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1" r:id="rId2"/>
    <p:sldId id="262" r:id="rId3"/>
    <p:sldId id="267" r:id="rId4"/>
    <p:sldId id="268" r:id="rId5"/>
    <p:sldId id="258" r:id="rId6"/>
    <p:sldId id="266" r:id="rId7"/>
    <p:sldId id="256" r:id="rId8"/>
    <p:sldId id="257" r:id="rId9"/>
    <p:sldId id="259" r:id="rId10"/>
    <p:sldId id="260" r:id="rId11"/>
    <p:sldId id="269" r:id="rId12"/>
    <p:sldId id="270" r:id="rId13"/>
    <p:sldId id="264" r:id="rId14"/>
    <p:sldId id="265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52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7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EFFB-29FC-0383-C9B0-C25910641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2981B-5787-2779-2664-67894B362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49B3A-682C-2C7C-41CD-16E20E93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900D6-CB48-4DF9-DA46-21CD9B15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687AC-45DD-51A6-5FBC-A1CF363B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FFB63-41B3-8C48-BB68-540FFC45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3EE89-2391-D83D-7AA8-536C773D1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2E62-FD0D-C092-3CC1-BC463ACB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B6D5D-6A65-DB46-9341-95BCC917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AD1D4-243F-7720-948B-2F5488F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6B625-269E-65ED-E39F-C87F8BADC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A78E0-8F5D-B017-2A69-71AC09F13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D882-B5FB-68D6-2D7E-D84A57E5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3029B-CA59-7B7F-F6CA-C37CEB7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9EE8-9747-E663-D059-B77678C1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6F5C-3109-0006-E6BF-ACD1FDF8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327B-B151-CB69-9BB7-BB923D234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7B9B8-4899-49AF-E1B7-3DC805D4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71BCF-6E8B-D313-E1F0-B0C36969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FF3B3-DC5E-EB4D-ABF9-A71F21C3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7AD5-6135-1353-40A6-07BAD8FF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252DA-16B7-8D62-EBC7-83A3048E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73966-8716-C95C-6FD5-D26B8EB0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0BCE-CF50-2ED5-5AC5-83082CE5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192D0-0741-6AE6-F777-8DA2396A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9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981E-315B-381F-BAF9-E7E3BBF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B1B4-F54C-8BB0-444E-472FBFB4A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8B303-308D-D8BC-8894-29882E0A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B706F-1BCA-32FF-9670-7AB0CE85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6BDD2-EC8C-EB4D-AB5F-0C25E525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EF41D-F8D1-5855-B8CF-B30E3E2B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7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CD0B-0D50-40BC-DBDB-ACD15D25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52C6D-D5D0-E427-A2A6-398E51B8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355B6-E031-AD50-9DE8-0F1EC25DC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5C690-1279-F617-BE41-59250C6D9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EEED3-504C-CF63-DE58-FBE58F934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25A90-0940-51A4-FF8F-6092E332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3283B-C51D-731A-B915-76DFA45B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2AD6D-B775-FEF6-C21C-951FDFD4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1231-D7B2-BEDF-D270-761FAB7E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3A64C-F81B-AF14-45FA-8DDCDDCD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CDD7-7B6B-3DED-3374-39DD4C85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5C40C-A664-0F88-203A-A849D921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F1303-6323-A834-F34E-E2A8A302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9405D-2570-14D7-1B41-E3967DD1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36132-0207-DBE4-0010-6B2EE1C1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2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3331-0843-41E9-F82E-DFCCDE0F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3B8F-303B-3128-BF63-16C49C4A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55731-EE79-9B2E-6EC2-3BDD53592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3B9E2-D03A-54F6-C646-F8A9A860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EAF59-7528-C9D0-0BA8-E17A6E6F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BF70A-8546-A09E-5DF0-D92263D5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4005-B02C-9487-AEF1-8CAAAD1A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9C395-BA0A-023D-43E3-926424F69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3C63D-95E1-B78E-03B9-150A85FA2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B7586-C48E-3336-514E-A4261F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A44BD-B988-DB32-8167-2E85C575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B3462-0779-927E-AC64-D0D4569B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DFFA9-FA38-694C-BE9E-FEEAD4C1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6308D-617C-F424-1729-7F706001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E54A3-71FB-DF34-434E-DCCBE8267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483C-9558-4118-9F1B-786C39AC40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812D4-5336-B424-0D3B-B86AE7403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2F96C-8082-A272-F1FF-C6F1774DB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EBF2-AC4B-4869-ADB3-5EA32C97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E29F-A073-C717-C37B-0D8F9902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602"/>
            <a:ext cx="10515600" cy="1325563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Lintutorni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Kustaviin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FFB17-6830-B5AD-BD79-1843954B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8119"/>
            <a:ext cx="10515600" cy="435133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 err="1"/>
              <a:t>Mökkiläistoimikunta</a:t>
            </a:r>
            <a:endParaRPr lang="en-US" dirty="0"/>
          </a:p>
          <a:p>
            <a:pPr lvl="1"/>
            <a:r>
              <a:rPr lang="en-US" dirty="0" err="1"/>
              <a:t>Työryhmä</a:t>
            </a:r>
            <a:endParaRPr lang="en-US" dirty="0"/>
          </a:p>
          <a:p>
            <a:pPr lvl="2"/>
            <a:r>
              <a:rPr lang="en-US" dirty="0"/>
              <a:t>Timo </a:t>
            </a:r>
            <a:r>
              <a:rPr lang="en-US" dirty="0" err="1"/>
              <a:t>lainto</a:t>
            </a:r>
            <a:endParaRPr lang="en-US" dirty="0"/>
          </a:p>
          <a:p>
            <a:pPr lvl="2"/>
            <a:r>
              <a:rPr lang="en-US" dirty="0"/>
              <a:t>Ari </a:t>
            </a:r>
            <a:r>
              <a:rPr lang="en-US" dirty="0" err="1"/>
              <a:t>Kalske</a:t>
            </a:r>
            <a:endParaRPr lang="en-US" dirty="0"/>
          </a:p>
          <a:p>
            <a:pPr lvl="2"/>
            <a:r>
              <a:rPr lang="en-US" dirty="0"/>
              <a:t>Kimmo Mattila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44901-7B32-9E30-61C5-3EE54A3E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77" y="1736866"/>
            <a:ext cx="5186385" cy="2765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06F85-3F07-668A-146D-C7C2E5C2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40" y="4175679"/>
            <a:ext cx="3217701" cy="2419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2E318-A4A6-AFDD-DD1B-F55706F9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241" y="4406276"/>
            <a:ext cx="4022819" cy="2284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C1A22-44D0-9775-515A-C680B0EA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260" y="1736866"/>
            <a:ext cx="5186385" cy="27651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572F4A-8067-B53E-2151-0CC733B48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423" y="4175679"/>
            <a:ext cx="3217701" cy="24194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586F93-A10D-7411-BC47-A0844288B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24" y="4406276"/>
            <a:ext cx="4022819" cy="2284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1754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F82A8C-BEDB-0C7D-44C6-822728509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920626"/>
              </p:ext>
            </p:extLst>
          </p:nvPr>
        </p:nvGraphicFramePr>
        <p:xfrm>
          <a:off x="0" y="1254369"/>
          <a:ext cx="11948163" cy="613637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1869">
                  <a:extLst>
                    <a:ext uri="{9D8B030D-6E8A-4147-A177-3AD203B41FA5}">
                      <a16:colId xmlns:a16="http://schemas.microsoft.com/office/drawing/2014/main" val="499906652"/>
                    </a:ext>
                  </a:extLst>
                </a:gridCol>
                <a:gridCol w="1402669">
                  <a:extLst>
                    <a:ext uri="{9D8B030D-6E8A-4147-A177-3AD203B41FA5}">
                      <a16:colId xmlns:a16="http://schemas.microsoft.com/office/drawing/2014/main" val="4279126191"/>
                    </a:ext>
                  </a:extLst>
                </a:gridCol>
                <a:gridCol w="1819493">
                  <a:extLst>
                    <a:ext uri="{9D8B030D-6E8A-4147-A177-3AD203B41FA5}">
                      <a16:colId xmlns:a16="http://schemas.microsoft.com/office/drawing/2014/main" val="2690978215"/>
                    </a:ext>
                  </a:extLst>
                </a:gridCol>
                <a:gridCol w="2044839">
                  <a:extLst>
                    <a:ext uri="{9D8B030D-6E8A-4147-A177-3AD203B41FA5}">
                      <a16:colId xmlns:a16="http://schemas.microsoft.com/office/drawing/2014/main" val="3117163204"/>
                    </a:ext>
                  </a:extLst>
                </a:gridCol>
                <a:gridCol w="1577592">
                  <a:extLst>
                    <a:ext uri="{9D8B030D-6E8A-4147-A177-3AD203B41FA5}">
                      <a16:colId xmlns:a16="http://schemas.microsoft.com/office/drawing/2014/main" val="3437406228"/>
                    </a:ext>
                  </a:extLst>
                </a:gridCol>
                <a:gridCol w="2157046">
                  <a:extLst>
                    <a:ext uri="{9D8B030D-6E8A-4147-A177-3AD203B41FA5}">
                      <a16:colId xmlns:a16="http://schemas.microsoft.com/office/drawing/2014/main" val="2398835720"/>
                    </a:ext>
                  </a:extLst>
                </a:gridCol>
                <a:gridCol w="1174655">
                  <a:extLst>
                    <a:ext uri="{9D8B030D-6E8A-4147-A177-3AD203B41FA5}">
                      <a16:colId xmlns:a16="http://schemas.microsoft.com/office/drawing/2014/main" val="4250509864"/>
                    </a:ext>
                  </a:extLst>
                </a:gridCol>
              </a:tblGrid>
              <a:tr h="3068186">
                <a:tc>
                  <a:txBody>
                    <a:bodyPr/>
                    <a:lstStyle/>
                    <a:p>
                      <a:r>
                        <a:rPr lang="en-US" dirty="0" err="1"/>
                        <a:t>Muuta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Varmaan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korkealta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olisi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kaunis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maisema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Ströömille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kiinnostaa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myös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paikallisia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ravintolayrittäjiä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osallistumaan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Voisi</a:t>
                      </a:r>
                      <a:r>
                        <a:rPr lang="en-US" dirty="0"/>
                        <a:t> olla </a:t>
                      </a:r>
                      <a:r>
                        <a:rPr lang="en-US" dirty="0" err="1"/>
                        <a:t>Kustavin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ensimmäinen</a:t>
                      </a:r>
                      <a:r>
                        <a:rPr lang="en-US" dirty="0"/>
                        <a:t>? </a:t>
                      </a:r>
                      <a:r>
                        <a:rPr lang="en-US" dirty="0" err="1"/>
                        <a:t>Ympäristö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luonnon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moninaisuus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entistämisprojekti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Todennäköisesti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saatavissa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ulko</a:t>
                      </a:r>
                      <a:r>
                        <a:rPr lang="en-US" dirty="0"/>
                        <a:t>- </a:t>
                      </a:r>
                      <a:r>
                        <a:rPr lang="en-US" dirty="0" err="1"/>
                        <a:t>puolista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rahaa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avuksi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Avustukset</a:t>
                      </a:r>
                      <a:r>
                        <a:rPr lang="en-US" dirty="0"/>
                        <a:t>?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Miten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pitkään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laiduntaminen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jatkuu</a:t>
                      </a:r>
                      <a:r>
                        <a:rPr lang="en-US" dirty="0"/>
                        <a:t>?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Pitääkö</a:t>
                      </a:r>
                      <a:r>
                        <a:rPr lang="en-US" dirty="0"/>
                        <a:t> torni </a:t>
                      </a:r>
                      <a:r>
                        <a:rPr lang="en-US" dirty="0" err="1"/>
                        <a:t>sij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laitumen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ulkopuolelle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Avustukset</a:t>
                      </a:r>
                      <a:r>
                        <a:rPr lang="en-US" dirty="0"/>
                        <a:t>?</a:t>
                      </a:r>
                    </a:p>
                    <a:p>
                      <a:r>
                        <a:rPr lang="en-US" dirty="0" err="1"/>
                        <a:t>Hankala</a:t>
                      </a:r>
                      <a:r>
                        <a:rPr lang="en-US" dirty="0"/>
                        <a:t> tai </a:t>
                      </a:r>
                      <a:r>
                        <a:rPr lang="en-US" dirty="0" err="1"/>
                        <a:t>mahdoton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kaikki</a:t>
                      </a:r>
                      <a:r>
                        <a:rPr lang="en-US" dirty="0"/>
                        <a:t> on </a:t>
                      </a:r>
                      <a:r>
                        <a:rPr lang="en-US" dirty="0" err="1"/>
                        <a:t>yksityistä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maata</a:t>
                      </a:r>
                      <a:r>
                        <a:rPr lang="en-US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50999"/>
                  </a:ext>
                </a:extLst>
              </a:tr>
              <a:tr h="3068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MAALI-selvityksen mukaan Laupuksensalmi kuuluu Varsinais-Suomen tärkeimpien lintualueiden joukkoon.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Kuuluu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valtakunnalli</a:t>
                      </a:r>
                      <a:r>
                        <a:rPr lang="en-US" dirty="0"/>
                        <a:t> seen </a:t>
                      </a:r>
                      <a:r>
                        <a:rPr lang="en-US" dirty="0" err="1"/>
                        <a:t>lintuvesiensuo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jeluohjelmaan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Nyt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rantaniitty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laitumena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094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814CB7-A5E7-2DC1-FF82-7878ECE10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71236"/>
              </p:ext>
            </p:extLst>
          </p:nvPr>
        </p:nvGraphicFramePr>
        <p:xfrm>
          <a:off x="0" y="216393"/>
          <a:ext cx="12009120" cy="10379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5460">
                  <a:extLst>
                    <a:ext uri="{9D8B030D-6E8A-4147-A177-3AD203B41FA5}">
                      <a16:colId xmlns:a16="http://schemas.microsoft.com/office/drawing/2014/main" val="36038607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719357478"/>
                    </a:ext>
                  </a:extLst>
                </a:gridCol>
                <a:gridCol w="1801251">
                  <a:extLst>
                    <a:ext uri="{9D8B030D-6E8A-4147-A177-3AD203B41FA5}">
                      <a16:colId xmlns:a16="http://schemas.microsoft.com/office/drawing/2014/main" val="1504953834"/>
                    </a:ext>
                  </a:extLst>
                </a:gridCol>
                <a:gridCol w="2034791">
                  <a:extLst>
                    <a:ext uri="{9D8B030D-6E8A-4147-A177-3AD203B41FA5}">
                      <a16:colId xmlns:a16="http://schemas.microsoft.com/office/drawing/2014/main" val="2716823350"/>
                    </a:ext>
                  </a:extLst>
                </a:gridCol>
                <a:gridCol w="1605224">
                  <a:extLst>
                    <a:ext uri="{9D8B030D-6E8A-4147-A177-3AD203B41FA5}">
                      <a16:colId xmlns:a16="http://schemas.microsoft.com/office/drawing/2014/main" val="4286734754"/>
                    </a:ext>
                  </a:extLst>
                </a:gridCol>
                <a:gridCol w="2121877">
                  <a:extLst>
                    <a:ext uri="{9D8B030D-6E8A-4147-A177-3AD203B41FA5}">
                      <a16:colId xmlns:a16="http://schemas.microsoft.com/office/drawing/2014/main" val="3394329508"/>
                    </a:ext>
                  </a:extLst>
                </a:gridCol>
                <a:gridCol w="1253197">
                  <a:extLst>
                    <a:ext uri="{9D8B030D-6E8A-4147-A177-3AD203B41FA5}">
                      <a16:colId xmlns:a16="http://schemas.microsoft.com/office/drawing/2014/main" val="734083254"/>
                    </a:ext>
                  </a:extLst>
                </a:gridCol>
              </a:tblGrid>
              <a:tr h="1037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Jeremian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luolat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Vuosnainen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Vuosnaistenkallio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Parattula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Laupuksenmaa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Laupuksensalmi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Kunnaraisten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aukko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Pohjolanniemi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Anavinen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Kluuvi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12526042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CDADE0-C2D6-187D-EDD0-694D4D8952CD}"/>
              </a:ext>
            </a:extLst>
          </p:cNvPr>
          <p:cNvSpPr txBox="1"/>
          <p:nvPr/>
        </p:nvSpPr>
        <p:spPr>
          <a:xfrm flipH="1">
            <a:off x="83820" y="354965"/>
            <a:ext cx="283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Lintutorni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kustaviin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36853-E634-BCE1-B7BF-75EE3CCC2D95}"/>
              </a:ext>
            </a:extLst>
          </p:cNvPr>
          <p:cNvSpPr txBox="1"/>
          <p:nvPr/>
        </p:nvSpPr>
        <p:spPr>
          <a:xfrm flipH="1">
            <a:off x="5527933" y="-117770"/>
            <a:ext cx="201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Kohde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2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0C60-89A8-3B83-5DEA-F53E799F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1" y="0"/>
            <a:ext cx="10515600" cy="1325563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Työryhmän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19BE-654F-A897-8B53-387472DB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58" y="1444120"/>
            <a:ext cx="11129742" cy="4351338"/>
          </a:xfrm>
        </p:spPr>
        <p:txBody>
          <a:bodyPr>
            <a:noAutofit/>
          </a:bodyPr>
          <a:lstStyle/>
          <a:p>
            <a:r>
              <a:rPr lang="fi-F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Ajatellen kulkemisia, teitä, parkkipaikkoja, maanomistuksia, yksityisteitä ja olemassa olevia ja kaavoitettuja kesäasuntoja, olemme tornin sijoituspaikkana kallistumassa Vuosnaisten kallion suuntaan. </a:t>
            </a:r>
          </a:p>
          <a:p>
            <a:r>
              <a:rPr lang="fi-FI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i-F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aivaton pääsy, valmiina luontopolkua, mahdollisuus sijoittaa torni ymmärtääksemme kunnan maalle ja siitä haittaa asukkaille/mökkiläisille ei juurikaan pitäisi olla. Alueella on ravintola ja majoituspalveluja aivan läheisyydessä, pysäköinti lienee helposti muutamalle autolle jopa olemassa oleville paikoille järjestettävissä.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Avomerta, merellistä luontoa ja lintujen muuttoa ajatellen ykköspaikka olisi Pohjolan niemi ja ehkä Susiluodon alue.</a:t>
            </a:r>
          </a:p>
          <a:p>
            <a:pPr lvl="1"/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Molemmat paikat ovat lintujen ja luonnon kannalta kiinnostavimpia. </a:t>
            </a:r>
          </a:p>
          <a:p>
            <a:pPr lvl="1"/>
            <a:r>
              <a:rPr lang="fi-FI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Kaavoitus, maanomistus ja viranomaiskäyttö saattavat tehdä rakentamisen ja käytön vaikeaksi</a:t>
            </a:r>
            <a:endParaRPr lang="fi-FI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i-FI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8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6F0FA-A5B5-28B9-6947-206BE40B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99" y="2086017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Toinen osa   ehdotusta   tornin/tornien rakentamiseen on Kustavin lintukosteikkojen hyödyntäminen enemmän paikallisten lintujen seurantaan ympärivuotisesti Laupusten salmen ympäristössä, Lellaisten lahdella ja kokemusten myötä myös Anavaisten Kluuvissa. </a:t>
            </a:r>
          </a:p>
          <a:p>
            <a:r>
              <a:rPr lang="fi-F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Näissä kaikissa on paikallisia vesilintuja, ruovikon asukkaita ja keväällä ja alkukesästä laulajia taustametsikköissä ja syksyllä ja talvella vaeltavia tikkoja ja tiasparvia unohtamatta muuttolintuja ja merikotkia. </a:t>
            </a:r>
          </a:p>
          <a:p>
            <a:r>
              <a:rPr lang="fi-FI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Näihin paikkoihin voisi kehittää ja oikeastaan pitäisi kehittää Kustavin maineen ylläpitämiseksi myös luontopolkuja ja kulttuurimaisemien entisöintiä erilaisia tukia hyödyntäen unohtamatta opastauluja ja levähdyspaikkoja. </a:t>
            </a:r>
            <a:endParaRPr 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AA98A-54C9-B2CB-75A7-B0940BB4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Työryhmän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64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2A94-E0AD-7493-9D8C-3D2807D4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51" y="298513"/>
            <a:ext cx="10832123" cy="1325563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Realiteetit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45CC-9696-AA1E-F1E6-4E39897F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847" y="2346905"/>
            <a:ext cx="6199032" cy="4351338"/>
          </a:xfrm>
        </p:spPr>
        <p:txBody>
          <a:bodyPr/>
          <a:lstStyle/>
          <a:p>
            <a:r>
              <a:rPr lang="en-US" b="1" dirty="0" err="1"/>
              <a:t>Investointina</a:t>
            </a:r>
            <a:r>
              <a:rPr lang="en-US" b="1" dirty="0"/>
              <a:t> </a:t>
            </a:r>
            <a:r>
              <a:rPr lang="en-US" b="1" dirty="0" err="1"/>
              <a:t>itse</a:t>
            </a:r>
            <a:r>
              <a:rPr lang="en-US" b="1" dirty="0"/>
              <a:t> torni/lava </a:t>
            </a:r>
            <a:r>
              <a:rPr lang="en-US" b="1" dirty="0" err="1"/>
              <a:t>ei</a:t>
            </a:r>
            <a:r>
              <a:rPr lang="en-US" b="1" dirty="0"/>
              <a:t> ole iso</a:t>
            </a:r>
          </a:p>
          <a:p>
            <a:r>
              <a:rPr lang="en-US" b="1" dirty="0" err="1"/>
              <a:t>Järkevä</a:t>
            </a:r>
            <a:r>
              <a:rPr lang="en-US" b="1" dirty="0"/>
              <a:t> </a:t>
            </a:r>
            <a:r>
              <a:rPr lang="en-US" b="1" dirty="0" err="1"/>
              <a:t>kohde</a:t>
            </a:r>
            <a:r>
              <a:rPr lang="en-US" b="1" dirty="0"/>
              <a:t> </a:t>
            </a:r>
            <a:r>
              <a:rPr lang="en-US" b="1" dirty="0" err="1"/>
              <a:t>pitäisi</a:t>
            </a:r>
            <a:r>
              <a:rPr lang="en-US" b="1" dirty="0"/>
              <a:t> </a:t>
            </a:r>
            <a:r>
              <a:rPr lang="en-US" b="1" dirty="0" err="1"/>
              <a:t>löytää</a:t>
            </a:r>
            <a:r>
              <a:rPr lang="en-US" b="1" dirty="0"/>
              <a:t>: </a:t>
            </a:r>
            <a:r>
              <a:rPr lang="en-US" b="1" dirty="0" err="1"/>
              <a:t>linnut</a:t>
            </a:r>
            <a:r>
              <a:rPr lang="en-US" b="1" dirty="0"/>
              <a:t>/</a:t>
            </a:r>
            <a:r>
              <a:rPr lang="en-US" b="1" dirty="0" err="1"/>
              <a:t>luontoarvot</a:t>
            </a:r>
            <a:r>
              <a:rPr lang="en-US" b="1" dirty="0"/>
              <a:t>/ </a:t>
            </a:r>
            <a:r>
              <a:rPr lang="en-US" b="1" dirty="0" err="1"/>
              <a:t>maisema</a:t>
            </a:r>
            <a:endParaRPr lang="en-US" b="1" dirty="0"/>
          </a:p>
          <a:p>
            <a:r>
              <a:rPr lang="en-US" b="1" dirty="0" err="1"/>
              <a:t>Maanomistus</a:t>
            </a:r>
            <a:endParaRPr lang="en-US" b="1" dirty="0"/>
          </a:p>
          <a:p>
            <a:r>
              <a:rPr lang="en-US" b="1" dirty="0" err="1"/>
              <a:t>Ei</a:t>
            </a:r>
            <a:r>
              <a:rPr lang="en-US" b="1" dirty="0"/>
              <a:t> </a:t>
            </a:r>
            <a:r>
              <a:rPr lang="en-US" b="1" dirty="0" err="1"/>
              <a:t>häiriötä</a:t>
            </a:r>
            <a:r>
              <a:rPr lang="en-US" b="1" dirty="0"/>
              <a:t>: </a:t>
            </a:r>
            <a:r>
              <a:rPr lang="en-US" b="1" dirty="0" err="1"/>
              <a:t>kulkeminen</a:t>
            </a:r>
            <a:r>
              <a:rPr lang="en-US" b="1" dirty="0"/>
              <a:t>/</a:t>
            </a:r>
            <a:r>
              <a:rPr lang="en-US" b="1" dirty="0" err="1"/>
              <a:t>pysäköinti</a:t>
            </a:r>
            <a:r>
              <a:rPr lang="en-US" b="1" dirty="0"/>
              <a:t>/</a:t>
            </a:r>
            <a:r>
              <a:rPr lang="en-US" b="1" dirty="0" err="1"/>
              <a:t>kiikarointi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6C40-AE94-3DF8-3B96-C14A9E12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153" y="195098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err="1"/>
              <a:t>Mahdollisuudet</a:t>
            </a:r>
            <a:r>
              <a:rPr lang="en-US" b="1" dirty="0"/>
              <a:t> </a:t>
            </a:r>
            <a:r>
              <a:rPr lang="en-US" b="1" dirty="0" err="1"/>
              <a:t>avustuksiin</a:t>
            </a:r>
            <a:endParaRPr lang="en-US" b="1" dirty="0"/>
          </a:p>
          <a:p>
            <a:endParaRPr lang="en-US" b="1" dirty="0"/>
          </a:p>
          <a:p>
            <a:r>
              <a:rPr lang="en-US" b="1" dirty="0" err="1"/>
              <a:t>Vieläkö</a:t>
            </a:r>
            <a:r>
              <a:rPr lang="en-US" b="1" dirty="0"/>
              <a:t> </a:t>
            </a:r>
            <a:r>
              <a:rPr lang="en-US" b="1" dirty="0" err="1"/>
              <a:t>lintutorneihin</a:t>
            </a:r>
            <a:r>
              <a:rPr lang="en-US" b="1" dirty="0"/>
              <a:t> </a:t>
            </a:r>
            <a:r>
              <a:rPr lang="en-US" b="1" dirty="0" err="1"/>
              <a:t>saa</a:t>
            </a:r>
            <a:r>
              <a:rPr lang="en-US" b="1" dirty="0"/>
              <a:t> </a:t>
            </a:r>
            <a:r>
              <a:rPr lang="en-US" b="1" dirty="0" err="1"/>
              <a:t>avustuksia</a:t>
            </a:r>
            <a:r>
              <a:rPr lang="en-US" b="1" dirty="0"/>
              <a:t>?</a:t>
            </a:r>
          </a:p>
          <a:p>
            <a:r>
              <a:rPr lang="en-US" b="1" dirty="0" err="1"/>
              <a:t>Ympäristön</a:t>
            </a:r>
            <a:r>
              <a:rPr lang="en-US" b="1" dirty="0"/>
              <a:t> </a:t>
            </a:r>
            <a:r>
              <a:rPr lang="en-US" b="1" dirty="0" err="1"/>
              <a:t>monimuotoisuuden</a:t>
            </a:r>
            <a:r>
              <a:rPr lang="en-US" b="1" dirty="0"/>
              <a:t> </a:t>
            </a:r>
            <a:r>
              <a:rPr lang="en-US" b="1" dirty="0" err="1"/>
              <a:t>lisääminen</a:t>
            </a:r>
            <a:r>
              <a:rPr lang="en-US" b="1" dirty="0"/>
              <a:t> </a:t>
            </a:r>
            <a:r>
              <a:rPr lang="en-US" b="1" dirty="0" err="1"/>
              <a:t>helpottaisi</a:t>
            </a:r>
            <a:r>
              <a:rPr lang="en-US" b="1" dirty="0"/>
              <a:t>?</a:t>
            </a:r>
          </a:p>
          <a:p>
            <a:r>
              <a:rPr lang="en-US" b="1" dirty="0" err="1"/>
              <a:t>Luontopolut</a:t>
            </a:r>
            <a:endParaRPr lang="en-US" b="1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AC66B-90AA-8AEB-A418-01EAD11AA06E}"/>
              </a:ext>
            </a:extLst>
          </p:cNvPr>
          <p:cNvSpPr txBox="1"/>
          <p:nvPr/>
        </p:nvSpPr>
        <p:spPr>
          <a:xfrm>
            <a:off x="3265200" y="5536150"/>
            <a:ext cx="5509200" cy="7078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Linnut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luonto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keskiössä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6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2A3F-5B28-A1D2-E6F7-A0FB7E9D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01"/>
            <a:ext cx="10515600" cy="1325563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Ylläpito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F1092-242F-E03D-BD98-D08232F8F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584" y="1952793"/>
            <a:ext cx="610155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err="1"/>
              <a:t>Kunnan</a:t>
            </a:r>
            <a:r>
              <a:rPr lang="en-US" b="1" dirty="0"/>
              <a:t> </a:t>
            </a:r>
            <a:r>
              <a:rPr lang="en-US" b="1" dirty="0" err="1"/>
              <a:t>apuna</a:t>
            </a:r>
            <a:r>
              <a:rPr lang="en-US" b="1" dirty="0"/>
              <a:t> </a:t>
            </a:r>
            <a:r>
              <a:rPr lang="en-US" b="1" dirty="0" err="1"/>
              <a:t>sopivia</a:t>
            </a:r>
            <a:r>
              <a:rPr lang="en-US" b="1" dirty="0"/>
              <a:t> </a:t>
            </a:r>
            <a:r>
              <a:rPr lang="en-US" b="1" dirty="0" err="1"/>
              <a:t>yhdistyksiä</a:t>
            </a:r>
            <a:r>
              <a:rPr lang="en-US" b="1" dirty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Kyläyhdistykset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Vesiensuojeluyhdistys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Lions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Muu</a:t>
            </a:r>
            <a:r>
              <a:rPr lang="en-US" sz="2800" b="1" dirty="0"/>
              <a:t> </a:t>
            </a:r>
            <a:r>
              <a:rPr lang="en-US" sz="2800" b="1" dirty="0" err="1"/>
              <a:t>vapaaehtoistoiminta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AA974-CB39-F9F1-2EE2-3377A5A9C7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6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07FC-DBDA-6487-F6A7-DB311623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639"/>
            <a:ext cx="10515600" cy="1325563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Taustaa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C3A0F-E491-866C-5B12-239C5A7E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Kustavilaiset, Kustavin kesäasukkaat ja vierailijat kaikki kokevat ympärillään  ja sisällään  Kustavin monimuotoisen luonnon, mikä herättää halun tuntea se paremmin. </a:t>
            </a:r>
          </a:p>
          <a:p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Kustavista löytyy luontoa karuista ulkomeren rannoista vehmaisiin pähkinälehtoihin unohtamatta erilaisia kulttuurimaisemia ja niissä kaikissa  on omat tyypilliset kasvistonsa, nisäkkäänsä, hyönteisensä ja lintunsa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76A12-0A70-5179-6B33-8183945F450A}"/>
              </a:ext>
            </a:extLst>
          </p:cNvPr>
          <p:cNvSpPr txBox="1"/>
          <p:nvPr/>
        </p:nvSpPr>
        <p:spPr>
          <a:xfrm flipH="1">
            <a:off x="1289152" y="5592188"/>
            <a:ext cx="9503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Aina kun on Kustavissa, on keskellä merellistä luontoa.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0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C84160-550F-478C-200B-3DBC057D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37" y="1253331"/>
            <a:ext cx="10515600" cy="4351338"/>
          </a:xfrm>
        </p:spPr>
        <p:txBody>
          <a:bodyPr>
            <a:noAutofit/>
          </a:bodyPr>
          <a:lstStyle/>
          <a:p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Kustavista löytyy paljon aktiivisia lintujenharrastajia ja vielä paljon enemmän yleisesti luonnosta kiinnostuneita vanhempia ja nuorempia harrastajia.</a:t>
            </a:r>
          </a:p>
          <a:p>
            <a:endParaRPr lang="fi-FI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err="1"/>
              <a:t>Kustavilaisilta</a:t>
            </a:r>
            <a:r>
              <a:rPr lang="en-US" b="1" dirty="0"/>
              <a:t> ja </a:t>
            </a:r>
            <a:r>
              <a:rPr lang="en-US" b="1" dirty="0" err="1"/>
              <a:t>vierailijoilta</a:t>
            </a:r>
            <a:r>
              <a:rPr lang="en-US" b="1" dirty="0"/>
              <a:t> </a:t>
            </a:r>
            <a:r>
              <a:rPr lang="en-US" b="1" dirty="0" err="1"/>
              <a:t>puuttuu</a:t>
            </a:r>
            <a:r>
              <a:rPr lang="en-US" b="1" dirty="0"/>
              <a:t> </a:t>
            </a:r>
            <a:r>
              <a:rPr lang="en-US" b="1" dirty="0" err="1"/>
              <a:t>mahdollisuus</a:t>
            </a:r>
            <a:r>
              <a:rPr lang="en-US" b="1" dirty="0"/>
              <a:t> </a:t>
            </a:r>
            <a:r>
              <a:rPr lang="en-US" b="1" dirty="0" err="1"/>
              <a:t>ilman</a:t>
            </a:r>
            <a:r>
              <a:rPr lang="en-US" b="1" dirty="0"/>
              <a:t> </a:t>
            </a:r>
            <a:r>
              <a:rPr lang="en-US" b="1" dirty="0" err="1"/>
              <a:t>venettä</a:t>
            </a:r>
            <a:r>
              <a:rPr lang="en-US" b="1" dirty="0"/>
              <a:t> </a:t>
            </a:r>
            <a:r>
              <a:rPr lang="en-US" b="1" dirty="0" err="1"/>
              <a:t>päästä</a:t>
            </a:r>
            <a:r>
              <a:rPr lang="en-US" b="1" dirty="0"/>
              <a:t> </a:t>
            </a:r>
            <a:r>
              <a:rPr lang="en-US" b="1" dirty="0" err="1"/>
              <a:t>kokemaan</a:t>
            </a:r>
            <a:r>
              <a:rPr lang="en-US" b="1" dirty="0"/>
              <a:t> </a:t>
            </a:r>
            <a:r>
              <a:rPr lang="en-US" b="1" dirty="0" err="1"/>
              <a:t>avomeriluonto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err="1"/>
              <a:t>Luontoelämykset</a:t>
            </a:r>
            <a:r>
              <a:rPr lang="en-US" b="1" dirty="0"/>
              <a:t> </a:t>
            </a:r>
            <a:r>
              <a:rPr lang="en-US" b="1" dirty="0" err="1"/>
              <a:t>paikkakuntalaisille</a:t>
            </a:r>
            <a:r>
              <a:rPr lang="en-US" b="1" dirty="0"/>
              <a:t>/</a:t>
            </a:r>
            <a:r>
              <a:rPr lang="en-US" b="1" dirty="0" err="1"/>
              <a:t>mökkiläisille</a:t>
            </a:r>
            <a:endParaRPr lang="en-US" b="1" dirty="0"/>
          </a:p>
          <a:p>
            <a:r>
              <a:rPr lang="en-US" b="1" dirty="0" err="1"/>
              <a:t>Varhaiskasvatus</a:t>
            </a:r>
            <a:endParaRPr lang="en-US" b="1" dirty="0"/>
          </a:p>
          <a:p>
            <a:r>
              <a:rPr lang="en-US" b="1" dirty="0" err="1"/>
              <a:t>Luontomatkailu</a:t>
            </a:r>
            <a:endParaRPr lang="en-US" b="1" dirty="0"/>
          </a:p>
          <a:p>
            <a:r>
              <a:rPr lang="en-US" b="1" dirty="0" err="1"/>
              <a:t>Miksei</a:t>
            </a:r>
            <a:r>
              <a:rPr lang="en-US" b="1" dirty="0"/>
              <a:t> </a:t>
            </a:r>
            <a:r>
              <a:rPr lang="en-US" b="1" dirty="0" err="1"/>
              <a:t>bongauskin</a:t>
            </a:r>
            <a:r>
              <a:rPr lang="en-US" b="1" dirty="0"/>
              <a:t>…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7E3125-8568-CE6E-99E6-6160E463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73" y="282704"/>
            <a:ext cx="10515600" cy="1325563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Taustaa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1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1153-3D03-AFBF-EEB6-EFAC7712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9" y="140273"/>
            <a:ext cx="10515600" cy="1325563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Selvitystyö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07AA-070D-E9C7-72A0-A0684AED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1465836"/>
            <a:ext cx="11086475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err="1"/>
              <a:t>Selvitettiin</a:t>
            </a:r>
            <a:r>
              <a:rPr lang="en-US" b="1" dirty="0"/>
              <a:t> </a:t>
            </a:r>
            <a:r>
              <a:rPr lang="en-US" b="1" dirty="0" err="1"/>
              <a:t>mökkiläistoimikunnan</a:t>
            </a:r>
            <a:r>
              <a:rPr lang="en-US" b="1" dirty="0"/>
              <a:t> </a:t>
            </a:r>
            <a:r>
              <a:rPr lang="en-US" b="1" dirty="0" err="1"/>
              <a:t>aloitteesta</a:t>
            </a:r>
            <a:r>
              <a:rPr lang="en-US" b="1" dirty="0"/>
              <a:t> </a:t>
            </a:r>
            <a:r>
              <a:rPr lang="en-US" b="1" dirty="0" err="1"/>
              <a:t>mahdollisuudet</a:t>
            </a:r>
            <a:r>
              <a:rPr lang="en-US" b="1" dirty="0"/>
              <a:t> </a:t>
            </a:r>
            <a:r>
              <a:rPr lang="en-US" b="1" dirty="0" err="1"/>
              <a:t>rakentaa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 err="1"/>
              <a:t>Kustaviin</a:t>
            </a:r>
            <a:r>
              <a:rPr lang="en-US" b="1" dirty="0"/>
              <a:t> </a:t>
            </a:r>
            <a:r>
              <a:rPr lang="en-US" b="1" dirty="0" err="1"/>
              <a:t>lintutorni</a:t>
            </a:r>
            <a:r>
              <a:rPr lang="en-US" b="1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/>
              <a:t>Vertailtiin</a:t>
            </a:r>
            <a:r>
              <a:rPr lang="en-US" b="1" dirty="0"/>
              <a:t> </a:t>
            </a:r>
            <a:r>
              <a:rPr lang="en-US" b="1" dirty="0" err="1"/>
              <a:t>mahdolliset</a:t>
            </a:r>
            <a:r>
              <a:rPr lang="en-US" b="1" dirty="0"/>
              <a:t> </a:t>
            </a:r>
            <a:r>
              <a:rPr lang="en-US" b="1" dirty="0" err="1"/>
              <a:t>sijaintipaikat</a:t>
            </a:r>
            <a:r>
              <a:rPr lang="en-US" b="1" dirty="0"/>
              <a:t>: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ympäristöarvot</a:t>
            </a:r>
            <a:r>
              <a:rPr lang="en-US" sz="2800" b="1" dirty="0"/>
              <a:t> ja </a:t>
            </a:r>
            <a:r>
              <a:rPr lang="en-US" sz="2800" b="1" dirty="0" err="1"/>
              <a:t>luonne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tavoitettavuus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pysäköinti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mahdollinen</a:t>
            </a:r>
            <a:r>
              <a:rPr lang="en-US" sz="2800" b="1" dirty="0"/>
              <a:t> </a:t>
            </a:r>
            <a:r>
              <a:rPr lang="en-US" sz="2800" b="1" dirty="0" err="1"/>
              <a:t>häiriö</a:t>
            </a:r>
            <a:r>
              <a:rPr lang="en-US" sz="2800" b="1" dirty="0"/>
              <a:t> </a:t>
            </a:r>
            <a:r>
              <a:rPr lang="en-US" sz="2800" b="1" dirty="0" err="1"/>
              <a:t>asutukselle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maanomistus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linnusto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muu</a:t>
            </a:r>
            <a:r>
              <a:rPr lang="en-US" sz="2800" b="1" dirty="0"/>
              <a:t> </a:t>
            </a:r>
            <a:r>
              <a:rPr lang="en-US" sz="2800" b="1" dirty="0" err="1"/>
              <a:t>luonto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err="1"/>
              <a:t>kehittämismahdollisuudet</a:t>
            </a:r>
            <a:endParaRPr lang="en-US" sz="2800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855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7EFC-0E91-A8D6-52DC-161D63A5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21DE5-AA83-8857-B456-FAC0C6D2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" y="1956330"/>
            <a:ext cx="2686704" cy="1971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746F0-EAEA-A70E-13CD-B4948271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776" y="261962"/>
            <a:ext cx="2387615" cy="2686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67E5F-BE3B-36A0-1C3E-34DBE39FE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846"/>
          <a:stretch/>
        </p:blipFill>
        <p:spPr>
          <a:xfrm>
            <a:off x="47030" y="0"/>
            <a:ext cx="2668282" cy="1770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22DF6-A309-F466-BBEE-38879CC90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776" y="3267104"/>
            <a:ext cx="2529844" cy="2184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5213BF-182E-57A5-ABEE-75A1CBFF65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401"/>
          <a:stretch/>
        </p:blipFill>
        <p:spPr>
          <a:xfrm>
            <a:off x="63153" y="4156002"/>
            <a:ext cx="2652159" cy="19532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8941C2-EE2A-B340-AE0A-63CA9B971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003" y="-67280"/>
            <a:ext cx="6763239" cy="5643925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D2361CC-4757-267B-96B0-EC759667E37C}"/>
              </a:ext>
            </a:extLst>
          </p:cNvPr>
          <p:cNvSpPr/>
          <p:nvPr/>
        </p:nvSpPr>
        <p:spPr>
          <a:xfrm>
            <a:off x="8264942" y="5217480"/>
            <a:ext cx="570305" cy="452175"/>
          </a:xfrm>
          <a:prstGeom prst="flowChartConnector">
            <a:avLst/>
          </a:prstGeom>
          <a:solidFill>
            <a:schemeClr val="accent1"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53EA251-D108-4516-0743-34AC567739FC}"/>
              </a:ext>
            </a:extLst>
          </p:cNvPr>
          <p:cNvSpPr/>
          <p:nvPr/>
        </p:nvSpPr>
        <p:spPr>
          <a:xfrm>
            <a:off x="7497665" y="2715802"/>
            <a:ext cx="570305" cy="452175"/>
          </a:xfrm>
          <a:prstGeom prst="flowChartConnector">
            <a:avLst/>
          </a:prstGeom>
          <a:solidFill>
            <a:schemeClr val="accent1"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86DA161-A68A-42A1-CFB4-9E16376C8576}"/>
              </a:ext>
            </a:extLst>
          </p:cNvPr>
          <p:cNvSpPr/>
          <p:nvPr/>
        </p:nvSpPr>
        <p:spPr>
          <a:xfrm>
            <a:off x="4655584" y="4019623"/>
            <a:ext cx="570305" cy="452175"/>
          </a:xfrm>
          <a:prstGeom prst="flowChartConnector">
            <a:avLst/>
          </a:prstGeom>
          <a:solidFill>
            <a:schemeClr val="accent1"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174C99C8-7F9F-8FB4-C9E3-C5E923CEAC49}"/>
              </a:ext>
            </a:extLst>
          </p:cNvPr>
          <p:cNvSpPr/>
          <p:nvPr/>
        </p:nvSpPr>
        <p:spPr>
          <a:xfrm>
            <a:off x="5380306" y="3025491"/>
            <a:ext cx="570305" cy="452175"/>
          </a:xfrm>
          <a:prstGeom prst="flowChartConnector">
            <a:avLst/>
          </a:prstGeom>
          <a:solidFill>
            <a:schemeClr val="accent1"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1D7E178-DCD4-BC0B-C974-EF899FE4A836}"/>
              </a:ext>
            </a:extLst>
          </p:cNvPr>
          <p:cNvSpPr/>
          <p:nvPr/>
        </p:nvSpPr>
        <p:spPr>
          <a:xfrm>
            <a:off x="4085279" y="355612"/>
            <a:ext cx="570305" cy="452175"/>
          </a:xfrm>
          <a:prstGeom prst="flowChartConnector">
            <a:avLst/>
          </a:prstGeom>
          <a:solidFill>
            <a:schemeClr val="accent1"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B05D073-314A-2930-207C-74D5B66BE203}"/>
              </a:ext>
            </a:extLst>
          </p:cNvPr>
          <p:cNvSpPr/>
          <p:nvPr/>
        </p:nvSpPr>
        <p:spPr>
          <a:xfrm>
            <a:off x="4317257" y="-30344"/>
            <a:ext cx="570305" cy="452175"/>
          </a:xfrm>
          <a:prstGeom prst="flowChartConnector">
            <a:avLst/>
          </a:prstGeom>
          <a:solidFill>
            <a:schemeClr val="accent1"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4B9FBC-2DCF-6939-95CB-3298F1B58E09}"/>
              </a:ext>
            </a:extLst>
          </p:cNvPr>
          <p:cNvCxnSpPr>
            <a:cxnSpLocks/>
          </p:cNvCxnSpPr>
          <p:nvPr/>
        </p:nvCxnSpPr>
        <p:spPr>
          <a:xfrm flipV="1">
            <a:off x="4883499" y="3470165"/>
            <a:ext cx="674764" cy="15841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9C7F40-CE19-FCA4-1147-CB6ED19B523A}"/>
              </a:ext>
            </a:extLst>
          </p:cNvPr>
          <p:cNvCxnSpPr>
            <a:cxnSpLocks/>
            <a:stCxn id="9" idx="3"/>
            <a:endCxn id="23" idx="3"/>
          </p:cNvCxnSpPr>
          <p:nvPr/>
        </p:nvCxnSpPr>
        <p:spPr>
          <a:xfrm flipV="1">
            <a:off x="2715312" y="355612"/>
            <a:ext cx="1685464" cy="52949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F421EF-0704-AF8F-22F6-60D02488E2F3}"/>
              </a:ext>
            </a:extLst>
          </p:cNvPr>
          <p:cNvCxnSpPr>
            <a:cxnSpLocks/>
          </p:cNvCxnSpPr>
          <p:nvPr/>
        </p:nvCxnSpPr>
        <p:spPr>
          <a:xfrm flipV="1">
            <a:off x="2650123" y="4330694"/>
            <a:ext cx="2102205" cy="6768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640C3E-99EC-A816-3C6F-70E656292CFF}"/>
              </a:ext>
            </a:extLst>
          </p:cNvPr>
          <p:cNvCxnSpPr>
            <a:cxnSpLocks/>
          </p:cNvCxnSpPr>
          <p:nvPr/>
        </p:nvCxnSpPr>
        <p:spPr>
          <a:xfrm flipV="1">
            <a:off x="8061271" y="1738365"/>
            <a:ext cx="1572505" cy="110402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C16977-3F99-5EAC-3C6E-48DF40E02EC9}"/>
              </a:ext>
            </a:extLst>
          </p:cNvPr>
          <p:cNvCxnSpPr>
            <a:cxnSpLocks/>
          </p:cNvCxnSpPr>
          <p:nvPr/>
        </p:nvCxnSpPr>
        <p:spPr>
          <a:xfrm flipV="1">
            <a:off x="8772738" y="4623766"/>
            <a:ext cx="861038" cy="67760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F07DF7F-3F18-3AF5-7441-D58227F4C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393" y="5007548"/>
            <a:ext cx="2835260" cy="204553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672FE6-3D11-113A-AFDF-E721EDAB8E0C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2542282" y="741568"/>
            <a:ext cx="1626516" cy="184865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C950D66-9C28-5807-4B26-1C61436D6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313" y="5335105"/>
            <a:ext cx="2610367" cy="17714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D2ADDEA-D13B-0A42-207E-B7B0ED2163B8}"/>
              </a:ext>
            </a:extLst>
          </p:cNvPr>
          <p:cNvSpPr/>
          <p:nvPr/>
        </p:nvSpPr>
        <p:spPr>
          <a:xfrm>
            <a:off x="5378322" y="3008958"/>
            <a:ext cx="570305" cy="452175"/>
          </a:xfrm>
          <a:prstGeom prst="flowChartConnector">
            <a:avLst/>
          </a:prstGeom>
          <a:solidFill>
            <a:schemeClr val="accent1"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F84D5D-36C1-1F51-C1EE-D000FA54B051}"/>
              </a:ext>
            </a:extLst>
          </p:cNvPr>
          <p:cNvCxnSpPr>
            <a:cxnSpLocks/>
          </p:cNvCxnSpPr>
          <p:nvPr/>
        </p:nvCxnSpPr>
        <p:spPr>
          <a:xfrm flipV="1">
            <a:off x="4881515" y="3453632"/>
            <a:ext cx="674764" cy="15841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B585ED10-1F7C-227C-D7FA-CE88D77E1CA7}"/>
              </a:ext>
            </a:extLst>
          </p:cNvPr>
          <p:cNvSpPr/>
          <p:nvPr/>
        </p:nvSpPr>
        <p:spPr>
          <a:xfrm>
            <a:off x="6259769" y="3167738"/>
            <a:ext cx="570305" cy="452175"/>
          </a:xfrm>
          <a:prstGeom prst="flowChartConnector">
            <a:avLst/>
          </a:prstGeom>
          <a:solidFill>
            <a:schemeClr val="accent1">
              <a:alpha val="22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5208FF7-C367-F07C-064B-6DD801EC2438}"/>
              </a:ext>
            </a:extLst>
          </p:cNvPr>
          <p:cNvCxnSpPr>
            <a:cxnSpLocks/>
            <a:endCxn id="43" idx="4"/>
          </p:cNvCxnSpPr>
          <p:nvPr/>
        </p:nvCxnSpPr>
        <p:spPr>
          <a:xfrm flipH="1" flipV="1">
            <a:off x="6544922" y="3619913"/>
            <a:ext cx="15265" cy="18320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3707958" y="6507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Kluuvi</a:t>
            </a:r>
          </a:p>
        </p:txBody>
      </p:sp>
    </p:spTree>
    <p:extLst>
      <p:ext uri="{BB962C8B-B14F-4D97-AF65-F5344CB8AC3E}">
        <p14:creationId xmlns:p14="http://schemas.microsoft.com/office/powerpoint/2010/main" val="126185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68995C-F244-4D2F-D409-A6DA4EE0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50166"/>
              </p:ext>
            </p:extLst>
          </p:nvPr>
        </p:nvGraphicFramePr>
        <p:xfrm>
          <a:off x="380832" y="1931133"/>
          <a:ext cx="11430336" cy="17850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72598">
                  <a:extLst>
                    <a:ext uri="{9D8B030D-6E8A-4147-A177-3AD203B41FA5}">
                      <a16:colId xmlns:a16="http://schemas.microsoft.com/office/drawing/2014/main" val="1307569390"/>
                    </a:ext>
                  </a:extLst>
                </a:gridCol>
                <a:gridCol w="1511434">
                  <a:extLst>
                    <a:ext uri="{9D8B030D-6E8A-4147-A177-3AD203B41FA5}">
                      <a16:colId xmlns:a16="http://schemas.microsoft.com/office/drawing/2014/main" val="2770581954"/>
                    </a:ext>
                  </a:extLst>
                </a:gridCol>
                <a:gridCol w="1713265">
                  <a:extLst>
                    <a:ext uri="{9D8B030D-6E8A-4147-A177-3AD203B41FA5}">
                      <a16:colId xmlns:a16="http://schemas.microsoft.com/office/drawing/2014/main" val="4265519274"/>
                    </a:ext>
                  </a:extLst>
                </a:gridCol>
                <a:gridCol w="2058081">
                  <a:extLst>
                    <a:ext uri="{9D8B030D-6E8A-4147-A177-3AD203B41FA5}">
                      <a16:colId xmlns:a16="http://schemas.microsoft.com/office/drawing/2014/main" val="1576415613"/>
                    </a:ext>
                  </a:extLst>
                </a:gridCol>
                <a:gridCol w="1410854">
                  <a:extLst>
                    <a:ext uri="{9D8B030D-6E8A-4147-A177-3AD203B41FA5}">
                      <a16:colId xmlns:a16="http://schemas.microsoft.com/office/drawing/2014/main" val="3666691666"/>
                    </a:ext>
                  </a:extLst>
                </a:gridCol>
                <a:gridCol w="1738708">
                  <a:extLst>
                    <a:ext uri="{9D8B030D-6E8A-4147-A177-3AD203B41FA5}">
                      <a16:colId xmlns:a16="http://schemas.microsoft.com/office/drawing/2014/main" val="648116737"/>
                    </a:ext>
                  </a:extLst>
                </a:gridCol>
                <a:gridCol w="1525396">
                  <a:extLst>
                    <a:ext uri="{9D8B030D-6E8A-4147-A177-3AD203B41FA5}">
                      <a16:colId xmlns:a16="http://schemas.microsoft.com/office/drawing/2014/main" val="2060420673"/>
                    </a:ext>
                  </a:extLst>
                </a:gridCol>
              </a:tblGrid>
              <a:tr h="1753409">
                <a:tc>
                  <a:txBody>
                    <a:bodyPr/>
                    <a:lstStyle/>
                    <a:p>
                      <a:r>
                        <a:rPr lang="en-US" sz="1600" dirty="0" err="1"/>
                        <a:t>Ympäristöarvot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luonne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Näkymät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Ströömille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jos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korkea</a:t>
                      </a:r>
                      <a:r>
                        <a:rPr lang="en-US" sz="1600" dirty="0"/>
                        <a:t> torni, </a:t>
                      </a:r>
                      <a:r>
                        <a:rPr lang="en-US" sz="1600" dirty="0" err="1"/>
                        <a:t>luontopolku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Merellinen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paikka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avomeri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tuntumaa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avaraa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näkymää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graniittikalliota</a:t>
                      </a:r>
                      <a:r>
                        <a:rPr lang="en-US" sz="1600" dirty="0"/>
                        <a:t> ja </a:t>
                      </a:r>
                      <a:r>
                        <a:rPr lang="en-US" sz="1600" dirty="0" err="1"/>
                        <a:t>käkkärämäntyjä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Kulttuurimaisemaa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sisälahti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niittyineen</a:t>
                      </a:r>
                      <a:r>
                        <a:rPr lang="en-US" sz="1600" dirty="0"/>
                        <a:t> ja </a:t>
                      </a:r>
                      <a:r>
                        <a:rPr lang="en-US" sz="1600" dirty="0" err="1"/>
                        <a:t>ruovikkoa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Merenlahden</a:t>
                      </a:r>
                      <a:r>
                        <a:rPr lang="en-US" sz="1600" dirty="0"/>
                        <a:t> ja </a:t>
                      </a:r>
                      <a:r>
                        <a:rPr lang="en-US" sz="1600" dirty="0" err="1"/>
                        <a:t>järven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välimuoto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Näkymät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merenlahdelle</a:t>
                      </a:r>
                      <a:r>
                        <a:rPr lang="en-US" sz="1600" dirty="0"/>
                        <a:t> ja </a:t>
                      </a:r>
                      <a:r>
                        <a:rPr lang="en-US" sz="1600" dirty="0" err="1"/>
                        <a:t>rantaniityille</a:t>
                      </a:r>
                      <a:r>
                        <a:rPr lang="en-US" sz="1600" dirty="0"/>
                        <a:t>?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Avomeren</a:t>
                      </a:r>
                      <a:r>
                        <a:rPr lang="en-US" sz="1600" dirty="0"/>
                        <a:t> reuman </a:t>
                      </a:r>
                      <a:r>
                        <a:rPr lang="en-US" sz="1600" dirty="0" err="1"/>
                        <a:t>tyypill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luonto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Näkymät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Seksmilarille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laivareitteineen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Rehevässä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ympäristössä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Kluuvijärvi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järviruoko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rantoineen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pähkinälehdot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pellot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laskuoja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236353775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480D62-3FFD-CFB7-3A8B-71EA759D7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5852"/>
              </p:ext>
            </p:extLst>
          </p:nvPr>
        </p:nvGraphicFramePr>
        <p:xfrm>
          <a:off x="380832" y="1121491"/>
          <a:ext cx="11424475" cy="80964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66737">
                  <a:extLst>
                    <a:ext uri="{9D8B030D-6E8A-4147-A177-3AD203B41FA5}">
                      <a16:colId xmlns:a16="http://schemas.microsoft.com/office/drawing/2014/main" val="3615756479"/>
                    </a:ext>
                  </a:extLst>
                </a:gridCol>
                <a:gridCol w="1511434">
                  <a:extLst>
                    <a:ext uri="{9D8B030D-6E8A-4147-A177-3AD203B41FA5}">
                      <a16:colId xmlns:a16="http://schemas.microsoft.com/office/drawing/2014/main" val="1611847563"/>
                    </a:ext>
                  </a:extLst>
                </a:gridCol>
                <a:gridCol w="1713265">
                  <a:extLst>
                    <a:ext uri="{9D8B030D-6E8A-4147-A177-3AD203B41FA5}">
                      <a16:colId xmlns:a16="http://schemas.microsoft.com/office/drawing/2014/main" val="2302891988"/>
                    </a:ext>
                  </a:extLst>
                </a:gridCol>
                <a:gridCol w="2058081">
                  <a:extLst>
                    <a:ext uri="{9D8B030D-6E8A-4147-A177-3AD203B41FA5}">
                      <a16:colId xmlns:a16="http://schemas.microsoft.com/office/drawing/2014/main" val="3448464485"/>
                    </a:ext>
                  </a:extLst>
                </a:gridCol>
                <a:gridCol w="1410854">
                  <a:extLst>
                    <a:ext uri="{9D8B030D-6E8A-4147-A177-3AD203B41FA5}">
                      <a16:colId xmlns:a16="http://schemas.microsoft.com/office/drawing/2014/main" val="2598475037"/>
                    </a:ext>
                  </a:extLst>
                </a:gridCol>
                <a:gridCol w="1738708">
                  <a:extLst>
                    <a:ext uri="{9D8B030D-6E8A-4147-A177-3AD203B41FA5}">
                      <a16:colId xmlns:a16="http://schemas.microsoft.com/office/drawing/2014/main" val="563261801"/>
                    </a:ext>
                  </a:extLst>
                </a:gridCol>
                <a:gridCol w="1525396">
                  <a:extLst>
                    <a:ext uri="{9D8B030D-6E8A-4147-A177-3AD203B41FA5}">
                      <a16:colId xmlns:a16="http://schemas.microsoft.com/office/drawing/2014/main" val="3841464733"/>
                    </a:ext>
                  </a:extLst>
                </a:gridCol>
              </a:tblGrid>
              <a:tr h="7953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Jeremian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luolat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Vuosnainen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Vuosnaistenkallio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Parattula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Laupuksenmaa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Laupuksensalmi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Kunnaraisten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aukko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Pohjolanniemi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Anavinen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Kluuvi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9576336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63BF5F-0584-581C-32C3-204C15513B34}"/>
              </a:ext>
            </a:extLst>
          </p:cNvPr>
          <p:cNvSpPr txBox="1"/>
          <p:nvPr/>
        </p:nvSpPr>
        <p:spPr>
          <a:xfrm flipH="1">
            <a:off x="5598271" y="450872"/>
            <a:ext cx="201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Kohde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0CF7F-CF45-E89E-69C6-C0863F5C00A6}"/>
              </a:ext>
            </a:extLst>
          </p:cNvPr>
          <p:cNvSpPr txBox="1"/>
          <p:nvPr/>
        </p:nvSpPr>
        <p:spPr>
          <a:xfrm flipH="1">
            <a:off x="374971" y="1037493"/>
            <a:ext cx="283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Lintutorni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kustaviin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17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159E1A-831D-28F0-1773-2C7E61B7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42429"/>
              </p:ext>
            </p:extLst>
          </p:nvPr>
        </p:nvGraphicFramePr>
        <p:xfrm>
          <a:off x="468923" y="591604"/>
          <a:ext cx="11424475" cy="57550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66737">
                  <a:extLst>
                    <a:ext uri="{9D8B030D-6E8A-4147-A177-3AD203B41FA5}">
                      <a16:colId xmlns:a16="http://schemas.microsoft.com/office/drawing/2014/main" val="2812796004"/>
                    </a:ext>
                  </a:extLst>
                </a:gridCol>
                <a:gridCol w="1511434">
                  <a:extLst>
                    <a:ext uri="{9D8B030D-6E8A-4147-A177-3AD203B41FA5}">
                      <a16:colId xmlns:a16="http://schemas.microsoft.com/office/drawing/2014/main" val="3166814488"/>
                    </a:ext>
                  </a:extLst>
                </a:gridCol>
                <a:gridCol w="1713265">
                  <a:extLst>
                    <a:ext uri="{9D8B030D-6E8A-4147-A177-3AD203B41FA5}">
                      <a16:colId xmlns:a16="http://schemas.microsoft.com/office/drawing/2014/main" val="3013610378"/>
                    </a:ext>
                  </a:extLst>
                </a:gridCol>
                <a:gridCol w="2058081">
                  <a:extLst>
                    <a:ext uri="{9D8B030D-6E8A-4147-A177-3AD203B41FA5}">
                      <a16:colId xmlns:a16="http://schemas.microsoft.com/office/drawing/2014/main" val="3808314962"/>
                    </a:ext>
                  </a:extLst>
                </a:gridCol>
                <a:gridCol w="1410854">
                  <a:extLst>
                    <a:ext uri="{9D8B030D-6E8A-4147-A177-3AD203B41FA5}">
                      <a16:colId xmlns:a16="http://schemas.microsoft.com/office/drawing/2014/main" val="2601676160"/>
                    </a:ext>
                  </a:extLst>
                </a:gridCol>
                <a:gridCol w="1738708">
                  <a:extLst>
                    <a:ext uri="{9D8B030D-6E8A-4147-A177-3AD203B41FA5}">
                      <a16:colId xmlns:a16="http://schemas.microsoft.com/office/drawing/2014/main" val="2600364931"/>
                    </a:ext>
                  </a:extLst>
                </a:gridCol>
                <a:gridCol w="1525396">
                  <a:extLst>
                    <a:ext uri="{9D8B030D-6E8A-4147-A177-3AD203B41FA5}">
                      <a16:colId xmlns:a16="http://schemas.microsoft.com/office/drawing/2014/main" val="3690707073"/>
                    </a:ext>
                  </a:extLst>
                </a:gridCol>
              </a:tblGrid>
              <a:tr h="7953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Jeremian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luolat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Vuosnainen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Vuosnaistenkallio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Parattula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Laupuksenmaa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Laupuksensalmi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Kunnaraisten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aukko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Pohjolanniemi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Anavinen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Kluuvi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473968504"/>
                  </a:ext>
                </a:extLst>
              </a:tr>
              <a:tr h="1513885">
                <a:tc>
                  <a:txBody>
                    <a:bodyPr/>
                    <a:lstStyle/>
                    <a:p>
                      <a:r>
                        <a:rPr lang="en-US" sz="1600" dirty="0" err="1"/>
                        <a:t>Tavoitettavuus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Hyvä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lähellä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keskustaa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Hyvä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lauttamatkan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takana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Parattula-laupunen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varressa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joudutaan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rak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Tieyhteys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Koila-Lupunen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varr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pysäköinti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helpompi</a:t>
                      </a:r>
                      <a:r>
                        <a:rPr lang="en-US" sz="1600" dirty="0"/>
                        <a:t>?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Tie on, </a:t>
                      </a:r>
                      <a:r>
                        <a:rPr lang="en-US" sz="1600" dirty="0" err="1"/>
                        <a:t>loppumatka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yksityistietä</a:t>
                      </a:r>
                      <a:r>
                        <a:rPr lang="en-US" sz="1600" dirty="0"/>
                        <a:t>?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Tie on, </a:t>
                      </a:r>
                      <a:r>
                        <a:rPr lang="en-US" sz="1600" dirty="0" err="1"/>
                        <a:t>loppumatka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yksityistietä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Tie on</a:t>
                      </a:r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1930490157"/>
                  </a:ext>
                </a:extLst>
              </a:tr>
              <a:tr h="1034836">
                <a:tc>
                  <a:txBody>
                    <a:bodyPr/>
                    <a:lstStyle/>
                    <a:p>
                      <a:r>
                        <a:rPr lang="en-US" sz="1600" dirty="0" err="1"/>
                        <a:t>Pysäköinti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Jeremian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luolien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parkipaikka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Onko </a:t>
                      </a:r>
                      <a:r>
                        <a:rPr lang="en-US" sz="1600" dirty="0" err="1"/>
                        <a:t>ravintoloiden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paikat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käytössä</a:t>
                      </a:r>
                      <a:r>
                        <a:rPr lang="en-US" sz="1600" dirty="0"/>
                        <a:t>?, </a:t>
                      </a:r>
                      <a:r>
                        <a:rPr lang="en-US" sz="1600" dirty="0" err="1"/>
                        <a:t>Riittävätkö</a:t>
                      </a:r>
                      <a:r>
                        <a:rPr lang="en-US" sz="1600" dirty="0"/>
                        <a:t>?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Ei</a:t>
                      </a:r>
                      <a:r>
                        <a:rPr lang="en-US" sz="1600" dirty="0"/>
                        <a:t> ole, </a:t>
                      </a:r>
                      <a:r>
                        <a:rPr lang="en-US" sz="1600" dirty="0" err="1"/>
                        <a:t>järjestettävä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Ei</a:t>
                      </a:r>
                      <a:r>
                        <a:rPr lang="en-US" sz="1600" dirty="0"/>
                        <a:t> ole, </a:t>
                      </a:r>
                      <a:r>
                        <a:rPr lang="en-US" sz="1600" dirty="0" err="1"/>
                        <a:t>järjestettävä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Ei</a:t>
                      </a:r>
                      <a:r>
                        <a:rPr lang="en-US" sz="1600" dirty="0"/>
                        <a:t> ole, </a:t>
                      </a:r>
                      <a:r>
                        <a:rPr lang="en-US" sz="1600" dirty="0" err="1"/>
                        <a:t>järjestettävä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Ei</a:t>
                      </a:r>
                      <a:r>
                        <a:rPr lang="en-US" sz="1600" dirty="0"/>
                        <a:t> ole, </a:t>
                      </a:r>
                      <a:r>
                        <a:rPr lang="en-US" sz="1600" dirty="0" err="1"/>
                        <a:t>järjestettävä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2053029146"/>
                  </a:ext>
                </a:extLst>
              </a:tr>
              <a:tr h="1513885">
                <a:tc>
                  <a:txBody>
                    <a:bodyPr/>
                    <a:lstStyle/>
                    <a:p>
                      <a:r>
                        <a:rPr lang="en-US" sz="1600" dirty="0" err="1"/>
                        <a:t>Häiriö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asutukselle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Kulku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kiikarointi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voi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häiritä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asutusta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häiriötä</a:t>
                      </a:r>
                      <a:r>
                        <a:rPr lang="en-US" sz="1600" dirty="0"/>
                        <a:t> kun </a:t>
                      </a:r>
                      <a:r>
                        <a:rPr lang="en-US" sz="1600" dirty="0" err="1"/>
                        <a:t>kulku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järjestetty</a:t>
                      </a:r>
                      <a:r>
                        <a:rPr lang="en-US" sz="1600" dirty="0"/>
                        <a:t> ja </a:t>
                      </a:r>
                      <a:r>
                        <a:rPr lang="en-US" sz="1600" dirty="0" err="1"/>
                        <a:t>tornin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paikka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valittu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oikein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häiriötä</a:t>
                      </a:r>
                      <a:r>
                        <a:rPr lang="en-US" sz="1600" dirty="0"/>
                        <a:t> kun </a:t>
                      </a:r>
                      <a:r>
                        <a:rPr lang="en-US" sz="1600" dirty="0" err="1"/>
                        <a:t>kulku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järjestetty</a:t>
                      </a:r>
                      <a:r>
                        <a:rPr lang="en-US" sz="1600" dirty="0"/>
                        <a:t> ja </a:t>
                      </a:r>
                      <a:r>
                        <a:rPr lang="en-US" sz="1600" dirty="0" err="1"/>
                        <a:t>paikka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paikat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valittu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oikein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Paikka val. </a:t>
                      </a:r>
                      <a:r>
                        <a:rPr lang="en-US" sz="1600" dirty="0" err="1"/>
                        <a:t>Niin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ettei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häiritse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loma-asutusta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Vastaranta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aika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kaukana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Haastava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toteuttaa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pysäköinti</a:t>
                      </a:r>
                      <a:r>
                        <a:rPr lang="en-US" sz="1600" dirty="0"/>
                        <a:t> ja lava </a:t>
                      </a:r>
                      <a:r>
                        <a:rPr lang="en-US" sz="1600" dirty="0" err="1"/>
                        <a:t>siten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ettei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häir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mökkiasutusta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häiriötä</a:t>
                      </a:r>
                      <a:r>
                        <a:rPr lang="en-US" sz="1600" dirty="0"/>
                        <a:t> kun </a:t>
                      </a:r>
                      <a:r>
                        <a:rPr lang="en-US" sz="1600" dirty="0" err="1"/>
                        <a:t>pysäköinti</a:t>
                      </a:r>
                      <a:r>
                        <a:rPr lang="en-US" sz="1600" dirty="0"/>
                        <a:t> ja </a:t>
                      </a:r>
                      <a:r>
                        <a:rPr lang="en-US" sz="1600" dirty="0" err="1"/>
                        <a:t>tornin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paikka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valittu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oikein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411925305"/>
                  </a:ext>
                </a:extLst>
              </a:tr>
              <a:tr h="795312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Maanomistus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Kunnan</a:t>
                      </a:r>
                      <a:r>
                        <a:rPr lang="en-US" sz="1600" dirty="0"/>
                        <a:t>?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Kunnan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maata</a:t>
                      </a:r>
                      <a:r>
                        <a:rPr lang="en-US" sz="1600" dirty="0"/>
                        <a:t>?</a:t>
                      </a:r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Yksityistä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Luonnonsuojelualue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Yksityistä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Luonnonsuo</a:t>
                      </a:r>
                      <a:r>
                        <a:rPr lang="en-US" sz="1600" dirty="0"/>
                        <a:t>-</a:t>
                      </a:r>
                    </a:p>
                    <a:p>
                      <a:r>
                        <a:rPr lang="en-US" sz="1600" dirty="0" err="1"/>
                        <a:t>jelualue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Yksityistä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Yksityistä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Luonnonsuojelu-alue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1024141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81059B-70FD-907B-A112-B43700E7C1C4}"/>
              </a:ext>
            </a:extLst>
          </p:cNvPr>
          <p:cNvSpPr txBox="1"/>
          <p:nvPr/>
        </p:nvSpPr>
        <p:spPr>
          <a:xfrm flipH="1">
            <a:off x="5522071" y="81202"/>
            <a:ext cx="203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Kohde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B35A8-20E8-6804-5666-D2F5415FCBFC}"/>
              </a:ext>
            </a:extLst>
          </p:cNvPr>
          <p:cNvSpPr txBox="1"/>
          <p:nvPr/>
        </p:nvSpPr>
        <p:spPr>
          <a:xfrm rot="5400000" flipH="1">
            <a:off x="-809078" y="3617659"/>
            <a:ext cx="203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Edut</a:t>
            </a:r>
            <a:r>
              <a:rPr lang="en-US" dirty="0"/>
              <a:t>/</a:t>
            </a:r>
            <a:r>
              <a:rPr lang="en-US" dirty="0" err="1"/>
              <a:t>haitat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3208B-5D48-F9E1-75C1-EDECEA42ED72}"/>
              </a:ext>
            </a:extLst>
          </p:cNvPr>
          <p:cNvSpPr txBox="1"/>
          <p:nvPr/>
        </p:nvSpPr>
        <p:spPr>
          <a:xfrm flipH="1">
            <a:off x="475458" y="59404"/>
            <a:ext cx="283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Lintutorni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kustaviin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86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AD31-9E48-45C7-0FC8-B4E5948FF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CA9D7-E76A-BDF2-750B-3B90E3EDC7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159E1A-831D-28F0-1773-2C7E61B7E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516342"/>
              </p:ext>
            </p:extLst>
          </p:nvPr>
        </p:nvGraphicFramePr>
        <p:xfrm>
          <a:off x="0" y="883920"/>
          <a:ext cx="12277375" cy="6309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31576">
                  <a:extLst>
                    <a:ext uri="{9D8B030D-6E8A-4147-A177-3AD203B41FA5}">
                      <a16:colId xmlns:a16="http://schemas.microsoft.com/office/drawing/2014/main" val="2812796004"/>
                    </a:ext>
                  </a:extLst>
                </a:gridCol>
                <a:gridCol w="1711699">
                  <a:extLst>
                    <a:ext uri="{9D8B030D-6E8A-4147-A177-3AD203B41FA5}">
                      <a16:colId xmlns:a16="http://schemas.microsoft.com/office/drawing/2014/main" val="3166814488"/>
                    </a:ext>
                  </a:extLst>
                </a:gridCol>
                <a:gridCol w="1696240">
                  <a:extLst>
                    <a:ext uri="{9D8B030D-6E8A-4147-A177-3AD203B41FA5}">
                      <a16:colId xmlns:a16="http://schemas.microsoft.com/office/drawing/2014/main" val="3013610378"/>
                    </a:ext>
                  </a:extLst>
                </a:gridCol>
                <a:gridCol w="1852381">
                  <a:extLst>
                    <a:ext uri="{9D8B030D-6E8A-4147-A177-3AD203B41FA5}">
                      <a16:colId xmlns:a16="http://schemas.microsoft.com/office/drawing/2014/main" val="3808314962"/>
                    </a:ext>
                  </a:extLst>
                </a:gridCol>
                <a:gridCol w="1766549">
                  <a:extLst>
                    <a:ext uri="{9D8B030D-6E8A-4147-A177-3AD203B41FA5}">
                      <a16:colId xmlns:a16="http://schemas.microsoft.com/office/drawing/2014/main" val="2601676160"/>
                    </a:ext>
                  </a:extLst>
                </a:gridCol>
                <a:gridCol w="1809465">
                  <a:extLst>
                    <a:ext uri="{9D8B030D-6E8A-4147-A177-3AD203B41FA5}">
                      <a16:colId xmlns:a16="http://schemas.microsoft.com/office/drawing/2014/main" val="2600364931"/>
                    </a:ext>
                  </a:extLst>
                </a:gridCol>
                <a:gridCol w="1809465">
                  <a:extLst>
                    <a:ext uri="{9D8B030D-6E8A-4147-A177-3AD203B41FA5}">
                      <a16:colId xmlns:a16="http://schemas.microsoft.com/office/drawing/2014/main" val="3690707073"/>
                    </a:ext>
                  </a:extLst>
                </a:gridCol>
              </a:tblGrid>
              <a:tr h="8979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Jeremian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luolat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Vuosnainen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Parattula</a:t>
                      </a:r>
                      <a:endParaRPr lang="en-US" dirty="0"/>
                    </a:p>
                    <a:p>
                      <a:r>
                        <a:rPr lang="en-US" dirty="0" err="1"/>
                        <a:t>Laupuksenmaa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Kunnaraisten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aukko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Pohjolanniemi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Anavinen</a:t>
                      </a:r>
                      <a:r>
                        <a:rPr lang="en-US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Kluuvi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68504"/>
                  </a:ext>
                </a:extLst>
              </a:tr>
              <a:tr h="3568273">
                <a:tc>
                  <a:txBody>
                    <a:bodyPr/>
                    <a:lstStyle/>
                    <a:p>
                      <a:r>
                        <a:rPr lang="en-US" b="1" dirty="0" err="1"/>
                        <a:t>Linnustosta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Ströömillä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liikkuvat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vesilinnut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lokit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merikotka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jotain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muuttoa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 err="1"/>
                        <a:t>Ei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paljon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paikallista</a:t>
                      </a:r>
                      <a:r>
                        <a:rPr lang="en-US" dirty="0"/>
                        <a:t>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Linnustollisesti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kovin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hyvä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kohde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Muuton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aikainen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hohde</a:t>
                      </a:r>
                      <a:r>
                        <a:rPr lang="en-US" dirty="0"/>
                        <a:t>. </a:t>
                      </a:r>
                    </a:p>
                    <a:p>
                      <a:r>
                        <a:rPr lang="en-US" dirty="0" err="1"/>
                        <a:t>Pikkulintujen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haukkojen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vesilintujen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muuttoa</a:t>
                      </a:r>
                      <a:endParaRPr lang="en-US" dirty="0"/>
                    </a:p>
                    <a:p>
                      <a:r>
                        <a:rPr lang="en-US" dirty="0" err="1"/>
                        <a:t>Talvella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viimeisiä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sulapaikkoja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vesilinnuille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Ymp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vuoden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mahd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lähial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vesilintujen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lokkien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petolintujen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näkeminen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pikkulinnut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kahlaajia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Paikallisia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vesilintuja,muutamia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kahlaajia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monia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ruovikkolintuja</a:t>
                      </a:r>
                      <a:endParaRPr lang="en-US" dirty="0"/>
                    </a:p>
                    <a:p>
                      <a:r>
                        <a:rPr lang="en-US" dirty="0" err="1"/>
                        <a:t>rantaniityillä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niiden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ympäristössä</a:t>
                      </a:r>
                      <a:r>
                        <a:rPr lang="en-US" dirty="0"/>
                        <a:t>??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Ympäröivissä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metsiköissä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niille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tyypillisiä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lajeja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Jonkin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muuttoa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Paikallisia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vesilintuja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muuttoaikoina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runsaammin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rantaniityillä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niiden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ympäristössä</a:t>
                      </a:r>
                      <a:r>
                        <a:rPr lang="en-US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Rantaniityillä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niiden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ympäris-tössä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kahlaajia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ruovikon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asukkaita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taustametsälle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tyypillisiä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lintuja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Periaatteessa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kaikki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vesilinnut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lokkilinnut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mahdollisia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mukaan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lukien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ulkosaarien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lajit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Vesintujen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haukkojen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kahlaajien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muuttoa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Talvella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viimeisiä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sulapaikkoja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vesilinnuille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Paikallisia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vesilintuja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ruovikkolintuja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tikkoja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rehevän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metsän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pikkulintuja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vierailevia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petoja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lokkilintuja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490157"/>
                  </a:ext>
                </a:extLst>
              </a:tr>
              <a:tr h="356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410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81059B-70FD-907B-A112-B43700E7C1C4}"/>
              </a:ext>
            </a:extLst>
          </p:cNvPr>
          <p:cNvSpPr txBox="1"/>
          <p:nvPr/>
        </p:nvSpPr>
        <p:spPr>
          <a:xfrm flipH="1">
            <a:off x="5522071" y="222272"/>
            <a:ext cx="203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Kohde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3208B-5D48-F9E1-75C1-EDECEA42ED72}"/>
              </a:ext>
            </a:extLst>
          </p:cNvPr>
          <p:cNvSpPr txBox="1"/>
          <p:nvPr/>
        </p:nvSpPr>
        <p:spPr>
          <a:xfrm flipH="1">
            <a:off x="463398" y="66541"/>
            <a:ext cx="283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Lintutorni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kustaviin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75C5A-2077-1E4A-97E6-E1159BDAFDD6}"/>
              </a:ext>
            </a:extLst>
          </p:cNvPr>
          <p:cNvSpPr txBox="1"/>
          <p:nvPr/>
        </p:nvSpPr>
        <p:spPr>
          <a:xfrm flipH="1">
            <a:off x="54764" y="820522"/>
            <a:ext cx="283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Lintutorni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kustaviin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91CAB0-79A2-414D-E782-AD13E52F9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402747"/>
              </p:ext>
            </p:extLst>
          </p:nvPr>
        </p:nvGraphicFramePr>
        <p:xfrm>
          <a:off x="43041" y="1737360"/>
          <a:ext cx="11955780" cy="5120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3535306685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4099058934"/>
                    </a:ext>
                  </a:extLst>
                </a:gridCol>
                <a:gridCol w="1865124">
                  <a:extLst>
                    <a:ext uri="{9D8B030D-6E8A-4147-A177-3AD203B41FA5}">
                      <a16:colId xmlns:a16="http://schemas.microsoft.com/office/drawing/2014/main" val="1442154768"/>
                    </a:ext>
                  </a:extLst>
                </a:gridCol>
                <a:gridCol w="1821700">
                  <a:extLst>
                    <a:ext uri="{9D8B030D-6E8A-4147-A177-3AD203B41FA5}">
                      <a16:colId xmlns:a16="http://schemas.microsoft.com/office/drawing/2014/main" val="2491925361"/>
                    </a:ext>
                  </a:extLst>
                </a:gridCol>
                <a:gridCol w="1497204">
                  <a:extLst>
                    <a:ext uri="{9D8B030D-6E8A-4147-A177-3AD203B41FA5}">
                      <a16:colId xmlns:a16="http://schemas.microsoft.com/office/drawing/2014/main" val="2751269055"/>
                    </a:ext>
                  </a:extLst>
                </a:gridCol>
                <a:gridCol w="1743389">
                  <a:extLst>
                    <a:ext uri="{9D8B030D-6E8A-4147-A177-3AD203B41FA5}">
                      <a16:colId xmlns:a16="http://schemas.microsoft.com/office/drawing/2014/main" val="340937804"/>
                    </a:ext>
                  </a:extLst>
                </a:gridCol>
                <a:gridCol w="2026083">
                  <a:extLst>
                    <a:ext uri="{9D8B030D-6E8A-4147-A177-3AD203B41FA5}">
                      <a16:colId xmlns:a16="http://schemas.microsoft.com/office/drawing/2014/main" val="2666181119"/>
                    </a:ext>
                  </a:extLst>
                </a:gridCol>
              </a:tblGrid>
              <a:tr h="2321870">
                <a:tc>
                  <a:txBody>
                    <a:bodyPr/>
                    <a:lstStyle/>
                    <a:p>
                      <a:r>
                        <a:rPr lang="en-US" dirty="0" err="1"/>
                        <a:t>Muu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luonto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Karua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männikköistä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graniittikalliota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merellisin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näkymin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Entinen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merenlahti</a:t>
                      </a:r>
                      <a:r>
                        <a:rPr lang="en-US" dirty="0"/>
                        <a:t>/salmi </a:t>
                      </a:r>
                      <a:r>
                        <a:rPr lang="en-US" dirty="0" err="1"/>
                        <a:t>missä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rantaniittyjä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lisääntyvää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ruovikkoa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Karua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ulkosaariston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rantaa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merellisin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näkymin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Rehevää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pähkinäpensaikkoa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muuta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puustoa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ympärillä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ympäröity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järviruolla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laskuoja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mereen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peltoja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lähellä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094056"/>
                  </a:ext>
                </a:extLst>
              </a:tr>
              <a:tr h="2265357">
                <a:tc>
                  <a:txBody>
                    <a:bodyPr/>
                    <a:lstStyle/>
                    <a:p>
                      <a:r>
                        <a:rPr lang="en-US" dirty="0" err="1"/>
                        <a:t>Kehittämis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mahdollisuus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Toimisi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varmaan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myös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Kustavin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merellisenä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näköalatornina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niille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joilla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ei</a:t>
                      </a:r>
                      <a:r>
                        <a:rPr lang="en-US" dirty="0"/>
                        <a:t> ole </a:t>
                      </a:r>
                      <a:r>
                        <a:rPr lang="en-US" dirty="0" err="1"/>
                        <a:t>venettä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Kultturimaisema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rantaniittyjen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entisöinti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luontopolku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ympäri</a:t>
                      </a:r>
                      <a:r>
                        <a:rPr lang="en-US" dirty="0"/>
                        <a:t>(/</a:t>
                      </a:r>
                      <a:r>
                        <a:rPr lang="en-US" dirty="0" err="1"/>
                        <a:t>osittain</a:t>
                      </a:r>
                      <a:r>
                        <a:rPr lang="en-US" dirty="0"/>
                        <a:t>) </a:t>
                      </a:r>
                      <a:r>
                        <a:rPr lang="en-US" dirty="0" err="1"/>
                        <a:t>opastauluineen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kaikesta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luontoon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liittyvästä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Kulttuuri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maisema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rantaniittyjen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entisöinti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jatkaminen</a:t>
                      </a:r>
                      <a:r>
                        <a:rPr lang="en-US" dirty="0"/>
                        <a:t>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Toimisi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varmaan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myös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Kustavin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merellisenä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näköalatornina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niille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joilla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ei</a:t>
                      </a:r>
                      <a:r>
                        <a:rPr lang="en-US" dirty="0"/>
                        <a:t> ole </a:t>
                      </a:r>
                      <a:r>
                        <a:rPr lang="en-US" dirty="0" err="1"/>
                        <a:t>venettä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Kluuvijärven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entisöinti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kalojen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hyväksi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kutupaikaksi</a:t>
                      </a:r>
                      <a:r>
                        <a:rPr lang="en-US" dirty="0"/>
                        <a:t> ja </a:t>
                      </a:r>
                      <a:r>
                        <a:rPr lang="en-US" dirty="0" err="1"/>
                        <a:t>ehkä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rantaniityn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raivausta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0345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101DD1-947A-F6FA-0037-FB6547FF6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27999"/>
              </p:ext>
            </p:extLst>
          </p:nvPr>
        </p:nvGraphicFramePr>
        <p:xfrm>
          <a:off x="43041" y="371933"/>
          <a:ext cx="11945481" cy="136542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36038607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719357478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504953834"/>
                    </a:ext>
                  </a:extLst>
                </a:gridCol>
                <a:gridCol w="1819924">
                  <a:extLst>
                    <a:ext uri="{9D8B030D-6E8A-4147-A177-3AD203B41FA5}">
                      <a16:colId xmlns:a16="http://schemas.microsoft.com/office/drawing/2014/main" val="2716823350"/>
                    </a:ext>
                  </a:extLst>
                </a:gridCol>
                <a:gridCol w="1497204">
                  <a:extLst>
                    <a:ext uri="{9D8B030D-6E8A-4147-A177-3AD203B41FA5}">
                      <a16:colId xmlns:a16="http://schemas.microsoft.com/office/drawing/2014/main" val="4286734754"/>
                    </a:ext>
                  </a:extLst>
                </a:gridCol>
                <a:gridCol w="1728317">
                  <a:extLst>
                    <a:ext uri="{9D8B030D-6E8A-4147-A177-3AD203B41FA5}">
                      <a16:colId xmlns:a16="http://schemas.microsoft.com/office/drawing/2014/main" val="3394329508"/>
                    </a:ext>
                  </a:extLst>
                </a:gridCol>
                <a:gridCol w="2030856">
                  <a:extLst>
                    <a:ext uri="{9D8B030D-6E8A-4147-A177-3AD203B41FA5}">
                      <a16:colId xmlns:a16="http://schemas.microsoft.com/office/drawing/2014/main" val="734083254"/>
                    </a:ext>
                  </a:extLst>
                </a:gridCol>
              </a:tblGrid>
              <a:tr h="13654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Jeremian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luolat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Vuosnainen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Vuosnaistenkallio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Parattula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Laupuksenmaa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Laupuksensalmi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Kunnaraisten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aukko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Pohjolanniemi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Anavinen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Kluuvi</a:t>
                      </a:r>
                      <a:endParaRPr lang="en-US" sz="1600" dirty="0"/>
                    </a:p>
                  </a:txBody>
                  <a:tcPr marL="78134" marR="78134" marT="39061" marB="39061"/>
                </a:tc>
                <a:extLst>
                  <a:ext uri="{0D108BD9-81ED-4DB2-BD59-A6C34878D82A}">
                    <a16:rowId xmlns:a16="http://schemas.microsoft.com/office/drawing/2014/main" val="12526042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0DFC8F-5733-C1BD-E40D-8CD7A46A82AC}"/>
              </a:ext>
            </a:extLst>
          </p:cNvPr>
          <p:cNvSpPr txBox="1"/>
          <p:nvPr/>
        </p:nvSpPr>
        <p:spPr>
          <a:xfrm flipH="1">
            <a:off x="43041" y="586154"/>
            <a:ext cx="283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Lintutorni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kustaviin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B49BB-B1C8-A3C6-D1A8-3596EAC4B235}"/>
              </a:ext>
            </a:extLst>
          </p:cNvPr>
          <p:cNvSpPr txBox="1"/>
          <p:nvPr/>
        </p:nvSpPr>
        <p:spPr>
          <a:xfrm flipH="1">
            <a:off x="5451733" y="5257"/>
            <a:ext cx="201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Kohde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5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969696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975</Words>
  <Application>Microsoft Office PowerPoint</Application>
  <PresentationFormat>Widescreen</PresentationFormat>
  <Paragraphs>221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Lintutorni Kustaviin -projekti</vt:lpstr>
      <vt:lpstr>Taustaa </vt:lpstr>
      <vt:lpstr>Taustaa </vt:lpstr>
      <vt:lpstr>Selvitystyö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Työryhmän esitys</vt:lpstr>
      <vt:lpstr>Työryhmän esitys</vt:lpstr>
      <vt:lpstr>Realiteetit</vt:lpstr>
      <vt:lpstr>Ylläpito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kimmo mattila</dc:creator>
  <cp:lastModifiedBy>kimmo mattila</cp:lastModifiedBy>
  <cp:revision>30</cp:revision>
  <dcterms:created xsi:type="dcterms:W3CDTF">2023-04-25T18:05:01Z</dcterms:created>
  <dcterms:modified xsi:type="dcterms:W3CDTF">2023-05-01T11:44:17Z</dcterms:modified>
</cp:coreProperties>
</file>