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62" r:id="rId5"/>
  </p:sldMasterIdLst>
  <p:notesMasterIdLst>
    <p:notesMasterId r:id="rId20"/>
  </p:notesMasterIdLst>
  <p:sldIdLst>
    <p:sldId id="279" r:id="rId6"/>
    <p:sldId id="261" r:id="rId7"/>
    <p:sldId id="286" r:id="rId8"/>
    <p:sldId id="291" r:id="rId9"/>
    <p:sldId id="276" r:id="rId10"/>
    <p:sldId id="277" r:id="rId11"/>
    <p:sldId id="278" r:id="rId12"/>
    <p:sldId id="289" r:id="rId13"/>
    <p:sldId id="281" r:id="rId14"/>
    <p:sldId id="282" r:id="rId15"/>
    <p:sldId id="283" r:id="rId16"/>
    <p:sldId id="284" r:id="rId17"/>
    <p:sldId id="288" r:id="rId18"/>
    <p:sldId id="290" r:id="rId19"/>
  </p:sldIdLst>
  <p:sldSz cx="12192000" cy="6858000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28D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F6AED-1368-473E-87CB-B919653DAEF9}" v="53" dt="2023-01-24T14:01:15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8408" autoAdjust="0"/>
  </p:normalViewPr>
  <p:slideViewPr>
    <p:cSldViewPr snapToGrid="0">
      <p:cViewPr varScale="1">
        <p:scale>
          <a:sx n="70" d="100"/>
          <a:sy n="70" d="100"/>
        </p:scale>
        <p:origin x="608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no Peltola" userId="S::rauno.peltola@kustavi.fi::3d4c745c-d851-44db-94e8-e73145de9d7e" providerId="AD" clId="Web-{CD1BBBBF-3119-4B8A-B3DD-FA5715E6EA0C}"/>
    <pc:docChg chg="modSld">
      <pc:chgData name="Rauno Peltola" userId="S::rauno.peltola@kustavi.fi::3d4c745c-d851-44db-94e8-e73145de9d7e" providerId="AD" clId="Web-{CD1BBBBF-3119-4B8A-B3DD-FA5715E6EA0C}" dt="2023-01-20T07:00:22.539" v="16"/>
      <pc:docMkLst>
        <pc:docMk/>
      </pc:docMkLst>
      <pc:sldChg chg="modSp">
        <pc:chgData name="Rauno Peltola" userId="S::rauno.peltola@kustavi.fi::3d4c745c-d851-44db-94e8-e73145de9d7e" providerId="AD" clId="Web-{CD1BBBBF-3119-4B8A-B3DD-FA5715E6EA0C}" dt="2023-01-20T06:57:29.085" v="0" actId="20577"/>
        <pc:sldMkLst>
          <pc:docMk/>
          <pc:sldMk cId="115315543" sldId="261"/>
        </pc:sldMkLst>
        <pc:spChg chg="mod">
          <ac:chgData name="Rauno Peltola" userId="S::rauno.peltola@kustavi.fi::3d4c745c-d851-44db-94e8-e73145de9d7e" providerId="AD" clId="Web-{CD1BBBBF-3119-4B8A-B3DD-FA5715E6EA0C}" dt="2023-01-20T06:57:29.085" v="0" actId="20577"/>
          <ac:spMkLst>
            <pc:docMk/>
            <pc:sldMk cId="115315543" sldId="261"/>
            <ac:spMk id="6" creationId="{00000000-0000-0000-0000-000000000000}"/>
          </ac:spMkLst>
        </pc:spChg>
      </pc:sldChg>
      <pc:sldChg chg="modSp">
        <pc:chgData name="Rauno Peltola" userId="S::rauno.peltola@kustavi.fi::3d4c745c-d851-44db-94e8-e73145de9d7e" providerId="AD" clId="Web-{CD1BBBBF-3119-4B8A-B3DD-FA5715E6EA0C}" dt="2023-01-20T07:00:22.539" v="16"/>
        <pc:sldMkLst>
          <pc:docMk/>
          <pc:sldMk cId="1995938227" sldId="278"/>
        </pc:sldMkLst>
        <pc:graphicFrameChg chg="mod modGraphic">
          <ac:chgData name="Rauno Peltola" userId="S::rauno.peltola@kustavi.fi::3d4c745c-d851-44db-94e8-e73145de9d7e" providerId="AD" clId="Web-{CD1BBBBF-3119-4B8A-B3DD-FA5715E6EA0C}" dt="2023-01-20T07:00:22.539" v="16"/>
          <ac:graphicFrameMkLst>
            <pc:docMk/>
            <pc:sldMk cId="1995938227" sldId="278"/>
            <ac:graphicFrameMk id="2" creationId="{C01F702F-5AF2-AB6E-A770-F87E02534FC9}"/>
          </ac:graphicFrameMkLst>
        </pc:graphicFrameChg>
      </pc:sldChg>
      <pc:sldChg chg="modSp">
        <pc:chgData name="Rauno Peltola" userId="S::rauno.peltola@kustavi.fi::3d4c745c-d851-44db-94e8-e73145de9d7e" providerId="AD" clId="Web-{CD1BBBBF-3119-4B8A-B3DD-FA5715E6EA0C}" dt="2023-01-20T06:59:24.711" v="6"/>
        <pc:sldMkLst>
          <pc:docMk/>
          <pc:sldMk cId="2191900127" sldId="289"/>
        </pc:sldMkLst>
        <pc:graphicFrameChg chg="mod modGraphic">
          <ac:chgData name="Rauno Peltola" userId="S::rauno.peltola@kustavi.fi::3d4c745c-d851-44db-94e8-e73145de9d7e" providerId="AD" clId="Web-{CD1BBBBF-3119-4B8A-B3DD-FA5715E6EA0C}" dt="2023-01-20T06:59:24.711" v="6"/>
          <ac:graphicFrameMkLst>
            <pc:docMk/>
            <pc:sldMk cId="2191900127" sldId="289"/>
            <ac:graphicFrameMk id="2" creationId="{C01F702F-5AF2-AB6E-A770-F87E02534FC9}"/>
          </ac:graphicFrameMkLst>
        </pc:graphicFrameChg>
      </pc:sldChg>
    </pc:docChg>
  </pc:docChgLst>
  <pc:docChgLst>
    <pc:chgData name="Rauno Peltola" userId="3d4c745c-d851-44db-94e8-e73145de9d7e" providerId="ADAL" clId="{059F6AED-1368-473E-87CB-B919653DAEF9}"/>
    <pc:docChg chg="undo custSel addSld delSld modSld sldOrd">
      <pc:chgData name="Rauno Peltola" userId="3d4c745c-d851-44db-94e8-e73145de9d7e" providerId="ADAL" clId="{059F6AED-1368-473E-87CB-B919653DAEF9}" dt="2023-01-25T13:40:11.077" v="7656" actId="2711"/>
      <pc:docMkLst>
        <pc:docMk/>
      </pc:docMkLst>
      <pc:sldChg chg="modSp mod">
        <pc:chgData name="Rauno Peltola" userId="3d4c745c-d851-44db-94e8-e73145de9d7e" providerId="ADAL" clId="{059F6AED-1368-473E-87CB-B919653DAEF9}" dt="2023-01-25T13:31:25.340" v="7549" actId="20577"/>
        <pc:sldMkLst>
          <pc:docMk/>
          <pc:sldMk cId="115315543" sldId="261"/>
        </pc:sldMkLst>
        <pc:spChg chg="mod">
          <ac:chgData name="Rauno Peltola" userId="3d4c745c-d851-44db-94e8-e73145de9d7e" providerId="ADAL" clId="{059F6AED-1368-473E-87CB-B919653DAEF9}" dt="2023-01-11T07:59:37.038" v="1024" actId="122"/>
          <ac:spMkLst>
            <pc:docMk/>
            <pc:sldMk cId="115315543" sldId="261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1T10:28:59.161" v="1276" actId="207"/>
          <ac:spMkLst>
            <pc:docMk/>
            <pc:sldMk cId="115315543" sldId="261"/>
            <ac:spMk id="11" creationId="{00000000-0000-0000-0000-000000000000}"/>
          </ac:spMkLst>
        </pc:spChg>
        <pc:graphicFrameChg chg="modGraphic">
          <ac:chgData name="Rauno Peltola" userId="3d4c745c-d851-44db-94e8-e73145de9d7e" providerId="ADAL" clId="{059F6AED-1368-473E-87CB-B919653DAEF9}" dt="2023-01-25T13:31:25.340" v="7549" actId="20577"/>
          <ac:graphicFrameMkLst>
            <pc:docMk/>
            <pc:sldMk cId="115315543" sldId="261"/>
            <ac:graphicFrameMk id="7" creationId="{0221DCDD-723A-80DA-FF73-1CA100462F08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19T06:29:44.138" v="3700" actId="20577"/>
        <pc:sldMkLst>
          <pc:docMk/>
          <pc:sldMk cId="2626379196" sldId="276"/>
        </pc:sldMkLst>
        <pc:spChg chg="mod">
          <ac:chgData name="Rauno Peltola" userId="3d4c745c-d851-44db-94e8-e73145de9d7e" providerId="ADAL" clId="{059F6AED-1368-473E-87CB-B919653DAEF9}" dt="2023-01-11T10:31:28.404" v="1301" actId="207"/>
          <ac:spMkLst>
            <pc:docMk/>
            <pc:sldMk cId="2626379196" sldId="276"/>
            <ac:spMk id="5" creationId="{EB6C09FF-C81E-4121-8DB1-1F5CC8BEDD67}"/>
          </ac:spMkLst>
        </pc:spChg>
        <pc:spChg chg="mod">
          <ac:chgData name="Rauno Peltola" userId="3d4c745c-d851-44db-94e8-e73145de9d7e" providerId="ADAL" clId="{059F6AED-1368-473E-87CB-B919653DAEF9}" dt="2023-01-11T10:29:35.069" v="1282" actId="207"/>
          <ac:spMkLst>
            <pc:docMk/>
            <pc:sldMk cId="2626379196" sldId="276"/>
            <ac:spMk id="12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19T06:29:44.138" v="3700" actId="20577"/>
          <ac:graphicFrameMkLst>
            <pc:docMk/>
            <pc:sldMk cId="2626379196" sldId="276"/>
            <ac:graphicFrameMk id="4" creationId="{E9E72EE5-47F7-A157-28B1-88EF5087C8F4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25T13:34:29.239" v="7605" actId="20577"/>
        <pc:sldMkLst>
          <pc:docMk/>
          <pc:sldMk cId="2799543756" sldId="277"/>
        </pc:sldMkLst>
        <pc:spChg chg="mod">
          <ac:chgData name="Rauno Peltola" userId="3d4c745c-d851-44db-94e8-e73145de9d7e" providerId="ADAL" clId="{059F6AED-1368-473E-87CB-B919653DAEF9}" dt="2023-01-19T09:03:51.530" v="5192" actId="14100"/>
          <ac:spMkLst>
            <pc:docMk/>
            <pc:sldMk cId="2799543756" sldId="277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9:03:37.747" v="5189" actId="14100"/>
          <ac:spMkLst>
            <pc:docMk/>
            <pc:sldMk cId="2799543756" sldId="277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34:29.239" v="7605" actId="20577"/>
          <ac:graphicFrameMkLst>
            <pc:docMk/>
            <pc:sldMk cId="2799543756" sldId="277"/>
            <ac:graphicFrameMk id="2" creationId="{C01F702F-5AF2-AB6E-A770-F87E02534FC9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25T13:35:18.962" v="7617" actId="20577"/>
        <pc:sldMkLst>
          <pc:docMk/>
          <pc:sldMk cId="1995938227" sldId="278"/>
        </pc:sldMkLst>
        <pc:spChg chg="mod">
          <ac:chgData name="Rauno Peltola" userId="3d4c745c-d851-44db-94e8-e73145de9d7e" providerId="ADAL" clId="{059F6AED-1368-473E-87CB-B919653DAEF9}" dt="2023-01-20T09:51:17.837" v="6815" actId="14100"/>
          <ac:spMkLst>
            <pc:docMk/>
            <pc:sldMk cId="1995938227" sldId="278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9:04:01.752" v="5194" actId="14100"/>
          <ac:spMkLst>
            <pc:docMk/>
            <pc:sldMk cId="1995938227" sldId="278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35:18.962" v="7617" actId="20577"/>
          <ac:graphicFrameMkLst>
            <pc:docMk/>
            <pc:sldMk cId="1995938227" sldId="278"/>
            <ac:graphicFrameMk id="2" creationId="{C01F702F-5AF2-AB6E-A770-F87E02534FC9}"/>
          </ac:graphicFrameMkLst>
        </pc:graphicFrameChg>
      </pc:sldChg>
      <pc:sldChg chg="addSp modSp mod">
        <pc:chgData name="Rauno Peltola" userId="3d4c745c-d851-44db-94e8-e73145de9d7e" providerId="ADAL" clId="{059F6AED-1368-473E-87CB-B919653DAEF9}" dt="2023-01-24T06:57:43.688" v="6931" actId="20577"/>
        <pc:sldMkLst>
          <pc:docMk/>
          <pc:sldMk cId="1444575907" sldId="279"/>
        </pc:sldMkLst>
        <pc:spChg chg="mod">
          <ac:chgData name="Rauno Peltola" userId="3d4c745c-d851-44db-94e8-e73145de9d7e" providerId="ADAL" clId="{059F6AED-1368-473E-87CB-B919653DAEF9}" dt="2023-01-24T06:57:07.286" v="6897" actId="120"/>
          <ac:spMkLst>
            <pc:docMk/>
            <pc:sldMk cId="1444575907" sldId="279"/>
            <ac:spMk id="2" creationId="{28D40105-EFB7-9CC5-4800-6E93A2C5ED32}"/>
          </ac:spMkLst>
        </pc:spChg>
        <pc:spChg chg="add mod">
          <ac:chgData name="Rauno Peltola" userId="3d4c745c-d851-44db-94e8-e73145de9d7e" providerId="ADAL" clId="{059F6AED-1368-473E-87CB-B919653DAEF9}" dt="2023-01-24T06:57:43.688" v="6931" actId="20577"/>
          <ac:spMkLst>
            <pc:docMk/>
            <pc:sldMk cId="1444575907" sldId="279"/>
            <ac:spMk id="3" creationId="{5A55BC1E-B03E-C88B-9585-465114D50D40}"/>
          </ac:spMkLst>
        </pc:spChg>
      </pc:sldChg>
      <pc:sldChg chg="modSp mod">
        <pc:chgData name="Rauno Peltola" userId="3d4c745c-d851-44db-94e8-e73145de9d7e" providerId="ADAL" clId="{059F6AED-1368-473E-87CB-B919653DAEF9}" dt="2023-01-25T13:37:14.266" v="7631" actId="2711"/>
        <pc:sldMkLst>
          <pc:docMk/>
          <pc:sldMk cId="3016908099" sldId="281"/>
        </pc:sldMkLst>
        <pc:spChg chg="mod">
          <ac:chgData name="Rauno Peltola" userId="3d4c745c-d851-44db-94e8-e73145de9d7e" providerId="ADAL" clId="{059F6AED-1368-473E-87CB-B919653DAEF9}" dt="2023-01-19T08:48:12.725" v="4796" actId="14100"/>
          <ac:spMkLst>
            <pc:docMk/>
            <pc:sldMk cId="3016908099" sldId="281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8:48:01.664" v="4794" actId="14100"/>
          <ac:spMkLst>
            <pc:docMk/>
            <pc:sldMk cId="3016908099" sldId="281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37:14.266" v="7631" actId="2711"/>
          <ac:graphicFrameMkLst>
            <pc:docMk/>
            <pc:sldMk cId="3016908099" sldId="281"/>
            <ac:graphicFrameMk id="2" creationId="{C01F702F-5AF2-AB6E-A770-F87E02534FC9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25T13:37:43.217" v="7637" actId="255"/>
        <pc:sldMkLst>
          <pc:docMk/>
          <pc:sldMk cId="759448030" sldId="282"/>
        </pc:sldMkLst>
        <pc:spChg chg="mod">
          <ac:chgData name="Rauno Peltola" userId="3d4c745c-d851-44db-94e8-e73145de9d7e" providerId="ADAL" clId="{059F6AED-1368-473E-87CB-B919653DAEF9}" dt="2023-01-19T09:05:11.640" v="5207" actId="14100"/>
          <ac:spMkLst>
            <pc:docMk/>
            <pc:sldMk cId="759448030" sldId="282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9:05:03.159" v="5205" actId="14100"/>
          <ac:spMkLst>
            <pc:docMk/>
            <pc:sldMk cId="759448030" sldId="282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37:43.217" v="7637" actId="255"/>
          <ac:graphicFrameMkLst>
            <pc:docMk/>
            <pc:sldMk cId="759448030" sldId="282"/>
            <ac:graphicFrameMk id="3" creationId="{32CE441A-497D-FC9B-2EA4-7BA9C1993B6B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25T13:39:07.980" v="7648" actId="2711"/>
        <pc:sldMkLst>
          <pc:docMk/>
          <pc:sldMk cId="3448602917" sldId="283"/>
        </pc:sldMkLst>
        <pc:spChg chg="mod">
          <ac:chgData name="Rauno Peltola" userId="3d4c745c-d851-44db-94e8-e73145de9d7e" providerId="ADAL" clId="{059F6AED-1368-473E-87CB-B919653DAEF9}" dt="2023-01-11T10:39:46.909" v="1526" actId="2711"/>
          <ac:spMkLst>
            <pc:docMk/>
            <pc:sldMk cId="3448602917" sldId="283"/>
            <ac:spMk id="6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39:07.980" v="7648" actId="2711"/>
          <ac:graphicFrameMkLst>
            <pc:docMk/>
            <pc:sldMk cId="3448602917" sldId="283"/>
            <ac:graphicFrameMk id="2" creationId="{C01F702F-5AF2-AB6E-A770-F87E02534FC9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25T13:40:11.077" v="7656" actId="2711"/>
        <pc:sldMkLst>
          <pc:docMk/>
          <pc:sldMk cId="2080530362" sldId="284"/>
        </pc:sldMkLst>
        <pc:spChg chg="mod">
          <ac:chgData name="Rauno Peltola" userId="3d4c745c-d851-44db-94e8-e73145de9d7e" providerId="ADAL" clId="{059F6AED-1368-473E-87CB-B919653DAEF9}" dt="2023-01-11T10:40:37.376" v="1536" actId="14100"/>
          <ac:spMkLst>
            <pc:docMk/>
            <pc:sldMk cId="2080530362" sldId="284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9:08:56.946" v="5293" actId="14100"/>
          <ac:spMkLst>
            <pc:docMk/>
            <pc:sldMk cId="2080530362" sldId="284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40:11.077" v="7656" actId="2711"/>
          <ac:graphicFrameMkLst>
            <pc:docMk/>
            <pc:sldMk cId="2080530362" sldId="284"/>
            <ac:graphicFrameMk id="2" creationId="{C01F702F-5AF2-AB6E-A770-F87E02534FC9}"/>
          </ac:graphicFrameMkLst>
        </pc:graphicFrameChg>
      </pc:sldChg>
      <pc:sldChg chg="modSp mod">
        <pc:chgData name="Rauno Peltola" userId="3d4c745c-d851-44db-94e8-e73145de9d7e" providerId="ADAL" clId="{059F6AED-1368-473E-87CB-B919653DAEF9}" dt="2023-01-24T14:10:42.891" v="7545" actId="20577"/>
        <pc:sldMkLst>
          <pc:docMk/>
          <pc:sldMk cId="2304163532" sldId="286"/>
        </pc:sldMkLst>
        <pc:spChg chg="mod">
          <ac:chgData name="Rauno Peltola" userId="3d4c745c-d851-44db-94e8-e73145de9d7e" providerId="ADAL" clId="{059F6AED-1368-473E-87CB-B919653DAEF9}" dt="2023-01-19T09:04:46.479" v="5203" actId="14100"/>
          <ac:spMkLst>
            <pc:docMk/>
            <pc:sldMk cId="2304163532" sldId="286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9:04:39.640" v="5201" actId="14100"/>
          <ac:spMkLst>
            <pc:docMk/>
            <pc:sldMk cId="2304163532" sldId="286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4T14:10:42.891" v="7545" actId="20577"/>
          <ac:graphicFrameMkLst>
            <pc:docMk/>
            <pc:sldMk cId="2304163532" sldId="286"/>
            <ac:graphicFrameMk id="3" creationId="{32CE441A-497D-FC9B-2EA4-7BA9C1993B6B}"/>
          </ac:graphicFrameMkLst>
        </pc:graphicFrameChg>
      </pc:sldChg>
      <pc:sldChg chg="modSp del mod">
        <pc:chgData name="Rauno Peltola" userId="3d4c745c-d851-44db-94e8-e73145de9d7e" providerId="ADAL" clId="{059F6AED-1368-473E-87CB-B919653DAEF9}" dt="2023-01-11T10:33:14.558" v="1321" actId="2696"/>
        <pc:sldMkLst>
          <pc:docMk/>
          <pc:sldMk cId="3843267479" sldId="287"/>
        </pc:sldMkLst>
        <pc:spChg chg="mod">
          <ac:chgData name="Rauno Peltola" userId="3d4c745c-d851-44db-94e8-e73145de9d7e" providerId="ADAL" clId="{059F6AED-1368-473E-87CB-B919653DAEF9}" dt="2023-01-11T10:31:58.862" v="1303" actId="2711"/>
          <ac:spMkLst>
            <pc:docMk/>
            <pc:sldMk cId="3843267479" sldId="287"/>
            <ac:spMk id="6" creationId="{00000000-0000-0000-0000-000000000000}"/>
          </ac:spMkLst>
        </pc:spChg>
        <pc:graphicFrameChg chg="modGraphic">
          <ac:chgData name="Rauno Peltola" userId="3d4c745c-d851-44db-94e8-e73145de9d7e" providerId="ADAL" clId="{059F6AED-1368-473E-87CB-B919653DAEF9}" dt="2023-01-11T10:32:45.722" v="1320" actId="20577"/>
          <ac:graphicFrameMkLst>
            <pc:docMk/>
            <pc:sldMk cId="3843267479" sldId="287"/>
            <ac:graphicFrameMk id="2" creationId="{C01F702F-5AF2-AB6E-A770-F87E02534FC9}"/>
          </ac:graphicFrameMkLst>
        </pc:graphicFrameChg>
      </pc:sldChg>
      <pc:sldChg chg="modSp add mod ord">
        <pc:chgData name="Rauno Peltola" userId="3d4c745c-d851-44db-94e8-e73145de9d7e" providerId="ADAL" clId="{059F6AED-1368-473E-87CB-B919653DAEF9}" dt="2023-01-19T08:58:05.677" v="4955" actId="14100"/>
        <pc:sldMkLst>
          <pc:docMk/>
          <pc:sldMk cId="3522830959" sldId="288"/>
        </pc:sldMkLst>
        <pc:spChg chg="mod">
          <ac:chgData name="Rauno Peltola" userId="3d4c745c-d851-44db-94e8-e73145de9d7e" providerId="ADAL" clId="{059F6AED-1368-473E-87CB-B919653DAEF9}" dt="2023-01-19T08:58:01.978" v="4954" actId="14100"/>
          <ac:spMkLst>
            <pc:docMk/>
            <pc:sldMk cId="3522830959" sldId="288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8:57:44.291" v="4951" actId="14100"/>
          <ac:spMkLst>
            <pc:docMk/>
            <pc:sldMk cId="3522830959" sldId="288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19T08:58:05.677" v="4955" actId="14100"/>
          <ac:graphicFrameMkLst>
            <pc:docMk/>
            <pc:sldMk cId="3522830959" sldId="288"/>
            <ac:graphicFrameMk id="3" creationId="{32CE441A-497D-FC9B-2EA4-7BA9C1993B6B}"/>
          </ac:graphicFrameMkLst>
        </pc:graphicFrameChg>
      </pc:sldChg>
      <pc:sldChg chg="modSp add mod">
        <pc:chgData name="Rauno Peltola" userId="3d4c745c-d851-44db-94e8-e73145de9d7e" providerId="ADAL" clId="{059F6AED-1368-473E-87CB-B919653DAEF9}" dt="2023-01-25T13:35:37.071" v="7619" actId="113"/>
        <pc:sldMkLst>
          <pc:docMk/>
          <pc:sldMk cId="2191900127" sldId="289"/>
        </pc:sldMkLst>
        <pc:spChg chg="mod">
          <ac:chgData name="Rauno Peltola" userId="3d4c745c-d851-44db-94e8-e73145de9d7e" providerId="ADAL" clId="{059F6AED-1368-473E-87CB-B919653DAEF9}" dt="2023-01-19T08:52:31.627" v="4914" actId="14100"/>
          <ac:spMkLst>
            <pc:docMk/>
            <pc:sldMk cId="2191900127" sldId="289"/>
            <ac:spMk id="6" creationId="{00000000-0000-0000-0000-000000000000}"/>
          </ac:spMkLst>
        </pc:spChg>
        <pc:spChg chg="mod">
          <ac:chgData name="Rauno Peltola" userId="3d4c745c-d851-44db-94e8-e73145de9d7e" providerId="ADAL" clId="{059F6AED-1368-473E-87CB-B919653DAEF9}" dt="2023-01-19T08:54:25.297" v="4920" actId="14100"/>
          <ac:spMkLst>
            <pc:docMk/>
            <pc:sldMk cId="2191900127" sldId="289"/>
            <ac:spMk id="7" creationId="{00000000-0000-0000-0000-000000000000}"/>
          </ac:spMkLst>
        </pc:spChg>
        <pc:graphicFrameChg chg="mod modGraphic">
          <ac:chgData name="Rauno Peltola" userId="3d4c745c-d851-44db-94e8-e73145de9d7e" providerId="ADAL" clId="{059F6AED-1368-473E-87CB-B919653DAEF9}" dt="2023-01-25T13:35:37.071" v="7619" actId="113"/>
          <ac:graphicFrameMkLst>
            <pc:docMk/>
            <pc:sldMk cId="2191900127" sldId="289"/>
            <ac:graphicFrameMk id="2" creationId="{C01F702F-5AF2-AB6E-A770-F87E02534FC9}"/>
          </ac:graphicFrameMkLst>
        </pc:graphicFrameChg>
      </pc:sldChg>
      <pc:sldChg chg="addSp delSp modSp add mod">
        <pc:chgData name="Rauno Peltola" userId="3d4c745c-d851-44db-94e8-e73145de9d7e" providerId="ADAL" clId="{059F6AED-1368-473E-87CB-B919653DAEF9}" dt="2023-01-19T10:16:20.983" v="6593" actId="115"/>
        <pc:sldMkLst>
          <pc:docMk/>
          <pc:sldMk cId="322317358" sldId="290"/>
        </pc:sldMkLst>
        <pc:spChg chg="mod">
          <ac:chgData name="Rauno Peltola" userId="3d4c745c-d851-44db-94e8-e73145de9d7e" providerId="ADAL" clId="{059F6AED-1368-473E-87CB-B919653DAEF9}" dt="2023-01-19T08:59:04.012" v="5010" actId="20577"/>
          <ac:spMkLst>
            <pc:docMk/>
            <pc:sldMk cId="322317358" sldId="290"/>
            <ac:spMk id="6" creationId="{00000000-0000-0000-0000-000000000000}"/>
          </ac:spMkLst>
        </pc:spChg>
        <pc:graphicFrameChg chg="add mod modGraphic">
          <ac:chgData name="Rauno Peltola" userId="3d4c745c-d851-44db-94e8-e73145de9d7e" providerId="ADAL" clId="{059F6AED-1368-473E-87CB-B919653DAEF9}" dt="2023-01-19T10:16:20.983" v="6593" actId="115"/>
          <ac:graphicFrameMkLst>
            <pc:docMk/>
            <pc:sldMk cId="322317358" sldId="290"/>
            <ac:graphicFrameMk id="2" creationId="{F1A20911-7341-ADFB-3AC3-93C28CDA8C56}"/>
          </ac:graphicFrameMkLst>
        </pc:graphicFrameChg>
        <pc:graphicFrameChg chg="del">
          <ac:chgData name="Rauno Peltola" userId="3d4c745c-d851-44db-94e8-e73145de9d7e" providerId="ADAL" clId="{059F6AED-1368-473E-87CB-B919653DAEF9}" dt="2023-01-19T08:59:14.711" v="5011" actId="21"/>
          <ac:graphicFrameMkLst>
            <pc:docMk/>
            <pc:sldMk cId="322317358" sldId="290"/>
            <ac:graphicFrameMk id="3" creationId="{32CE441A-497D-FC9B-2EA4-7BA9C1993B6B}"/>
          </ac:graphicFrameMkLst>
        </pc:graphicFrameChg>
      </pc:sldChg>
      <pc:sldChg chg="add">
        <pc:chgData name="Rauno Peltola" userId="3d4c745c-d851-44db-94e8-e73145de9d7e" providerId="ADAL" clId="{059F6AED-1368-473E-87CB-B919653DAEF9}" dt="2023-01-24T13:47:58.633" v="6932" actId="2890"/>
        <pc:sldMkLst>
          <pc:docMk/>
          <pc:sldMk cId="210951591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C234FD-729F-4A9C-A038-9A69D6E0A399}" type="datetimeFigureOut">
              <a:rPr lang="fi-FI"/>
              <a:pPr>
                <a:defRPr/>
              </a:pPr>
              <a:t>24.1.2023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2A3DC7-1465-4476-91CC-6B9062A622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490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A3DC7-1465-4476-91CC-6B9062A6225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98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A3DC7-1465-4476-91CC-6B9062A6225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65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2726-7772-47D3-938F-4245D7E54B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62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lang="fi-FI" altLang="fi-FI" sz="2800" b="1" kern="1200" baseline="0" dirty="0" err="1" smtClean="0">
                <a:solidFill>
                  <a:srgbClr val="0066A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BDE5-5066-49D2-8283-8B34CF517B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5589240"/>
            <a:ext cx="1060228" cy="106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4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säv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21F0-2DDC-48E6-AF42-5B9B64B6B7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lang="fi-FI" altLang="fi-FI" sz="2800" b="1" kern="1200" baseline="0" dirty="0" err="1" smtClean="0">
                <a:solidFill>
                  <a:srgbClr val="0066A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360" y="5462187"/>
            <a:ext cx="2475867" cy="109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6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66A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8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3EA96-8DE9-4033-9BB8-4D8E668977A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5589240"/>
            <a:ext cx="1060228" cy="106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3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D37D-89D3-425C-95BE-017C1581D8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5589240"/>
            <a:ext cx="1060228" cy="106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6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A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i-FI" sz="2800"/>
              <a:t>Muokkaa perustyyl. napsautt.</a:t>
            </a: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583267" y="6356351"/>
            <a:ext cx="3860800" cy="365125"/>
          </a:xfrm>
        </p:spPr>
        <p:txBody>
          <a:bodyPr/>
          <a:lstStyle>
            <a:lvl1pPr algn="ctr">
              <a:defRPr sz="9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5458884" y="6356351"/>
            <a:ext cx="2844800" cy="365125"/>
          </a:xfrm>
        </p:spPr>
        <p:txBody>
          <a:bodyPr/>
          <a:lstStyle>
            <a:lvl1pPr algn="ctr">
              <a:defRPr sz="9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CB9F0A0-A9BE-4483-8298-5BD61058A9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5589240"/>
            <a:ext cx="1060228" cy="106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19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7949A2-D880-7A26-F75D-659E611E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DDE128-A176-8605-4992-01AAC6288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B8FB7-45E7-7F07-4C1C-087B7CB5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F19-D9A4-4C69-9282-592AFC30DF7C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B39A8F-B2C4-7A46-FB5C-EDED0F44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E864EE-BE2F-0A84-E1E4-3B1CDE70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D17-DC36-4641-BC77-431D32E0C2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8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06891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/>
              <a:t>24.10.2022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678517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/>
              <a:t>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556251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3FCBE9-CEB5-4955-A988-13B2C09A71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29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</a:t>
            </a:r>
            <a:r>
              <a:rPr lang="fi-FI" altLang="fi-FI" err="1"/>
              <a:t>perustyyl</a:t>
            </a:r>
            <a:r>
              <a:rPr lang="fi-FI" altLang="fi-FI"/>
              <a:t>. </a:t>
            </a:r>
            <a:r>
              <a:rPr lang="fi-FI" altLang="fi-FI" err="1"/>
              <a:t>napsautt</a:t>
            </a:r>
            <a:r>
              <a:rPr lang="fi-FI" altLang="fi-FI"/>
              <a:t>.</a:t>
            </a:r>
          </a:p>
        </p:txBody>
      </p:sp>
      <p:sp>
        <p:nvSpPr>
          <p:cNvPr id="103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fi-FI" altLang="fi-FI" sz="2800" b="1" kern="1200" dirty="0">
          <a:solidFill>
            <a:srgbClr val="0066A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67874DB-4E17-0205-77BA-C19A06C4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99023A-F375-D8C0-6F8A-C4453EC25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405535-B75D-1115-D967-950D763D5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6F19-D9A4-4C69-9282-592AFC30DF7C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5AA9BE-0FB4-9100-2BD8-C12C360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E60126-F276-BA73-D8A7-1566CB756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4D17-DC36-4641-BC77-431D32E0C2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80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8D40105-EFB7-9CC5-4800-6E93A2C5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17379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 kern="1200" dirty="0" err="1">
                <a:solidFill>
                  <a:schemeClr val="tx2"/>
                </a:solidFill>
                <a:latin typeface="Amasis MT Pro Medium" panose="02040604050005020304" pitchFamily="18" charset="0"/>
              </a:rPr>
              <a:t>Kustavin</a:t>
            </a:r>
            <a:r>
              <a:rPr lang="en-US" sz="3200" b="1" kern="1200" dirty="0">
                <a:solidFill>
                  <a:schemeClr val="tx2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b="1" kern="1200" dirty="0" err="1">
                <a:solidFill>
                  <a:schemeClr val="tx2"/>
                </a:solidFill>
                <a:latin typeface="Amasis MT Pro Medium" panose="02040604050005020304" pitchFamily="18" charset="0"/>
              </a:rPr>
              <a:t>kuntastrategian</a:t>
            </a:r>
            <a:r>
              <a:rPr lang="en-US" sz="3200" b="1" kern="1200" dirty="0">
                <a:solidFill>
                  <a:schemeClr val="tx2"/>
                </a:solidFill>
                <a:latin typeface="Amasis MT Pro Medium" panose="02040604050005020304" pitchFamily="18" charset="0"/>
              </a:rPr>
              <a:t> toteuttamisohjelma 2023-2030 </a:t>
            </a:r>
            <a:br>
              <a:rPr lang="en-US" sz="3200" b="1" dirty="0">
                <a:solidFill>
                  <a:schemeClr val="tx2"/>
                </a:solidFill>
                <a:latin typeface="Amasis MT Pro Medium" panose="02040604050005020304" pitchFamily="18" charset="0"/>
              </a:rPr>
            </a:br>
            <a:br>
              <a:rPr lang="en-US" sz="2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5F5F191F-7E02-DD4A-A50C-A50436627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978" y="320231"/>
            <a:ext cx="5848591" cy="2836567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kstiruutu 2">
            <a:extLst>
              <a:ext uri="{FF2B5EF4-FFF2-40B4-BE49-F238E27FC236}">
                <a16:creationId xmlns:a16="http://schemas.microsoft.com/office/drawing/2014/main" id="{5A55BC1E-B03E-C88B-9585-465114D50D40}"/>
              </a:ext>
            </a:extLst>
          </p:cNvPr>
          <p:cNvSpPr txBox="1"/>
          <p:nvPr/>
        </p:nvSpPr>
        <p:spPr>
          <a:xfrm>
            <a:off x="925286" y="5617029"/>
            <a:ext cx="397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Kustavin kunnanhallitus 30.1.2023</a:t>
            </a:r>
          </a:p>
        </p:txBody>
      </p:sp>
    </p:spTree>
    <p:extLst>
      <p:ext uri="{BB962C8B-B14F-4D97-AF65-F5344CB8AC3E}">
        <p14:creationId xmlns:p14="http://schemas.microsoft.com/office/powerpoint/2010/main" val="144457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8157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815724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ASUIN- JA ELINYMPÄRISTÖSTÄ HUOLEHTIMINEN</a:t>
            </a:r>
          </a:p>
        </p:txBody>
      </p:sp>
      <p:graphicFrame>
        <p:nvGraphicFramePr>
          <p:cNvPr id="3" name="Taulukko 3">
            <a:extLst>
              <a:ext uri="{FF2B5EF4-FFF2-40B4-BE49-F238E27FC236}">
                <a16:creationId xmlns:a16="http://schemas.microsoft.com/office/drawing/2014/main" id="{32CE441A-497D-FC9B-2EA4-7BA9C1993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27953"/>
              </p:ext>
            </p:extLst>
          </p:nvPr>
        </p:nvGraphicFramePr>
        <p:xfrm>
          <a:off x="-1" y="815724"/>
          <a:ext cx="12192000" cy="59929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322992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4452221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02241601"/>
                    </a:ext>
                  </a:extLst>
                </a:gridCol>
              </a:tblGrid>
              <a:tr h="703438">
                <a:tc>
                  <a:txBody>
                    <a:bodyPr/>
                    <a:lstStyle/>
                    <a:p>
                      <a:r>
                        <a:rPr lang="fi-FI" sz="1800" dirty="0"/>
                        <a:t>Menestystekijä / 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Aikataulu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Tarvittavat resurssit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40810"/>
                  </a:ext>
                </a:extLst>
              </a:tr>
              <a:tr h="5289500"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Amasis MT Pro Medium" panose="02040604050005020304" pitchFamily="18" charset="0"/>
                        </a:rPr>
                        <a:t>Puistojen ja virkistys-/viheralueiden huomioiminen maankäytön suunnittelussa</a:t>
                      </a:r>
                    </a:p>
                    <a:p>
                      <a:endParaRPr lang="fi-FI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>
                          <a:latin typeface="Amasis MT Pro Medium" panose="02040604050005020304" pitchFamily="18" charset="0"/>
                        </a:rPr>
                        <a:t>Kaavoituksen ohjaustoimet (kaavoituksessa huomioidaan viheralueet ja rannan saavutettavuus sekä kulkukäytävät)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Metsäekologisen verkoston säilyttämisen huomioiminen kaavoituksen ohjaamisessa</a:t>
                      </a:r>
                      <a:endParaRPr lang="fi-FI" sz="1400" b="0" dirty="0">
                        <a:latin typeface="Amasis MT Pro Medium" panose="02040604050005020304" pitchFamily="18" charset="0"/>
                      </a:endParaRPr>
                    </a:p>
                    <a:p>
                      <a:endParaRPr lang="fi-FI" b="1" dirty="0"/>
                    </a:p>
                    <a:p>
                      <a:endParaRPr lang="fi-FI" b="1" dirty="0"/>
                    </a:p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2023-2030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Rakennustarkastaja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1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44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14176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993341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bg1"/>
                </a:solidFill>
                <a:latin typeface="Amasis MT Pro Medium" panose="02040604050005020304" pitchFamily="18" charset="0"/>
              </a:rPr>
              <a:t>Tasapainoinen ja investoinnit mahdollistava talous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01F702F-5AF2-AB6E-A770-F87E0253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73833"/>
              </p:ext>
            </p:extLst>
          </p:nvPr>
        </p:nvGraphicFramePr>
        <p:xfrm>
          <a:off x="0" y="993342"/>
          <a:ext cx="12192000" cy="99833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02017">
                  <a:extLst>
                    <a:ext uri="{9D8B030D-6E8A-4147-A177-3AD203B41FA5}">
                      <a16:colId xmlns:a16="http://schemas.microsoft.com/office/drawing/2014/main" val="3848849248"/>
                    </a:ext>
                  </a:extLst>
                </a:gridCol>
                <a:gridCol w="2673626">
                  <a:extLst>
                    <a:ext uri="{9D8B030D-6E8A-4147-A177-3AD203B41FA5}">
                      <a16:colId xmlns:a16="http://schemas.microsoft.com/office/drawing/2014/main" val="3109194726"/>
                    </a:ext>
                  </a:extLst>
                </a:gridCol>
                <a:gridCol w="3316357">
                  <a:extLst>
                    <a:ext uri="{9D8B030D-6E8A-4147-A177-3AD203B41FA5}">
                      <a16:colId xmlns:a16="http://schemas.microsoft.com/office/drawing/2014/main" val="3095456511"/>
                    </a:ext>
                  </a:extLst>
                </a:gridCol>
              </a:tblGrid>
              <a:tr h="468957">
                <a:tc>
                  <a:txBody>
                    <a:bodyPr/>
                    <a:lstStyle/>
                    <a:p>
                      <a:r>
                        <a:rPr lang="fi-FI" sz="1400" dirty="0"/>
                        <a:t>Menestystekijä / Toimenpide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Aikataulu</a:t>
                      </a:r>
                      <a:endParaRPr lang="fi-FI" sz="140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Tarvittavat resurssit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81195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Toiminnan ja talouden yhteensovittaminen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Palveluiden järjestämisen sovittaminen talouden resursseihin (määrä/laatu)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Toimintojen järkeistäminen ja virtaviivaistaminen (tukipalvelutuotannon organisointi, sujuvat palvelut, yhteistyön lisääminen toimialojen kesken) 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Sähköisten palveluiden lisääminen (palveluiden kartoittaminen)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Tietoon perustuvan päätöksenteon ja vaikutusten arvioinnin käyttöönotto</a:t>
                      </a:r>
                      <a:endParaRPr kumimoji="0" lang="fi-FI" sz="1400" b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sym typeface="Wingdings" panose="05000000000000000000" pitchFamily="2" charset="2"/>
                      </a:endParaRP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Toimintamenojen seuranta ja poikkeamiin reagoiminen (kuukausiraportit)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Talouden raamin noudattaminen toimintoja ja investointeja suunniteltaessa  sekä päätöksenteossa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64189"/>
                  </a:ext>
                </a:extLst>
              </a:tr>
              <a:tr h="152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Investointien määrän ja laatutason sovittaminen kunnan taloudellisen kantokyvyn mukaisesti</a:t>
                      </a:r>
                      <a:endParaRPr kumimoji="0" lang="fi-FI" sz="14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sym typeface="Wingdings" panose="05000000000000000000" pitchFamily="2" charset="2"/>
                      </a:endParaRP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Investoinnin kannattavuusnäkökulman huomioiminen päätöksenteossa.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S</a:t>
                      </a: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einien</a:t>
                      </a: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 </a:t>
                      </a: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sijaan painotetaan elinvoimaa ja tuottavuutta tukevia investointeja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sym typeface="Wingdings" panose="05000000000000000000" pitchFamily="2" charset="2"/>
                      </a:endParaRP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Vuosikate on suurempi kuin investoinnit (investointivara)</a:t>
                      </a:r>
                    </a:p>
                    <a:p>
                      <a:pPr marL="228594" marR="0" lvl="0" indent="-22859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Asukaskohtainen velkamäärä ja poistot selvästi alle valtakunnallisen keskiarvon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2024 - 2025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84891"/>
                  </a:ext>
                </a:extLst>
              </a:tr>
              <a:tr h="454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b="1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Strateginen omistaminen ja palvelujen vaihtoehtoiset järjestämistavat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b="0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Vuokra-asuntojen yhtiöittämisselvityksen laatiminen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b="0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Ruoka- ja puhtauspalveluiden järjestämisselvityksen laatiminen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b="0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Toimintaympäristön muutoksiin vastaaminen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b="0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Hankintojen ja hankintaosaamisen kehittäminen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lang="fi-FI" sz="1400" b="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lang="fi-FI" sz="1400" b="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lang="fi-FI" sz="1400" b="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4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400" dirty="0">
                        <a:effectLst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2023-2025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1-4/2023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1-6/2023</a:t>
                      </a:r>
                      <a:endParaRPr lang="fi-FI" sz="1400" dirty="0">
                        <a:solidFill>
                          <a:srgbClr val="FF0000"/>
                        </a:solidFill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2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602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1"/>
            <a:ext cx="12192000" cy="9472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999919"/>
          </a:xfrm>
        </p:spPr>
        <p:txBody>
          <a:bodyPr/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Tasapainoinen ja investoinnit mahdollistava talous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01F702F-5AF2-AB6E-A770-F87E0253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4718"/>
              </p:ext>
            </p:extLst>
          </p:nvPr>
        </p:nvGraphicFramePr>
        <p:xfrm>
          <a:off x="0" y="947293"/>
          <a:ext cx="12192000" cy="75528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02017">
                  <a:extLst>
                    <a:ext uri="{9D8B030D-6E8A-4147-A177-3AD203B41FA5}">
                      <a16:colId xmlns:a16="http://schemas.microsoft.com/office/drawing/2014/main" val="3848849248"/>
                    </a:ext>
                  </a:extLst>
                </a:gridCol>
                <a:gridCol w="2673626">
                  <a:extLst>
                    <a:ext uri="{9D8B030D-6E8A-4147-A177-3AD203B41FA5}">
                      <a16:colId xmlns:a16="http://schemas.microsoft.com/office/drawing/2014/main" val="3109194726"/>
                    </a:ext>
                  </a:extLst>
                </a:gridCol>
                <a:gridCol w="3316357">
                  <a:extLst>
                    <a:ext uri="{9D8B030D-6E8A-4147-A177-3AD203B41FA5}">
                      <a16:colId xmlns:a16="http://schemas.microsoft.com/office/drawing/2014/main" val="3095456511"/>
                    </a:ext>
                  </a:extLst>
                </a:gridCol>
              </a:tblGrid>
              <a:tr h="395467">
                <a:tc>
                  <a:txBody>
                    <a:bodyPr/>
                    <a:lstStyle/>
                    <a:p>
                      <a:r>
                        <a:rPr lang="fi-FI" sz="1400" dirty="0"/>
                        <a:t>Menestystekijä / Toimenpide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Aikataulu</a:t>
                      </a:r>
                      <a:endParaRPr lang="fi-FI" sz="140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Tarvittavat resurssit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81195"/>
                  </a:ext>
                </a:extLst>
              </a:tr>
              <a:tr h="942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Korjausvelan pitkänajan hallinnointi ja suunnittelu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Kiinteistöjen kuntotarkastukset ja huoltokirjojen laatiminen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2-12/2023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fi-FI" sz="1400" dirty="0"/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64189"/>
                  </a:ext>
                </a:extLst>
              </a:tr>
              <a:tr h="1469188">
                <a:tc>
                  <a:txBody>
                    <a:bodyPr/>
                    <a:lstStyle/>
                    <a:p>
                      <a:r>
                        <a:rPr lang="fi-FI" sz="1400" b="1" u="none" strike="noStrike" baseline="0" dirty="0">
                          <a:solidFill>
                            <a:srgbClr val="000000"/>
                          </a:solidFill>
                          <a:latin typeface="Amasis MT Pro Medium" panose="02040604050005020304" pitchFamily="18" charset="0"/>
                        </a:rPr>
                        <a:t>Maltillinen verotus</a:t>
                      </a:r>
                    </a:p>
                    <a:p>
                      <a:r>
                        <a:rPr lang="fi-FI" sz="1400" b="0" u="none" strike="noStrike" baseline="0" dirty="0">
                          <a:solidFill>
                            <a:srgbClr val="000000"/>
                          </a:solidFill>
                        </a:rPr>
                        <a:t>”</a:t>
                      </a:r>
                      <a:r>
                        <a:rPr lang="fi-FI" sz="1400" b="0" u="none" strike="noStrike" baseline="0" dirty="0">
                          <a:solidFill>
                            <a:srgbClr val="000000"/>
                          </a:solidFill>
                          <a:latin typeface="Amasis MT Pro Medium" panose="02040604050005020304" pitchFamily="18" charset="0"/>
                        </a:rPr>
                        <a:t>Veroprosentti on  -2 % Varsinais-Suomen kuntien keskiarvosta.” 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TA2023-2030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84891"/>
                  </a:ext>
                </a:extLst>
              </a:tr>
              <a:tr h="4745606">
                <a:tc>
                  <a:txBody>
                    <a:bodyPr/>
                    <a:lstStyle/>
                    <a:p>
                      <a:r>
                        <a:rPr lang="fi-FI" sz="1400" b="1" u="none" strike="noStrike" kern="1200" baseline="0" dirty="0">
                          <a:solidFill>
                            <a:schemeClr val="dk1"/>
                          </a:solidFill>
                          <a:latin typeface="Amasis MT Pro Medium" panose="02040604050005020304" pitchFamily="18" charset="0"/>
                        </a:rPr>
                        <a:t>Osaava ja motivoitunut henkilöstö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u="none" strike="noStrike" kern="1200" baseline="0" dirty="0">
                          <a:solidFill>
                            <a:schemeClr val="dk1"/>
                          </a:solidFill>
                          <a:latin typeface="Amasis MT Pro Medium" panose="02040604050005020304" pitchFamily="18" charset="0"/>
                        </a:rPr>
                        <a:t>Henkilöstöohjelman laatiminen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>
                          <a:latin typeface="Amasis MT Pro Medium" panose="02040604050005020304" pitchFamily="18" charset="0"/>
                        </a:rPr>
                        <a:t>Henkilökunnan koulutusohjelman toteuttaminen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400" b="0" baseline="0" dirty="0">
                          <a:latin typeface="Amasis MT Pro Medium" panose="02040604050005020304" pitchFamily="18" charset="0"/>
                        </a:rPr>
                        <a:t>Perehdytysprosessin ja –aineiston määrittely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400" b="0" baseline="0" dirty="0">
                          <a:latin typeface="Amasis MT Pro Medium" panose="02040604050005020304" pitchFamily="18" charset="0"/>
                        </a:rPr>
                        <a:t>Henkilöstön työviihtyvyyden ja työssä jaksamisen edistäminen (veso, kehittämispäivät </a:t>
                      </a:r>
                      <a:r>
                        <a:rPr lang="fi-FI" sz="1400" b="0" baseline="0" dirty="0" err="1">
                          <a:latin typeface="Amasis MT Pro Medium" panose="02040604050005020304" pitchFamily="18" charset="0"/>
                        </a:rPr>
                        <a:t>tmv</a:t>
                      </a:r>
                      <a:r>
                        <a:rPr lang="fi-FI" sz="1400" b="0" baseline="0" dirty="0">
                          <a:latin typeface="Amasis MT Pro Medium" panose="02040604050005020304" pitchFamily="18" charset="0"/>
                        </a:rPr>
                        <a:t>.)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400" b="0" u="none" strike="noStrike" baseline="0" noProof="0" dirty="0">
                          <a:latin typeface="Amasis MT Pro Medium" panose="02040604050005020304" pitchFamily="18" charset="0"/>
                        </a:rPr>
                        <a:t>Työkyvyn, työturvallisuuden ja osaamisen kehittäminen (ohjeistuksen laatiminen, riskiarvioinnit)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400" b="0" u="none" strike="noStrike" baseline="0" noProof="0" dirty="0">
                          <a:latin typeface="Amasis MT Pro Medium" panose="02040604050005020304" pitchFamily="18" charset="0"/>
                        </a:rPr>
                        <a:t>Palkka- ja palkitsemisjärjestelmän kehittäminen (tehtäväkuvaukset, tehtävien vaativuusarviointi, kehityskeskustelut ja henkilökohtaisen suoriutumisen arviointi)</a:t>
                      </a:r>
                    </a:p>
                    <a:p>
                      <a:endParaRPr lang="fi-FI" sz="1400" b="1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lang="fi-FI" sz="1400" b="1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4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400" dirty="0">
                        <a:effectLst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2023-2025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3/2023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1-12/2023</a:t>
                      </a:r>
                    </a:p>
                    <a:p>
                      <a:r>
                        <a:rPr lang="fi-FI" sz="1400" dirty="0"/>
                        <a:t>2023</a:t>
                      </a:r>
                    </a:p>
                    <a:p>
                      <a:r>
                        <a:rPr lang="fi-FI" sz="1400" dirty="0"/>
                        <a:t>2023</a:t>
                      </a:r>
                    </a:p>
                    <a:p>
                      <a:endParaRPr lang="fi-FI" sz="1400" dirty="0"/>
                    </a:p>
                    <a:p>
                      <a:endParaRPr lang="fi-FI" sz="1400" dirty="0"/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1-6/2023</a:t>
                      </a:r>
                    </a:p>
                    <a:p>
                      <a:endParaRPr lang="fi-FI" sz="1400" dirty="0">
                        <a:solidFill>
                          <a:srgbClr val="FF0000"/>
                        </a:solidFill>
                      </a:endParaRPr>
                    </a:p>
                    <a:p>
                      <a:endParaRPr lang="fi-FI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2023-</a:t>
                      </a:r>
                      <a:endParaRPr lang="fi-FI" sz="1400" dirty="0">
                        <a:solidFill>
                          <a:srgbClr val="FF0000"/>
                        </a:solidFill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350 euroa/kk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2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530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-1" y="-11855"/>
            <a:ext cx="12192000" cy="105124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-1" y="274638"/>
            <a:ext cx="12191999" cy="764753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KUSTAVIN KAAVOITUSOHJELMA (luonnos)</a:t>
            </a:r>
          </a:p>
        </p:txBody>
      </p:sp>
      <p:graphicFrame>
        <p:nvGraphicFramePr>
          <p:cNvPr id="3" name="Taulukko 3">
            <a:extLst>
              <a:ext uri="{FF2B5EF4-FFF2-40B4-BE49-F238E27FC236}">
                <a16:creationId xmlns:a16="http://schemas.microsoft.com/office/drawing/2014/main" id="{32CE441A-497D-FC9B-2EA4-7BA9C1993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759918"/>
              </p:ext>
            </p:extLst>
          </p:nvPr>
        </p:nvGraphicFramePr>
        <p:xfrm>
          <a:off x="-1" y="1039391"/>
          <a:ext cx="12192000" cy="581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620">
                  <a:extLst>
                    <a:ext uri="{9D8B030D-6E8A-4147-A177-3AD203B41FA5}">
                      <a16:colId xmlns:a16="http://schemas.microsoft.com/office/drawing/2014/main" val="3232299214"/>
                    </a:ext>
                  </a:extLst>
                </a:gridCol>
                <a:gridCol w="4049380">
                  <a:extLst>
                    <a:ext uri="{9D8B030D-6E8A-4147-A177-3AD203B41FA5}">
                      <a16:colId xmlns:a16="http://schemas.microsoft.com/office/drawing/2014/main" val="64452221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02241601"/>
                    </a:ext>
                  </a:extLst>
                </a:gridCol>
              </a:tblGrid>
              <a:tr h="1013197">
                <a:tc>
                  <a:txBody>
                    <a:bodyPr/>
                    <a:lstStyle/>
                    <a:p>
                      <a:r>
                        <a:rPr lang="fi-FI" sz="1800" dirty="0"/>
                        <a:t>Kohde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Aikataulu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Tonttien laatu ja  lukumäärä (arvio)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40810"/>
                  </a:ext>
                </a:extLst>
              </a:tr>
              <a:tr h="4805412">
                <a:tc>
                  <a:txBody>
                    <a:bodyPr/>
                    <a:lstStyle/>
                    <a:p>
                      <a:r>
                        <a:rPr lang="fi-FI" b="1" dirty="0"/>
                        <a:t>Omakotitalotontit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fi-FI" b="1" dirty="0"/>
                        <a:t>Paratiisinpuhti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fi-FI" b="1" dirty="0"/>
                        <a:t>Ankkurilahti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fi-FI" b="1" dirty="0" err="1"/>
                        <a:t>Vuosnainen</a:t>
                      </a:r>
                      <a:r>
                        <a:rPr lang="fi-FI" b="1" dirty="0"/>
                        <a:t> kalasatama</a:t>
                      </a:r>
                    </a:p>
                    <a:p>
                      <a:r>
                        <a:rPr lang="fi-FI" b="1" dirty="0"/>
                        <a:t>Teollisuustontit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fi-FI" b="1" dirty="0"/>
                        <a:t>Kustavi</a:t>
                      </a:r>
                    </a:p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2020-2024</a:t>
                      </a:r>
                    </a:p>
                    <a:p>
                      <a:r>
                        <a:rPr lang="fi-FI" dirty="0"/>
                        <a:t>2023-2025</a:t>
                      </a:r>
                    </a:p>
                    <a:p>
                      <a:r>
                        <a:rPr lang="fi-FI" dirty="0"/>
                        <a:t>2023-2025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2024-2026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10 + venevalkama</a:t>
                      </a:r>
                    </a:p>
                    <a:p>
                      <a:r>
                        <a:rPr lang="fi-FI" dirty="0"/>
                        <a:t>4-8 omarantaista ja 12 venevalkamalla</a:t>
                      </a:r>
                    </a:p>
                    <a:p>
                      <a:r>
                        <a:rPr lang="fi-FI" dirty="0"/>
                        <a:t>2 omarantaista ja 8 venevalkamalla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n. 8-10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1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830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-1" y="-11855"/>
            <a:ext cx="12192000" cy="105124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-1" y="274638"/>
            <a:ext cx="12191999" cy="764753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KUSTAVIN KUNNAN INVESTOINTIOHJELMA 2023</a:t>
            </a:r>
          </a:p>
        </p:txBody>
      </p:sp>
      <p:graphicFrame>
        <p:nvGraphicFramePr>
          <p:cNvPr id="2" name="Taulukko 3">
            <a:extLst>
              <a:ext uri="{FF2B5EF4-FFF2-40B4-BE49-F238E27FC236}">
                <a16:creationId xmlns:a16="http://schemas.microsoft.com/office/drawing/2014/main" id="{F1A20911-7341-ADFB-3AC3-93C28CDA8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01675"/>
              </p:ext>
            </p:extLst>
          </p:nvPr>
        </p:nvGraphicFramePr>
        <p:xfrm>
          <a:off x="-2" y="1039390"/>
          <a:ext cx="12192000" cy="5739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552906533"/>
                    </a:ext>
                  </a:extLst>
                </a:gridCol>
                <a:gridCol w="1214816">
                  <a:extLst>
                    <a:ext uri="{9D8B030D-6E8A-4147-A177-3AD203B41FA5}">
                      <a16:colId xmlns:a16="http://schemas.microsoft.com/office/drawing/2014/main" val="433642079"/>
                    </a:ext>
                  </a:extLst>
                </a:gridCol>
                <a:gridCol w="4881184">
                  <a:extLst>
                    <a:ext uri="{9D8B030D-6E8A-4147-A177-3AD203B41FA5}">
                      <a16:colId xmlns:a16="http://schemas.microsoft.com/office/drawing/2014/main" val="337495021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03790372"/>
                    </a:ext>
                  </a:extLst>
                </a:gridCol>
              </a:tblGrid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Investointi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Eurot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Aloitus/hankinta/valmistuminen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Vastuuhenkilö</a:t>
                      </a:r>
                      <a:r>
                        <a:rPr lang="fi-FI" dirty="0"/>
                        <a:t> ja ”Tilaaja”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94383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Vuokra-asuntojen kunnostus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909722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 err="1"/>
                        <a:t>Fladan</a:t>
                      </a:r>
                      <a:r>
                        <a:rPr lang="fi-FI" dirty="0"/>
                        <a:t> asiointilaituri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Aloitus 1/23 – Hankinta 3/23 –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Valmis 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dirty="0"/>
                        <a:t> ja Rauno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858018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 err="1"/>
                        <a:t>Klipunkarin</a:t>
                      </a:r>
                      <a:r>
                        <a:rPr lang="fi-FI" dirty="0"/>
                        <a:t> sauna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u="none" dirty="0"/>
                        <a:t> ja Markus</a:t>
                      </a:r>
                      <a:endParaRPr lang="fi-FI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24411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Leirimajan korjaus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Suunnittelu 2/23 – Kilpailutus 3/23 –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Päätös 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u="none" dirty="0"/>
                        <a:t> ja Markus</a:t>
                      </a:r>
                      <a:endParaRPr lang="fi-FI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794071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 err="1"/>
                        <a:t>Takviikin</a:t>
                      </a:r>
                      <a:r>
                        <a:rPr lang="fi-FI" dirty="0"/>
                        <a:t> kunnallistekniikka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Sopimusneuvottelut – Kilpailutus?-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Päätös 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dirty="0"/>
                        <a:t> ja Rauno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758808"/>
                  </a:ext>
                </a:extLst>
              </a:tr>
              <a:tr h="493383">
                <a:tc>
                  <a:txBody>
                    <a:bodyPr/>
                    <a:lstStyle/>
                    <a:p>
                      <a:r>
                        <a:rPr lang="fi-FI" dirty="0"/>
                        <a:t>Päiväkodin korjaus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Suunnittelu 2/23 – Kilpailutus 3/23 –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Päätös 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dirty="0"/>
                        <a:t> ja Jenni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401075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Toimintapuiston kehittäminen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dirty="0"/>
                        <a:t> ja Markus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657650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Koulun lähiliikuntapaikka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Kilpailutus 1/23 –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Päätös 2/23 </a:t>
                      </a:r>
                      <a:r>
                        <a:rPr lang="fi-FI" dirty="0"/>
                        <a:t>– Valmis 8/23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dirty="0"/>
                        <a:t> ja Kaisa sekä Markus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161258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Luontokeskus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Hankesuunnitelman mukaisesti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Hankeryhmä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03808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Museon korjaus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Aloitus 2/23 – Kilpailutus 3/23 – Päätös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4/23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Jussi</a:t>
                      </a:r>
                      <a:r>
                        <a:rPr lang="fi-FI" dirty="0"/>
                        <a:t> ja 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8946"/>
                  </a:ext>
                </a:extLst>
              </a:tr>
              <a:tr h="476935">
                <a:tc>
                  <a:txBody>
                    <a:bodyPr/>
                    <a:lstStyle/>
                    <a:p>
                      <a:r>
                        <a:rPr lang="fi-FI" dirty="0"/>
                        <a:t>Vapaa-aikatoimen investoinnit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u="sng" dirty="0"/>
                        <a:t>Markus </a:t>
                      </a:r>
                      <a:r>
                        <a:rPr lang="fi-FI" u="none" dirty="0"/>
                        <a:t> </a:t>
                      </a:r>
                      <a:endParaRPr lang="fi-FI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50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12192000" cy="1158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883578"/>
          </a:xfrm>
        </p:spPr>
        <p:txBody>
          <a:bodyPr/>
          <a:lstStyle/>
          <a:p>
            <a:pPr algn="ctr"/>
            <a:r>
              <a:rPr lang="fi-FI">
                <a:solidFill>
                  <a:schemeClr val="bg1"/>
                </a:solidFill>
                <a:latin typeface="Amasis MT Pro Medium"/>
                <a:cs typeface="Arial"/>
              </a:rPr>
              <a:t>Kustavi - Elinvoiman edelläkävijä </a:t>
            </a:r>
            <a:endParaRPr lang="fi-FI" sz="2000" b="0">
              <a:solidFill>
                <a:schemeClr val="bg1"/>
              </a:solidFill>
              <a:latin typeface="Amasis MT Pro Medium"/>
              <a:cs typeface="Arial"/>
            </a:endParaRPr>
          </a:p>
        </p:txBody>
      </p:sp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0221DCDD-723A-80DA-FF73-1CA100462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924099"/>
              </p:ext>
            </p:extLst>
          </p:nvPr>
        </p:nvGraphicFramePr>
        <p:xfrm>
          <a:off x="0" y="1158216"/>
          <a:ext cx="12192000" cy="6057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847378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3846753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39205741"/>
                    </a:ext>
                  </a:extLst>
                </a:gridCol>
              </a:tblGrid>
              <a:tr h="754406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Menestystekijä/toimenpide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Aikataulu ja </a:t>
                      </a:r>
                      <a:r>
                        <a:rPr lang="fi-FI" sz="1400" dirty="0">
                          <a:solidFill>
                            <a:srgbClr val="FF0000"/>
                          </a:solidFill>
                          <a:latin typeface="Amasis MT Pro Medium" panose="02040604050005020304" pitchFamily="18" charset="0"/>
                        </a:rPr>
                        <a:t>tapahtumat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Resurssi/vastuuhenkilö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073691"/>
                  </a:ext>
                </a:extLst>
              </a:tr>
              <a:tr h="1767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Yritysten ja yrittäjien toimintaedellytysten lisääminen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Yrityspalveluiden ja hanketyön tukipalvelut ja neuvonta sekä  niiden markkinointi yrityksille (Yrittäjäpäivät </a:t>
                      </a: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4/2023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Ukipolis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 ja projektipäällikkö)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Hankintojen kohdentaminen ja niistä viestiminen (hankintakalenteri)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Yritysalueen kaavoittaminen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Osallistuminen 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rekrymessuille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 keväällä 2023 (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peruutettu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uusi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ajankohta?)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Yrittämisen mahdollisuuksien kartoittaminen ja ”yritysrekrytointi”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2023-2025 Yrittäjätapaaminen 04/2023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3-5/2023</a:t>
                      </a: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2023-2025</a:t>
                      </a: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2023-2025</a:t>
                      </a: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2023-2025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Kunnanjohtaja</a:t>
                      </a: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Projektipäällikkö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55240"/>
                  </a:ext>
                </a:extLst>
              </a:tr>
              <a:tr h="1767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Matkailun ja tapahtumien edistäminen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Kustavi ja Volter Kilpi –vuoden 2024 suunnittelu (aloitus 2-3/2023) ja siihen liittyvän yhteistyön hyödyntäminen jatkossa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Matkailu osana markkinointi, viestintä ja brändityön suunnittelua ja toteutusta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Matkailua tukeva hanketyö (Luontokeskus, Kustavi - 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Brandö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 yhteistyö, Saariston rengastie II –vaihe)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2023 - 2025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2-12/2023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Aloituskokous 02-03/2023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  <a:latin typeface="Amasis MT Pro Medium" panose="02040604050005020304" pitchFamily="18" charset="0"/>
                        </a:rPr>
                        <a:t>2-5/2023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Kj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Pp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Hk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Kh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84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1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9407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0714"/>
          </a:xfrm>
        </p:spPr>
        <p:txBody>
          <a:bodyPr/>
          <a:lstStyle/>
          <a:p>
            <a:pPr algn="ctr"/>
            <a:r>
              <a:rPr kumimoji="0" lang="fi-FI" alt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 Medium" panose="02040604050005020304" pitchFamily="18" charset="0"/>
              </a:rPr>
              <a:t>Kustavi - Elinvoiman edelläkävijä 2023</a:t>
            </a:r>
            <a:endParaRPr lang="fi-FI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graphicFrame>
        <p:nvGraphicFramePr>
          <p:cNvPr id="3" name="Taulukko 3">
            <a:extLst>
              <a:ext uri="{FF2B5EF4-FFF2-40B4-BE49-F238E27FC236}">
                <a16:creationId xmlns:a16="http://schemas.microsoft.com/office/drawing/2014/main" id="{32CE441A-497D-FC9B-2EA4-7BA9C1993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73328"/>
              </p:ext>
            </p:extLst>
          </p:nvPr>
        </p:nvGraphicFramePr>
        <p:xfrm>
          <a:off x="-1" y="940714"/>
          <a:ext cx="12192000" cy="524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609">
                  <a:extLst>
                    <a:ext uri="{9D8B030D-6E8A-4147-A177-3AD203B41FA5}">
                      <a16:colId xmlns:a16="http://schemas.microsoft.com/office/drawing/2014/main" val="3232299214"/>
                    </a:ext>
                  </a:extLst>
                </a:gridCol>
                <a:gridCol w="1517904">
                  <a:extLst>
                    <a:ext uri="{9D8B030D-6E8A-4147-A177-3AD203B41FA5}">
                      <a16:colId xmlns:a16="http://schemas.microsoft.com/office/drawing/2014/main" val="644522210"/>
                    </a:ext>
                  </a:extLst>
                </a:gridCol>
                <a:gridCol w="2380487">
                  <a:extLst>
                    <a:ext uri="{9D8B030D-6E8A-4147-A177-3AD203B41FA5}">
                      <a16:colId xmlns:a16="http://schemas.microsoft.com/office/drawing/2014/main" val="2402241601"/>
                    </a:ext>
                  </a:extLst>
                </a:gridCol>
              </a:tblGrid>
              <a:tr h="594588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Menestystekijä / Toimenpide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Aikataulu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Tarvittavat resurssit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40810"/>
                  </a:ext>
                </a:extLst>
              </a:tr>
              <a:tr h="4652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Matkailun ja tapahtumien edistäminen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Kustavin luontokohteiden vetovoiman lisääminen laatimalla selvitykset ja toimenpidesuositukset niihin liittyvän infran ja rakenteiden laadusta sekä niiden kehittämisestä (</a:t>
                      </a:r>
                      <a:r>
                        <a:rPr lang="fi-FI" sz="1400" dirty="0"/>
                        <a:t>saavutettavuus, opas- ja infotaulut ja reittiviitoitukset, siisteys ja yleisilme, rakenteet, ylläpito- ja huolto, levähdyspaikat…)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Luontokohteiden elämyksellisen laadun esille nostaminen ja korostaminen sekä 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tarinallistaminen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(saaristoluonto, merellisyys, saaristokulttuuri, tapahtumat, harrastusmahdollisuudet….)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endParaRPr lang="fi-FI" b="1" dirty="0"/>
                    </a:p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KJ, Rakennustarkastaja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1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6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9407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0714"/>
          </a:xfrm>
        </p:spPr>
        <p:txBody>
          <a:bodyPr/>
          <a:lstStyle/>
          <a:p>
            <a:pPr algn="ctr"/>
            <a:r>
              <a:rPr kumimoji="0" lang="fi-FI" alt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 Medium" panose="02040604050005020304" pitchFamily="18" charset="0"/>
              </a:rPr>
              <a:t>Kustavi - Elinvoiman edelläkävijä 2023</a:t>
            </a:r>
            <a:endParaRPr lang="fi-FI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graphicFrame>
        <p:nvGraphicFramePr>
          <p:cNvPr id="3" name="Taulukko 3">
            <a:extLst>
              <a:ext uri="{FF2B5EF4-FFF2-40B4-BE49-F238E27FC236}">
                <a16:creationId xmlns:a16="http://schemas.microsoft.com/office/drawing/2014/main" id="{32CE441A-497D-FC9B-2EA4-7BA9C1993B6B}"/>
              </a:ext>
            </a:extLst>
          </p:cNvPr>
          <p:cNvGraphicFramePr>
            <a:graphicFrameLocks noGrp="1"/>
          </p:cNvGraphicFramePr>
          <p:nvPr/>
        </p:nvGraphicFramePr>
        <p:xfrm>
          <a:off x="-1" y="940714"/>
          <a:ext cx="12192000" cy="524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609">
                  <a:extLst>
                    <a:ext uri="{9D8B030D-6E8A-4147-A177-3AD203B41FA5}">
                      <a16:colId xmlns:a16="http://schemas.microsoft.com/office/drawing/2014/main" val="3232299214"/>
                    </a:ext>
                  </a:extLst>
                </a:gridCol>
                <a:gridCol w="1517904">
                  <a:extLst>
                    <a:ext uri="{9D8B030D-6E8A-4147-A177-3AD203B41FA5}">
                      <a16:colId xmlns:a16="http://schemas.microsoft.com/office/drawing/2014/main" val="644522210"/>
                    </a:ext>
                  </a:extLst>
                </a:gridCol>
                <a:gridCol w="2380487">
                  <a:extLst>
                    <a:ext uri="{9D8B030D-6E8A-4147-A177-3AD203B41FA5}">
                      <a16:colId xmlns:a16="http://schemas.microsoft.com/office/drawing/2014/main" val="2402241601"/>
                    </a:ext>
                  </a:extLst>
                </a:gridCol>
              </a:tblGrid>
              <a:tr h="594588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Menestystekijä / Toimenpide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Aikataulu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Tarvittavat resurssit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40810"/>
                  </a:ext>
                </a:extLst>
              </a:tr>
              <a:tr h="4652760">
                <a:tc>
                  <a:txBody>
                    <a:bodyPr/>
                    <a:lstStyle/>
                    <a:p>
                      <a:endParaRPr lang="fi-FI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Asukas- ja työpaikkamäärän kasvattaminen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Asuintonttien kaavoittaminen kaavoitusohjelman (2023) mukaisesti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Asuintonttien markkinoiminen (esitteet, some, messut)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Asukashankinnan huomioiminen kunnan markkinoinnissa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Selvityksen laatiminen välimuodon (yhteisölliseen) asumiseen sopivasta tontista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Etätyömahdollisuuksien edistäminen (etätyöpisteen avaaminen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6/2023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Kotouttamissuunnitelman laatiminen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Asumisen vaihtoehtojen markkinointi: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Vapaa-ajan kiinteistöjen muuttaminen vakituiseen asumiseen (esite)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Vuokra-asumisen hallinnointi ja kohdentaminen sekä asumistaso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Ukrainalaisten kotikuntaoikeuden mahdollistaminen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Asumisoikeusasuntojen ja vapaarahoitteisen rakentamisen selvitystyö ja markkinointi</a:t>
                      </a:r>
                    </a:p>
                    <a:p>
                      <a:endParaRPr lang="fi-FI" b="1" dirty="0"/>
                    </a:p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2023–2030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1/2023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1/2023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2023-2024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3/2023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6/2023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3/2023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2023-2024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6-12/2023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KJ, Rakennustarkastaja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1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5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-1261872" y="0"/>
            <a:ext cx="13405104" cy="10845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24.10.2022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E9E72EE5-47F7-A157-28B1-88EF5087C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931379"/>
              </p:ext>
            </p:extLst>
          </p:nvPr>
        </p:nvGraphicFramePr>
        <p:xfrm>
          <a:off x="-1261872" y="822302"/>
          <a:ext cx="13405104" cy="936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7253">
                  <a:extLst>
                    <a:ext uri="{9D8B030D-6E8A-4147-A177-3AD203B41FA5}">
                      <a16:colId xmlns:a16="http://schemas.microsoft.com/office/drawing/2014/main" val="2189134740"/>
                    </a:ext>
                  </a:extLst>
                </a:gridCol>
                <a:gridCol w="2546782">
                  <a:extLst>
                    <a:ext uri="{9D8B030D-6E8A-4147-A177-3AD203B41FA5}">
                      <a16:colId xmlns:a16="http://schemas.microsoft.com/office/drawing/2014/main" val="939975014"/>
                    </a:ext>
                  </a:extLst>
                </a:gridCol>
                <a:gridCol w="4531069">
                  <a:extLst>
                    <a:ext uri="{9D8B030D-6E8A-4147-A177-3AD203B41FA5}">
                      <a16:colId xmlns:a16="http://schemas.microsoft.com/office/drawing/2014/main" val="3626954968"/>
                    </a:ext>
                  </a:extLst>
                </a:gridCol>
              </a:tblGrid>
              <a:tr h="731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Menestystekijä / Toimenpide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Aikataulu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Tarvittavat resurssit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26761"/>
                  </a:ext>
                </a:extLst>
              </a:tr>
              <a:tr h="2925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Keskustan kehittäminen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Luontokeskushankkeen käynnistäminen (hanketyöryhmä, hankesuunnitelma)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Asiointilaiturin investoinnin toteuttaminen ja kulkureitin ”maisemointi”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Keskustan kukkaistutusten ja niiden hoidon parantaminen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Keskusta-alueen kunnossapidon parantaminen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Keskustan yleisilmeen kohentaminen yhdessä yrittäjien ja yhdistysten kanssa sekä asiaa koskevan suunnittelutilaisuude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järjestäminen</a:t>
                      </a:r>
                      <a:endParaRPr kumimoji="0" lang="fi-FI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1-12/2023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1-6/2023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1-9/2023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endParaRPr kumimoji="0" lang="fi-FI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4/2023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KJ, rakennustarkastaja, projektipäällikkö, hyvinvointikoordinaattori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fi-FI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tE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625453"/>
                  </a:ext>
                </a:extLst>
              </a:tr>
              <a:tr h="5712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Viestinnän ja markkinoinnin kehittäminen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Viestintä- ja markkinointisuunnitelman laatiminen ja viestintäryhmän perustaminen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Brändityön suunnittelu (millaisen mielikuvan haluamme kunnasta antaa)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Kuntalaistiedotteen ulkoasun uudistaminen nykytiedotteen pohjalta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Sähköinen lehti kesäasukkaille </a:t>
                      </a: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(3/2023)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Messuilmeen kohentaminen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</a:rPr>
                        <a:t>Kohdennetut markkinointikampanjat: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Lapsiperheet, paluumuuttajat, kesäasukkaat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2023-2025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  <a:latin typeface="Amasis MT Pro Medium" panose="02040604050005020304" pitchFamily="18" charset="0"/>
                        </a:rPr>
                        <a:t>1-3/2023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1-5/2023 </a:t>
                      </a:r>
                      <a:r>
                        <a:rPr lang="fi-FI" sz="1400" dirty="0"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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1-6/2023</a:t>
                      </a:r>
                    </a:p>
                    <a:p>
                      <a:r>
                        <a:rPr lang="fi-FI" sz="1400" dirty="0"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1-3/2023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  <a:latin typeface="Amasis MT Pro Medium" panose="02040604050005020304" pitchFamily="18" charset="0"/>
                          <a:sym typeface="Wingdings" panose="05000000000000000000" pitchFamily="2" charset="2"/>
                        </a:rPr>
                        <a:t>1/2023 </a:t>
                      </a:r>
                      <a:endParaRPr lang="fi-FI" sz="1400" dirty="0">
                        <a:solidFill>
                          <a:srgbClr val="FF0000"/>
                        </a:solidFill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KJ, hyvinvointikoordinaattori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98150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EB6C09FF-C81E-4121-8DB1-1F5CC8BEDD67}"/>
              </a:ext>
            </a:extLst>
          </p:cNvPr>
          <p:cNvSpPr txBox="1"/>
          <p:nvPr/>
        </p:nvSpPr>
        <p:spPr>
          <a:xfrm>
            <a:off x="-1307921" y="0"/>
            <a:ext cx="1176832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Amasis MT Pro Medium" panose="02040604050005020304" pitchFamily="18" charset="0"/>
                <a:cs typeface="Arial" panose="020B0604020202020204" pitchFamily="34" charset="0"/>
              </a:rPr>
              <a:t>KUSTAVI – ELINVOIMAN EDELLÄKÄVIJÄ</a:t>
            </a:r>
          </a:p>
        </p:txBody>
      </p:sp>
    </p:spTree>
    <p:extLst>
      <p:ext uri="{BB962C8B-B14F-4D97-AF65-F5344CB8AC3E}">
        <p14:creationId xmlns:p14="http://schemas.microsoft.com/office/powerpoint/2010/main" val="262637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71046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0469"/>
          </a:xfrm>
        </p:spPr>
        <p:txBody>
          <a:bodyPr/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ASUKKAIDEN HYVINVOINNIN LISÄÄMINEN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01F702F-5AF2-AB6E-A770-F87E0253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10592"/>
              </p:ext>
            </p:extLst>
          </p:nvPr>
        </p:nvGraphicFramePr>
        <p:xfrm>
          <a:off x="0" y="710469"/>
          <a:ext cx="12192000" cy="66497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02017">
                  <a:extLst>
                    <a:ext uri="{9D8B030D-6E8A-4147-A177-3AD203B41FA5}">
                      <a16:colId xmlns:a16="http://schemas.microsoft.com/office/drawing/2014/main" val="3848849248"/>
                    </a:ext>
                  </a:extLst>
                </a:gridCol>
                <a:gridCol w="2673626">
                  <a:extLst>
                    <a:ext uri="{9D8B030D-6E8A-4147-A177-3AD203B41FA5}">
                      <a16:colId xmlns:a16="http://schemas.microsoft.com/office/drawing/2014/main" val="3109194726"/>
                    </a:ext>
                  </a:extLst>
                </a:gridCol>
                <a:gridCol w="3316357">
                  <a:extLst>
                    <a:ext uri="{9D8B030D-6E8A-4147-A177-3AD203B41FA5}">
                      <a16:colId xmlns:a16="http://schemas.microsoft.com/office/drawing/2014/main" val="3095456511"/>
                    </a:ext>
                  </a:extLst>
                </a:gridCol>
              </a:tblGrid>
              <a:tr h="414970">
                <a:tc>
                  <a:txBody>
                    <a:bodyPr/>
                    <a:lstStyle/>
                    <a:p>
                      <a:r>
                        <a:rPr lang="fi-FI" sz="1800" dirty="0"/>
                        <a:t>Menestystekijä / 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Aikataulu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Tarvittavat resurssit / vastuuhlö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81195"/>
                  </a:ext>
                </a:extLst>
              </a:tr>
              <a:tr h="3444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Yhteisöllisyyden, osallisuuden ja yhdistystoiminnan edistäminen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Hyvinvoinnin ja terveyden edistämissuunnitelman laatiminen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Yhdistysohjelma ja avustusten myöntämisen perusteet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Yhdistysten hankekoulutusten ja -tuen käynnistäminen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Monipalvelupiste kirjaston yhteyteen (ikäihmisten ja työikäisten informointi ja neuvonta sekä etätyöpiste)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Kuntalaistilaisuudet (3 kpl)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1-3/2023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1-5/2023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1-3/2023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1-6/2023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2-6/2023</a:t>
                      </a:r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8-10/2023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Kj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Kj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Kj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Projektipäällikkö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5000 euroa(?)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1000 euroa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64189"/>
                  </a:ext>
                </a:extLst>
              </a:tr>
              <a:tr h="1125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Viihtyisä ja turvallinen lähiympäristö </a:t>
                      </a:r>
                      <a:endParaRPr kumimoji="0" lang="fi-FI" sz="14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Kameravalvonnan yhteistyö poliisiviranomaisten kanssa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Esteettömyys- ja turvallisuuskävelyn järjestäminen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Tuulentuvan esteettömyyden parantaminen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2023</a:t>
                      </a:r>
                    </a:p>
                    <a:p>
                      <a:r>
                        <a:rPr lang="fi-FI" sz="1400" dirty="0"/>
                        <a:t>1-12/2023</a:t>
                      </a:r>
                    </a:p>
                    <a:p>
                      <a:r>
                        <a:rPr lang="fi-FI" sz="1400" dirty="0"/>
                        <a:t>8-10/2023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1-4/2023</a:t>
                      </a:r>
                      <a:endParaRPr lang="fi-FI" sz="1400" dirty="0">
                        <a:solidFill>
                          <a:srgbClr val="FF0000"/>
                        </a:solidFill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sz="1400" dirty="0"/>
                        <a:t>Sami J ja </a:t>
                      </a:r>
                      <a:r>
                        <a:rPr lang="fi-FI" sz="1400" dirty="0" err="1"/>
                        <a:t>Kj</a:t>
                      </a:r>
                      <a:endParaRPr lang="fi-FI" sz="1400" dirty="0"/>
                    </a:p>
                    <a:p>
                      <a:r>
                        <a:rPr lang="fi-FI" sz="1400" dirty="0"/>
                        <a:t>Vanhus- ja vammaisneuvosto</a:t>
                      </a:r>
                    </a:p>
                    <a:p>
                      <a:r>
                        <a:rPr lang="fi-FI" sz="1400" dirty="0"/>
                        <a:t>Säätiö, jolle 2000 avustus lahjoitusrahoista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84891"/>
                  </a:ext>
                </a:extLst>
              </a:tr>
              <a:tr h="166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dirty="0">
                        <a:effectLst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2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4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795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95988"/>
          </a:xfrm>
        </p:spPr>
        <p:txBody>
          <a:bodyPr/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ASUKKAIDEN HYVINVOINNIN LISÄÄMINEN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01F702F-5AF2-AB6E-A770-F87E0253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22412"/>
              </p:ext>
            </p:extLst>
          </p:nvPr>
        </p:nvGraphicFramePr>
        <p:xfrm>
          <a:off x="0" y="795988"/>
          <a:ext cx="12192000" cy="75345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32443">
                  <a:extLst>
                    <a:ext uri="{9D8B030D-6E8A-4147-A177-3AD203B41FA5}">
                      <a16:colId xmlns:a16="http://schemas.microsoft.com/office/drawing/2014/main" val="38488492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109194726"/>
                    </a:ext>
                  </a:extLst>
                </a:gridCol>
                <a:gridCol w="3316357">
                  <a:extLst>
                    <a:ext uri="{9D8B030D-6E8A-4147-A177-3AD203B41FA5}">
                      <a16:colId xmlns:a16="http://schemas.microsoft.com/office/drawing/2014/main" val="3095456511"/>
                    </a:ext>
                  </a:extLst>
                </a:gridCol>
              </a:tblGrid>
              <a:tr h="332210">
                <a:tc>
                  <a:txBody>
                    <a:bodyPr/>
                    <a:lstStyle/>
                    <a:p>
                      <a:r>
                        <a:rPr lang="fi-FI" sz="1400" dirty="0"/>
                        <a:t>Menestystekijä / Toimenpide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Aikataulu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Tarvittavat resurssit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81195"/>
                  </a:ext>
                </a:extLst>
              </a:tr>
              <a:tr h="2363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fi-FI" sz="1400" b="1" kern="1200" dirty="0">
                          <a:solidFill>
                            <a:srgbClr val="000000"/>
                          </a:solidFill>
                          <a:effectLst/>
                        </a:rPr>
                        <a:t>Kulttuuritoiminnan, kirjastopalvelujen sekä liikunnan edistäminen</a:t>
                      </a:r>
                      <a:r>
                        <a:rPr lang="fi-FI" sz="1400" kern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342900" lvl="0" indent="-342900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Tehdään asiakasystävälliset, toimivat ja helposti saavutettavissa olevat kirjastotilat</a:t>
                      </a:r>
                    </a:p>
                    <a:p>
                      <a:pPr marL="342900" lvl="0" indent="-342900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Lisätään kulttuuritoiminnan yhteistyötä Taivassalon kanssa</a:t>
                      </a:r>
                    </a:p>
                    <a:p>
                      <a:pPr marL="342900" lvl="0" indent="-342900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Monipuolistetaan tapahtumatarjontaa </a:t>
                      </a:r>
                    </a:p>
                    <a:p>
                      <a:pPr marL="342900" lvl="0" indent="-342900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Laaditaan liikunnan edistämisen ohjelma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2023-2025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2023 - 2024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1-12/2023</a:t>
                      </a:r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1-5/2023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TA2023 – 2025</a:t>
                      </a:r>
                    </a:p>
                    <a:p>
                      <a:r>
                        <a:rPr lang="fi-FI" sz="1400" dirty="0"/>
                        <a:t>Anna</a:t>
                      </a:r>
                    </a:p>
                    <a:p>
                      <a:endParaRPr lang="fi-FI" sz="1400" dirty="0"/>
                    </a:p>
                    <a:p>
                      <a:endParaRPr lang="fi-FI" sz="1400" dirty="0"/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Markus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64189"/>
                  </a:ext>
                </a:extLst>
              </a:tr>
              <a:tr h="3523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fi-FI" sz="1400" b="1" kern="1200" dirty="0">
                          <a:solidFill>
                            <a:srgbClr val="000000"/>
                          </a:solidFill>
                          <a:effectLst/>
                        </a:rPr>
                        <a:t>Perheystävällinen Kustavi </a:t>
                      </a:r>
                      <a:endParaRPr kumimoji="0" lang="fi-FI" sz="14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Lapsi- ja perhevaikutuksien arvioinnin käyttöönotto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Maksuton varhaiskasvatus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Maksuton harrastusmahdollisuus jokaiselle lapselle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soimmissa vuokra-asunnoissa asetetaan etusijalla perheet päivittämällä asukasvalinnan ohjeistusta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Kohdennettu markkinointia perheille vapautuvista asunnoista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dirty="0">
                          <a:solidFill>
                            <a:srgbClr val="000000"/>
                          </a:solidFill>
                          <a:effectLst/>
                        </a:rPr>
                        <a:t>Palveluiden käyttöä parannetaan k</a:t>
                      </a:r>
                      <a:r>
                        <a:rPr lang="fi-FI" sz="1400" dirty="0">
                          <a:solidFill>
                            <a:srgbClr val="212121"/>
                          </a:solidFill>
                          <a:effectLst/>
                        </a:rPr>
                        <a:t>ohderyhmä kohtaisella markkinoinnilla 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>
                          <a:solidFill>
                            <a:srgbClr val="212121"/>
                          </a:solidFill>
                          <a:effectLst/>
                        </a:rPr>
                        <a:t>Palveluiden tarjontaa monipuolistetaan </a:t>
                      </a:r>
                      <a:endParaRPr lang="fi-FI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84891"/>
                  </a:ext>
                </a:extLst>
              </a:tr>
              <a:tr h="1315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dirty="0">
                        <a:effectLst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2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93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-81134" y="0"/>
            <a:ext cx="12336725" cy="920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0978"/>
          </a:xfrm>
        </p:spPr>
        <p:txBody>
          <a:bodyPr/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ASUKKAIDEN HYVINVOINNIN LISÄÄMINEN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01F702F-5AF2-AB6E-A770-F87E0253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88118"/>
              </p:ext>
            </p:extLst>
          </p:nvPr>
        </p:nvGraphicFramePr>
        <p:xfrm>
          <a:off x="1" y="920978"/>
          <a:ext cx="12191999" cy="67731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25829">
                  <a:extLst>
                    <a:ext uri="{9D8B030D-6E8A-4147-A177-3AD203B41FA5}">
                      <a16:colId xmlns:a16="http://schemas.microsoft.com/office/drawing/2014/main" val="3848849248"/>
                    </a:ext>
                  </a:extLst>
                </a:gridCol>
                <a:gridCol w="2817288">
                  <a:extLst>
                    <a:ext uri="{9D8B030D-6E8A-4147-A177-3AD203B41FA5}">
                      <a16:colId xmlns:a16="http://schemas.microsoft.com/office/drawing/2014/main" val="3109194726"/>
                    </a:ext>
                  </a:extLst>
                </a:gridCol>
                <a:gridCol w="3348882">
                  <a:extLst>
                    <a:ext uri="{9D8B030D-6E8A-4147-A177-3AD203B41FA5}">
                      <a16:colId xmlns:a16="http://schemas.microsoft.com/office/drawing/2014/main" val="3095456511"/>
                    </a:ext>
                  </a:extLst>
                </a:gridCol>
              </a:tblGrid>
              <a:tr h="337225">
                <a:tc>
                  <a:txBody>
                    <a:bodyPr/>
                    <a:lstStyle/>
                    <a:p>
                      <a:r>
                        <a:rPr lang="fi-FI" sz="1400" dirty="0"/>
                        <a:t>Menestystekijä / Toimenpide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Aikataulu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Tarvittavat resurssit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81195"/>
                  </a:ext>
                </a:extLst>
              </a:tr>
              <a:tr h="18597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fi-FI" sz="1400" b="1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Laadukas varhaiskasvatus ja perusopetus</a:t>
                      </a:r>
                      <a:endParaRPr lang="fi-FI" sz="1400" b="1" dirty="0">
                        <a:effectLst/>
                        <a:latin typeface="Amasis MT Pro Medium" panose="020406040500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fi-FI" sz="1400" b="0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Kivimaan koulu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Y</a:t>
                      </a: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hteisöllinen alakoulu: kodin ja koulun yhteistyötä kehitetään vanhempainiltojen ja vanhempainkerhon toiminnassa</a:t>
                      </a:r>
                      <a:endParaRPr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Kouluviihtyvyyskyselyn toteuttaminen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Lisätään koulun markkinointia ja viestintää</a:t>
                      </a:r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Kaisa</a:t>
                      </a:r>
                    </a:p>
                    <a:p>
                      <a:r>
                        <a:rPr lang="fi-FI" sz="1400" dirty="0"/>
                        <a:t>TA2023-2025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64189"/>
                  </a:ext>
                </a:extLst>
              </a:tr>
              <a:tr h="32407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fi-FI" sz="1400" b="1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Laadukas varhaiskasvatus ja perusopetus</a:t>
                      </a:r>
                      <a:endParaRPr kumimoji="0" lang="fi-FI" sz="14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Päiväkoti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</a:rPr>
                        <a:t>tasoitetaan kouluvalmiuksia </a:t>
                      </a: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</a:rPr>
                        <a:t>             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</a:rPr>
                        <a:t>Jatketaan 2 v. esiopetusta kunnan omana toimintana siten, että resurssit järjestetään ”talon sisäisinä”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</a:rPr>
                        <a:t>Lisätään nivelvaiheyhteistyötä koulun ja etenkin alkuopetuksen kanssa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</a:rPr>
                        <a:t>Luodaan tiiviit toiminta-aikataulut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>
                          <a:effectLst/>
                          <a:latin typeface="Amasis MT Pro Medium" panose="02040604050005020304" pitchFamily="18" charset="0"/>
                          <a:ea typeface="Times New Roman" panose="02020603050405020304" pitchFamily="18" charset="0"/>
                        </a:rPr>
                        <a:t>Asiakastyytyväisyyskyselyjen toteuttaminen ja huomioiminen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 Lisätään päiväkodin markkinointia ja viestintää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Jenni</a:t>
                      </a:r>
                    </a:p>
                    <a:p>
                      <a:r>
                        <a:rPr lang="fi-FI" sz="1400" dirty="0"/>
                        <a:t>TA2023-2025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84891"/>
                  </a:ext>
                </a:extLst>
              </a:tr>
              <a:tr h="1335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dirty="0">
                        <a:effectLst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2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90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0"/>
            <a:ext cx="12192000" cy="8749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7027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ASUIN- JA ELINYMPÄRISTÖSTÄ HUOLEHTIMINEN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01F702F-5AF2-AB6E-A770-F87E0253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92154"/>
              </p:ext>
            </p:extLst>
          </p:nvPr>
        </p:nvGraphicFramePr>
        <p:xfrm>
          <a:off x="0" y="920978"/>
          <a:ext cx="12192000" cy="800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02017">
                  <a:extLst>
                    <a:ext uri="{9D8B030D-6E8A-4147-A177-3AD203B41FA5}">
                      <a16:colId xmlns:a16="http://schemas.microsoft.com/office/drawing/2014/main" val="3848849248"/>
                    </a:ext>
                  </a:extLst>
                </a:gridCol>
                <a:gridCol w="2673626">
                  <a:extLst>
                    <a:ext uri="{9D8B030D-6E8A-4147-A177-3AD203B41FA5}">
                      <a16:colId xmlns:a16="http://schemas.microsoft.com/office/drawing/2014/main" val="3109194726"/>
                    </a:ext>
                  </a:extLst>
                </a:gridCol>
                <a:gridCol w="3316357">
                  <a:extLst>
                    <a:ext uri="{9D8B030D-6E8A-4147-A177-3AD203B41FA5}">
                      <a16:colId xmlns:a16="http://schemas.microsoft.com/office/drawing/2014/main" val="3095456511"/>
                    </a:ext>
                  </a:extLst>
                </a:gridCol>
              </a:tblGrid>
              <a:tr h="503474">
                <a:tc>
                  <a:txBody>
                    <a:bodyPr/>
                    <a:lstStyle/>
                    <a:p>
                      <a:r>
                        <a:rPr lang="fi-FI" sz="1800" dirty="0"/>
                        <a:t>Menestystekijä / 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Aikataulu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Tarvittavat resurssit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81195"/>
                  </a:ext>
                </a:extLst>
              </a:tr>
              <a:tr h="1638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Saaristo- ja selkämeren suojelu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Kustavin kunnan alueelle kohdistettujen vesiensuojeluhankkeiden (valuma-alueet, kasvustojen poistaminen ja ruoppaaminen) edistäminen ja yhteistyön lisääminen (Hankeneuvontatilaisuus)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  <a:latin typeface="Amasis MT Pro Medium" panose="02040604050005020304" pitchFamily="18" charset="0"/>
                        </a:rPr>
                        <a:t>Maatalouden fosforikuormitusta</a:t>
                      </a:r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Amasis MT Pro Medium" panose="02040604050005020304" pitchFamily="18" charset="0"/>
                        </a:rPr>
                        <a:t> 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  <a:latin typeface="Amasis MT Pro Medium" panose="02040604050005020304" pitchFamily="18" charset="0"/>
                        </a:rPr>
                        <a:t>vähentävien toimenpiteiden edistäminen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2023-2030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4/2023 ELY-tilaisuus</a:t>
                      </a:r>
                      <a:endParaRPr kumimoji="0" lang="fi-FI" sz="14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Kj</a:t>
                      </a:r>
                      <a:endParaRPr kumimoji="0" lang="fi-FI" sz="14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Projektipäällikkö</a:t>
                      </a:r>
                    </a:p>
                    <a:p>
                      <a:endParaRPr lang="fi-FI" sz="1400" dirty="0"/>
                    </a:p>
                    <a:p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64189"/>
                  </a:ext>
                </a:extLst>
              </a:tr>
              <a:tr h="3080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Ilmastotavoitteiden ja luonnon monimuotoisuuden edistäminen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Kunnan ruokapalveluhankintoja ohjataan tukemaan kasvis- ja lähiruokatuotantoa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Jätekeräyspisteiden edelleen kehittäminen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Ilmastokriteerit otetaan käyttöön hankinnoissa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Kunnan t</a:t>
                      </a: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ilojen käytön tehostaminen ja energiatehokkuustoimet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Kunnallisten vuokrakiinteistöjen energianeuvonta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Vesistö- ja pienvesikunnostusten toteuttamisen edistäminen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400" dirty="0">
                          <a:latin typeface="Amasis MT Pro Medium" panose="02040604050005020304" pitchFamily="18" charset="0"/>
                        </a:rPr>
                        <a:t>Haitallisten vieraslajien torjunnan edistäminen </a:t>
                      </a:r>
                      <a:endParaRPr kumimoji="0" lang="fi-FI" sz="16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2023-2030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TA2023 + hankkeet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84891"/>
                  </a:ext>
                </a:extLst>
              </a:tr>
              <a:tr h="27808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i-FI" sz="1600" kern="1200" dirty="0">
                          <a:solidFill>
                            <a:srgbClr val="000000"/>
                          </a:solidFill>
                          <a:effectLst/>
                          <a:latin typeface="Amasis MT Pro Medium" panose="02040604050005020304" pitchFamily="18" charset="0"/>
                        </a:rPr>
                        <a:t>Kunnallistekniikan kehittäminen</a:t>
                      </a: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masis MT Pro Medium" panose="020406040500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Huoltokirjan laatiminen/ylläpito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masis MT Pro Medium" panose="02040604050005020304" pitchFamily="18" charset="0"/>
                        </a:rPr>
                        <a:t>Yhteydenpitoa ja yhteistyötä vesiosuukuntien kanssa tiivistetään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endParaRPr kumimoji="0" lang="fi-FI" sz="16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i-FI" sz="1600" dirty="0">
                        <a:effectLst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2023-2030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1-12/2023</a:t>
                      </a:r>
                    </a:p>
                    <a:p>
                      <a:r>
                        <a:rPr lang="fi-FI" sz="1400" dirty="0">
                          <a:solidFill>
                            <a:srgbClr val="FF0000"/>
                          </a:solidFill>
                        </a:rPr>
                        <a:t>2023</a:t>
                      </a:r>
                      <a:endParaRPr lang="fi-FI" sz="1400" dirty="0">
                        <a:solidFill>
                          <a:srgbClr val="FF0000"/>
                        </a:solidFill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TA2023-2025 eurot 20.000 /v.</a:t>
                      </a:r>
                      <a:endParaRPr lang="fi-FI" sz="1400" dirty="0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2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08099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4b6e81-7523-446e-ba90-0172d0d43ea8">
      <Terms xmlns="http://schemas.microsoft.com/office/infopath/2007/PartnerControls"/>
    </lcf76f155ced4ddcb4097134ff3c332f>
    <TaxCatchAll xmlns="931f70ad-d606-4d19-8af2-85269ea64d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6F6959F415D4B41BEFF7FE5D994201C" ma:contentTypeVersion="8" ma:contentTypeDescription="Luo uusi asiakirja." ma:contentTypeScope="" ma:versionID="a701667b7634932ebf1c7b82df3a074d">
  <xsd:schema xmlns:xsd="http://www.w3.org/2001/XMLSchema" xmlns:xs="http://www.w3.org/2001/XMLSchema" xmlns:p="http://schemas.microsoft.com/office/2006/metadata/properties" xmlns:ns2="a84b6e81-7523-446e-ba90-0172d0d43ea8" xmlns:ns3="931f70ad-d606-4d19-8af2-85269ea64dc1" targetNamespace="http://schemas.microsoft.com/office/2006/metadata/properties" ma:root="true" ma:fieldsID="aa6b2f92c2c5ae584e112c866a54c58f" ns2:_="" ns3:_="">
    <xsd:import namespace="a84b6e81-7523-446e-ba90-0172d0d43ea8"/>
    <xsd:import namespace="931f70ad-d606-4d19-8af2-85269ea64d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b6e81-7523-446e-ba90-0172d0d43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c74f7a77-a51d-4f8e-9b8b-1afbb942b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f70ad-d606-4d19-8af2-85269ea64dc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6f8f931-a4e2-4843-8f48-fdbcd16a62e9}" ma:internalName="TaxCatchAll" ma:showField="CatchAllData" ma:web="26e35159-cd69-4521-a73e-0e0b66ae45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B99C71-1454-417A-ABDF-B5289422A2A1}">
  <ds:schemaRefs>
    <ds:schemaRef ds:uri="http://schemas.microsoft.com/office/2006/documentManagement/types"/>
    <ds:schemaRef ds:uri="http://purl.org/dc/terms/"/>
    <ds:schemaRef ds:uri="a84b6e81-7523-446e-ba90-0172d0d43ea8"/>
    <ds:schemaRef ds:uri="931f70ad-d606-4d19-8af2-85269ea64dc1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F75C673-9DD6-4C07-B5C1-1D025F78CF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1C4CF4-FE8F-4AEA-95BE-1A155538F6DD}">
  <ds:schemaRefs>
    <ds:schemaRef ds:uri="931f70ad-d606-4d19-8af2-85269ea64dc1"/>
    <ds:schemaRef ds:uri="a84b6e81-7523-446e-ba90-0172d0d43e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31780</TotalTime>
  <Words>1256</Words>
  <Application>Microsoft Office PowerPoint</Application>
  <PresentationFormat>Laajakuva</PresentationFormat>
  <Paragraphs>429</Paragraphs>
  <Slides>14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22" baseType="lpstr">
      <vt:lpstr>Amasis MT Pro Medium</vt:lpstr>
      <vt:lpstr>Arial</vt:lpstr>
      <vt:lpstr>Calibri</vt:lpstr>
      <vt:lpstr>Calibri Light</vt:lpstr>
      <vt:lpstr>Symbol</vt:lpstr>
      <vt:lpstr>Wingdings</vt:lpstr>
      <vt:lpstr>Esitys1</vt:lpstr>
      <vt:lpstr>Office-teema</vt:lpstr>
      <vt:lpstr>Kustavin kuntastrategian toteuttamisohjelma 2023-2030   </vt:lpstr>
      <vt:lpstr>Kustavi - Elinvoiman edelläkävijä </vt:lpstr>
      <vt:lpstr>Kustavi - Elinvoiman edelläkävijä 2023</vt:lpstr>
      <vt:lpstr>Kustavi - Elinvoiman edelläkävijä 2023</vt:lpstr>
      <vt:lpstr>PowerPoint-esitys</vt:lpstr>
      <vt:lpstr>ASUKKAIDEN HYVINVOINNIN LISÄÄMINEN</vt:lpstr>
      <vt:lpstr>ASUKKAIDEN HYVINVOINNIN LISÄÄMINEN</vt:lpstr>
      <vt:lpstr>ASUKKAIDEN HYVINVOINNIN LISÄÄMINEN</vt:lpstr>
      <vt:lpstr>ASUIN- JA ELINYMPÄRISTÖSTÄ HUOLEHTIMINEN</vt:lpstr>
      <vt:lpstr>ASUIN- JA ELINYMPÄRISTÖSTÄ HUOLEHTIMINEN</vt:lpstr>
      <vt:lpstr>Tasapainoinen ja investoinnit mahdollistava talous</vt:lpstr>
      <vt:lpstr>Tasapainoinen ja investoinnit mahdollistava talous</vt:lpstr>
      <vt:lpstr>KUSTAVIN KAAVOITUSOHJELMA (luonnos)</vt:lpstr>
      <vt:lpstr>KUSTAVIN KUNNAN INVESTOINTIOHJELMA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Aaltonen Kalle</dc:creator>
  <cp:lastModifiedBy>Rauno Peltola</cp:lastModifiedBy>
  <cp:revision>19</cp:revision>
  <dcterms:created xsi:type="dcterms:W3CDTF">2017-08-16T12:26:12Z</dcterms:created>
  <dcterms:modified xsi:type="dcterms:W3CDTF">2023-01-25T13:40:12Z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RaumaDokumenttityyppi">
    <vt:lpwstr>17;#Lomake|c3eafb2e-b90b-4d8e-ad7f-979549a4264a</vt:lpwstr>
  </property>
  <property fmtid="{D5CDD505-2E9C-101B-9397-08002B2CF9AE}" pid="4" name="ContentTypeId">
    <vt:lpwstr>0x01010056F6959F415D4B41BEFF7FE5D994201C</vt:lpwstr>
  </property>
  <property fmtid="{D5CDD505-2E9C-101B-9397-08002B2CF9AE}" pid="5" name="RaumaAihe">
    <vt:lpwstr>117;#Viestintä|92ac6aff-3a48-4dd3-9132-3b8fb2a64430</vt:lpwstr>
  </property>
  <property fmtid="{D5CDD505-2E9C-101B-9397-08002B2CF9AE}" pid="6" name="MediaServiceImageTags">
    <vt:lpwstr/>
  </property>
</Properties>
</file>