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6" r:id="rId5"/>
    <p:sldId id="273" r:id="rId6"/>
    <p:sldId id="274" r:id="rId7"/>
    <p:sldId id="275" r:id="rId8"/>
    <p:sldId id="276" r:id="rId9"/>
    <p:sldId id="277" r:id="rId10"/>
    <p:sldId id="278" r:id="rId11"/>
    <p:sldId id="279" r:id="rId12"/>
    <p:sldId id="280" r:id="rId13"/>
    <p:sldId id="281" r:id="rId14"/>
    <p:sldId id="265" r:id="rId15"/>
    <p:sldId id="282" r:id="rId16"/>
    <p:sldId id="283" r:id="rId17"/>
    <p:sldId id="258" r:id="rId18"/>
    <p:sldId id="259" r:id="rId19"/>
    <p:sldId id="260" r:id="rId20"/>
    <p:sldId id="257" r:id="rId21"/>
    <p:sldId id="261" r:id="rId22"/>
    <p:sldId id="262" r:id="rId23"/>
    <p:sldId id="263" r:id="rId24"/>
    <p:sldId id="266" r:id="rId25"/>
    <p:sldId id="264" r:id="rId26"/>
    <p:sldId id="267" r:id="rId27"/>
    <p:sldId id="268" r:id="rId28"/>
    <p:sldId id="269" r:id="rId29"/>
    <p:sldId id="270" r:id="rId30"/>
    <p:sldId id="271" r:id="rId31"/>
    <p:sldId id="272" r:id="rId3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B0297D-B0C7-4D45-A861-AD095C375C25}" v="18" dt="2022-06-03T11:13:43.421"/>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jaana Luotovirta" userId="18ddb7ce-92e3-4b3c-a3c2-ea9cb1ecfe30" providerId="ADAL" clId="{F14CEB2E-834B-46A4-AC9F-D238133D091D}"/>
    <pc:docChg chg="undo custSel addSld delSld modSld sldOrd">
      <pc:chgData name="Marjaana Luotovirta" userId="18ddb7ce-92e3-4b3c-a3c2-ea9cb1ecfe30" providerId="ADAL" clId="{F14CEB2E-834B-46A4-AC9F-D238133D091D}" dt="2022-05-03T08:19:56.169" v="8265" actId="20577"/>
      <pc:docMkLst>
        <pc:docMk/>
      </pc:docMkLst>
      <pc:sldChg chg="addSp modSp mod ord setBg">
        <pc:chgData name="Marjaana Luotovirta" userId="18ddb7ce-92e3-4b3c-a3c2-ea9cb1ecfe30" providerId="ADAL" clId="{F14CEB2E-834B-46A4-AC9F-D238133D091D}" dt="2022-05-03T08:19:56.169" v="8265" actId="20577"/>
        <pc:sldMkLst>
          <pc:docMk/>
          <pc:sldMk cId="2884546750" sldId="257"/>
        </pc:sldMkLst>
        <pc:spChg chg="mod">
          <ac:chgData name="Marjaana Luotovirta" userId="18ddb7ce-92e3-4b3c-a3c2-ea9cb1ecfe30" providerId="ADAL" clId="{F14CEB2E-834B-46A4-AC9F-D238133D091D}" dt="2022-04-29T09:36:37.618" v="1050" actId="26606"/>
          <ac:spMkLst>
            <pc:docMk/>
            <pc:sldMk cId="2884546750" sldId="257"/>
            <ac:spMk id="2" creationId="{AE8705AB-DBE5-40D8-AED4-168CD1C16C75}"/>
          </ac:spMkLst>
        </pc:spChg>
        <pc:spChg chg="mod">
          <ac:chgData name="Marjaana Luotovirta" userId="18ddb7ce-92e3-4b3c-a3c2-ea9cb1ecfe30" providerId="ADAL" clId="{F14CEB2E-834B-46A4-AC9F-D238133D091D}" dt="2022-05-03T08:19:56.169" v="8265" actId="20577"/>
          <ac:spMkLst>
            <pc:docMk/>
            <pc:sldMk cId="2884546750" sldId="257"/>
            <ac:spMk id="3" creationId="{18B64920-90B5-4EB1-8059-736CBF1A5E1E}"/>
          </ac:spMkLst>
        </pc:spChg>
        <pc:spChg chg="add">
          <ac:chgData name="Marjaana Luotovirta" userId="18ddb7ce-92e3-4b3c-a3c2-ea9cb1ecfe30" providerId="ADAL" clId="{F14CEB2E-834B-46A4-AC9F-D238133D091D}" dt="2022-04-29T09:36:37.618" v="1050" actId="26606"/>
          <ac:spMkLst>
            <pc:docMk/>
            <pc:sldMk cId="2884546750" sldId="257"/>
            <ac:spMk id="8" creationId="{429917F3-0560-4C6F-B265-458B218C4B87}"/>
          </ac:spMkLst>
        </pc:spChg>
        <pc:grpChg chg="add">
          <ac:chgData name="Marjaana Luotovirta" userId="18ddb7ce-92e3-4b3c-a3c2-ea9cb1ecfe30" providerId="ADAL" clId="{F14CEB2E-834B-46A4-AC9F-D238133D091D}" dt="2022-04-29T09:36:37.618" v="1050" actId="26606"/>
          <ac:grpSpMkLst>
            <pc:docMk/>
            <pc:sldMk cId="2884546750" sldId="257"/>
            <ac:grpSpMk id="10" creationId="{AA39BAE7-7EB8-4E22-BCBB-F00F514DB7EA}"/>
          </ac:grpSpMkLst>
        </pc:grpChg>
      </pc:sldChg>
      <pc:sldChg chg="modSp add mod">
        <pc:chgData name="Marjaana Luotovirta" userId="18ddb7ce-92e3-4b3c-a3c2-ea9cb1ecfe30" providerId="ADAL" clId="{F14CEB2E-834B-46A4-AC9F-D238133D091D}" dt="2022-04-29T09:48:06.012" v="1572" actId="20577"/>
        <pc:sldMkLst>
          <pc:docMk/>
          <pc:sldMk cId="3421841947" sldId="259"/>
        </pc:sldMkLst>
        <pc:spChg chg="mod">
          <ac:chgData name="Marjaana Luotovirta" userId="18ddb7ce-92e3-4b3c-a3c2-ea9cb1ecfe30" providerId="ADAL" clId="{F14CEB2E-834B-46A4-AC9F-D238133D091D}" dt="2022-04-29T09:37:30.038" v="1082" actId="20577"/>
          <ac:spMkLst>
            <pc:docMk/>
            <pc:sldMk cId="3421841947" sldId="259"/>
            <ac:spMk id="2" creationId="{AE8705AB-DBE5-40D8-AED4-168CD1C16C75}"/>
          </ac:spMkLst>
        </pc:spChg>
        <pc:spChg chg="mod">
          <ac:chgData name="Marjaana Luotovirta" userId="18ddb7ce-92e3-4b3c-a3c2-ea9cb1ecfe30" providerId="ADAL" clId="{F14CEB2E-834B-46A4-AC9F-D238133D091D}" dt="2022-04-29T09:48:06.012" v="1572" actId="20577"/>
          <ac:spMkLst>
            <pc:docMk/>
            <pc:sldMk cId="3421841947" sldId="259"/>
            <ac:spMk id="3" creationId="{18B64920-90B5-4EB1-8059-736CBF1A5E1E}"/>
          </ac:spMkLst>
        </pc:spChg>
      </pc:sldChg>
      <pc:sldChg chg="addSp modSp new mod setBg">
        <pc:chgData name="Marjaana Luotovirta" userId="18ddb7ce-92e3-4b3c-a3c2-ea9cb1ecfe30" providerId="ADAL" clId="{F14CEB2E-834B-46A4-AC9F-D238133D091D}" dt="2022-05-03T08:13:48.828" v="8202" actId="20577"/>
        <pc:sldMkLst>
          <pc:docMk/>
          <pc:sldMk cId="1037389198" sldId="260"/>
        </pc:sldMkLst>
        <pc:spChg chg="mod">
          <ac:chgData name="Marjaana Luotovirta" userId="18ddb7ce-92e3-4b3c-a3c2-ea9cb1ecfe30" providerId="ADAL" clId="{F14CEB2E-834B-46A4-AC9F-D238133D091D}" dt="2022-04-29T09:51:21.982" v="1878" actId="20577"/>
          <ac:spMkLst>
            <pc:docMk/>
            <pc:sldMk cId="1037389198" sldId="260"/>
            <ac:spMk id="2" creationId="{A78F24C0-685B-4A56-A497-778BE8C18326}"/>
          </ac:spMkLst>
        </pc:spChg>
        <pc:spChg chg="mod">
          <ac:chgData name="Marjaana Luotovirta" userId="18ddb7ce-92e3-4b3c-a3c2-ea9cb1ecfe30" providerId="ADAL" clId="{F14CEB2E-834B-46A4-AC9F-D238133D091D}" dt="2022-05-03T08:13:48.828" v="8202" actId="20577"/>
          <ac:spMkLst>
            <pc:docMk/>
            <pc:sldMk cId="1037389198" sldId="260"/>
            <ac:spMk id="3" creationId="{B3D340DB-8F4E-4B06-BB87-112A599FFC52}"/>
          </ac:spMkLst>
        </pc:spChg>
        <pc:spChg chg="add">
          <ac:chgData name="Marjaana Luotovirta" userId="18ddb7ce-92e3-4b3c-a3c2-ea9cb1ecfe30" providerId="ADAL" clId="{F14CEB2E-834B-46A4-AC9F-D238133D091D}" dt="2022-04-29T09:44:28.085" v="1427" actId="26606"/>
          <ac:spMkLst>
            <pc:docMk/>
            <pc:sldMk cId="1037389198" sldId="260"/>
            <ac:spMk id="8" creationId="{429917F3-0560-4C6F-B265-458B218C4B87}"/>
          </ac:spMkLst>
        </pc:spChg>
        <pc:grpChg chg="add">
          <ac:chgData name="Marjaana Luotovirta" userId="18ddb7ce-92e3-4b3c-a3c2-ea9cb1ecfe30" providerId="ADAL" clId="{F14CEB2E-834B-46A4-AC9F-D238133D091D}" dt="2022-04-29T09:44:28.085" v="1427" actId="26606"/>
          <ac:grpSpMkLst>
            <pc:docMk/>
            <pc:sldMk cId="1037389198" sldId="260"/>
            <ac:grpSpMk id="10" creationId="{AA39BAE7-7EB8-4E22-BCBB-F00F514DB7EA}"/>
          </ac:grpSpMkLst>
        </pc:grpChg>
      </pc:sldChg>
      <pc:sldChg chg="addSp modSp new mod setBg">
        <pc:chgData name="Marjaana Luotovirta" userId="18ddb7ce-92e3-4b3c-a3c2-ea9cb1ecfe30" providerId="ADAL" clId="{F14CEB2E-834B-46A4-AC9F-D238133D091D}" dt="2022-04-29T10:24:45.797" v="6816" actId="20577"/>
        <pc:sldMkLst>
          <pc:docMk/>
          <pc:sldMk cId="2702453070" sldId="261"/>
        </pc:sldMkLst>
        <pc:spChg chg="mod">
          <ac:chgData name="Marjaana Luotovirta" userId="18ddb7ce-92e3-4b3c-a3c2-ea9cb1ecfe30" providerId="ADAL" clId="{F14CEB2E-834B-46A4-AC9F-D238133D091D}" dt="2022-04-29T10:14:20.698" v="5379" actId="20577"/>
          <ac:spMkLst>
            <pc:docMk/>
            <pc:sldMk cId="2702453070" sldId="261"/>
            <ac:spMk id="2" creationId="{DCD67561-BA14-4206-ABA3-BDCE7829206E}"/>
          </ac:spMkLst>
        </pc:spChg>
        <pc:spChg chg="mod">
          <ac:chgData name="Marjaana Luotovirta" userId="18ddb7ce-92e3-4b3c-a3c2-ea9cb1ecfe30" providerId="ADAL" clId="{F14CEB2E-834B-46A4-AC9F-D238133D091D}" dt="2022-04-29T10:24:45.797" v="6816" actId="20577"/>
          <ac:spMkLst>
            <pc:docMk/>
            <pc:sldMk cId="2702453070" sldId="261"/>
            <ac:spMk id="3" creationId="{528169CC-9BF7-4655-AF98-BBCD3EF47C52}"/>
          </ac:spMkLst>
        </pc:spChg>
        <pc:spChg chg="add">
          <ac:chgData name="Marjaana Luotovirta" userId="18ddb7ce-92e3-4b3c-a3c2-ea9cb1ecfe30" providerId="ADAL" clId="{F14CEB2E-834B-46A4-AC9F-D238133D091D}" dt="2022-04-29T10:14:11.500" v="5363" actId="26606"/>
          <ac:spMkLst>
            <pc:docMk/>
            <pc:sldMk cId="2702453070" sldId="261"/>
            <ac:spMk id="8" creationId="{429917F3-0560-4C6F-B265-458B218C4B87}"/>
          </ac:spMkLst>
        </pc:spChg>
        <pc:grpChg chg="add">
          <ac:chgData name="Marjaana Luotovirta" userId="18ddb7ce-92e3-4b3c-a3c2-ea9cb1ecfe30" providerId="ADAL" clId="{F14CEB2E-834B-46A4-AC9F-D238133D091D}" dt="2022-04-29T10:14:11.500" v="5363" actId="26606"/>
          <ac:grpSpMkLst>
            <pc:docMk/>
            <pc:sldMk cId="2702453070" sldId="261"/>
            <ac:grpSpMk id="10" creationId="{AA39BAE7-7EB8-4E22-BCBB-F00F514DB7EA}"/>
          </ac:grpSpMkLst>
        </pc:grpChg>
      </pc:sldChg>
      <pc:sldChg chg="addSp delSp modSp add mod ord modClrScheme delDesignElem chgLayout">
        <pc:chgData name="Marjaana Luotovirta" userId="18ddb7ce-92e3-4b3c-a3c2-ea9cb1ecfe30" providerId="ADAL" clId="{F14CEB2E-834B-46A4-AC9F-D238133D091D}" dt="2022-05-02T12:39:40.402" v="8047" actId="1076"/>
        <pc:sldMkLst>
          <pc:docMk/>
          <pc:sldMk cId="574897907" sldId="262"/>
        </pc:sldMkLst>
        <pc:spChg chg="mod ord">
          <ac:chgData name="Marjaana Luotovirta" userId="18ddb7ce-92e3-4b3c-a3c2-ea9cb1ecfe30" providerId="ADAL" clId="{F14CEB2E-834B-46A4-AC9F-D238133D091D}" dt="2022-04-29T10:04:19.320" v="4345" actId="26606"/>
          <ac:spMkLst>
            <pc:docMk/>
            <pc:sldMk cId="574897907" sldId="262"/>
            <ac:spMk id="2" creationId="{A6ACA36D-FC4F-495F-BE3F-7203D185BC93}"/>
          </ac:spMkLst>
        </pc:spChg>
        <pc:spChg chg="mod ord">
          <ac:chgData name="Marjaana Luotovirta" userId="18ddb7ce-92e3-4b3c-a3c2-ea9cb1ecfe30" providerId="ADAL" clId="{F14CEB2E-834B-46A4-AC9F-D238133D091D}" dt="2022-05-02T12:39:40.402" v="8047" actId="1076"/>
          <ac:spMkLst>
            <pc:docMk/>
            <pc:sldMk cId="574897907" sldId="262"/>
            <ac:spMk id="3" creationId="{62A2BFF1-6CB4-43B6-AD25-71A4385F0EC0}"/>
          </ac:spMkLst>
        </pc:spChg>
        <pc:spChg chg="add">
          <ac:chgData name="Marjaana Luotovirta" userId="18ddb7ce-92e3-4b3c-a3c2-ea9cb1ecfe30" providerId="ADAL" clId="{F14CEB2E-834B-46A4-AC9F-D238133D091D}" dt="2022-04-29T10:04:19.320" v="4345" actId="26606"/>
          <ac:spMkLst>
            <pc:docMk/>
            <pc:sldMk cId="574897907" sldId="262"/>
            <ac:spMk id="5" creationId="{429917F3-0560-4C6F-B265-458B218C4B87}"/>
          </ac:spMkLst>
        </pc:spChg>
        <pc:spChg chg="del">
          <ac:chgData name="Marjaana Luotovirta" userId="18ddb7ce-92e3-4b3c-a3c2-ea9cb1ecfe30" providerId="ADAL" clId="{F14CEB2E-834B-46A4-AC9F-D238133D091D}" dt="2022-04-29T10:04:15.978" v="4343" actId="700"/>
          <ac:spMkLst>
            <pc:docMk/>
            <pc:sldMk cId="574897907" sldId="262"/>
            <ac:spMk id="8" creationId="{FFD48BC7-DC40-47DE-87EE-9F4B6ECB9ABB}"/>
          </ac:spMkLst>
        </pc:spChg>
        <pc:spChg chg="del">
          <ac:chgData name="Marjaana Luotovirta" userId="18ddb7ce-92e3-4b3c-a3c2-ea9cb1ecfe30" providerId="ADAL" clId="{F14CEB2E-834B-46A4-AC9F-D238133D091D}" dt="2022-04-29T10:04:15.978" v="4343" actId="700"/>
          <ac:spMkLst>
            <pc:docMk/>
            <pc:sldMk cId="574897907" sldId="262"/>
            <ac:spMk id="10" creationId="{E502BBC7-2C76-46F3-BC24-5985BC13DB88}"/>
          </ac:spMkLst>
        </pc:spChg>
        <pc:spChg chg="del">
          <ac:chgData name="Marjaana Luotovirta" userId="18ddb7ce-92e3-4b3c-a3c2-ea9cb1ecfe30" providerId="ADAL" clId="{F14CEB2E-834B-46A4-AC9F-D238133D091D}" dt="2022-04-29T10:04:15.978" v="4343" actId="700"/>
          <ac:spMkLst>
            <pc:docMk/>
            <pc:sldMk cId="574897907" sldId="262"/>
            <ac:spMk id="12" creationId="{C7F28D52-2A5F-4D23-81AE-7CB8B591C7AF}"/>
          </ac:spMkLst>
        </pc:spChg>
        <pc:spChg chg="del">
          <ac:chgData name="Marjaana Luotovirta" userId="18ddb7ce-92e3-4b3c-a3c2-ea9cb1ecfe30" providerId="ADAL" clId="{F14CEB2E-834B-46A4-AC9F-D238133D091D}" dt="2022-04-29T10:04:15.978" v="4343" actId="700"/>
          <ac:spMkLst>
            <pc:docMk/>
            <pc:sldMk cId="574897907" sldId="262"/>
            <ac:spMk id="14" creationId="{3629484E-3792-4B3D-89AD-7C8A1ED0E0D4}"/>
          </ac:spMkLst>
        </pc:spChg>
        <pc:grpChg chg="add">
          <ac:chgData name="Marjaana Luotovirta" userId="18ddb7ce-92e3-4b3c-a3c2-ea9cb1ecfe30" providerId="ADAL" clId="{F14CEB2E-834B-46A4-AC9F-D238133D091D}" dt="2022-04-29T10:04:19.320" v="4345" actId="26606"/>
          <ac:grpSpMkLst>
            <pc:docMk/>
            <pc:sldMk cId="574897907" sldId="262"/>
            <ac:grpSpMk id="6" creationId="{AA39BAE7-7EB8-4E22-BCBB-F00F514DB7EA}"/>
          </ac:grpSpMkLst>
        </pc:grpChg>
      </pc:sldChg>
      <pc:sldChg chg="addSp modSp new mod setBg">
        <pc:chgData name="Marjaana Luotovirta" userId="18ddb7ce-92e3-4b3c-a3c2-ea9cb1ecfe30" providerId="ADAL" clId="{F14CEB2E-834B-46A4-AC9F-D238133D091D}" dt="2022-04-29T10:35:58.088" v="7811" actId="207"/>
        <pc:sldMkLst>
          <pc:docMk/>
          <pc:sldMk cId="3751746319" sldId="263"/>
        </pc:sldMkLst>
        <pc:spChg chg="mod">
          <ac:chgData name="Marjaana Luotovirta" userId="18ddb7ce-92e3-4b3c-a3c2-ea9cb1ecfe30" providerId="ADAL" clId="{F14CEB2E-834B-46A4-AC9F-D238133D091D}" dt="2022-04-29T10:29:11.506" v="7029"/>
          <ac:spMkLst>
            <pc:docMk/>
            <pc:sldMk cId="3751746319" sldId="263"/>
            <ac:spMk id="2" creationId="{02F6D553-3BF1-49BA-9C49-D81DCABB6CFD}"/>
          </ac:spMkLst>
        </pc:spChg>
        <pc:spChg chg="mod">
          <ac:chgData name="Marjaana Luotovirta" userId="18ddb7ce-92e3-4b3c-a3c2-ea9cb1ecfe30" providerId="ADAL" clId="{F14CEB2E-834B-46A4-AC9F-D238133D091D}" dt="2022-04-29T10:35:58.088" v="7811" actId="207"/>
          <ac:spMkLst>
            <pc:docMk/>
            <pc:sldMk cId="3751746319" sldId="263"/>
            <ac:spMk id="3" creationId="{3BD1B617-3BD9-4BD4-B2C3-9EB8E5C694EE}"/>
          </ac:spMkLst>
        </pc:spChg>
        <pc:spChg chg="add">
          <ac:chgData name="Marjaana Luotovirta" userId="18ddb7ce-92e3-4b3c-a3c2-ea9cb1ecfe30" providerId="ADAL" clId="{F14CEB2E-834B-46A4-AC9F-D238133D091D}" dt="2022-04-29T10:28:53.562" v="7028" actId="26606"/>
          <ac:spMkLst>
            <pc:docMk/>
            <pc:sldMk cId="3751746319" sldId="263"/>
            <ac:spMk id="8" creationId="{429917F3-0560-4C6F-B265-458B218C4B87}"/>
          </ac:spMkLst>
        </pc:spChg>
        <pc:grpChg chg="add">
          <ac:chgData name="Marjaana Luotovirta" userId="18ddb7ce-92e3-4b3c-a3c2-ea9cb1ecfe30" providerId="ADAL" clId="{F14CEB2E-834B-46A4-AC9F-D238133D091D}" dt="2022-04-29T10:28:53.562" v="7028" actId="26606"/>
          <ac:grpSpMkLst>
            <pc:docMk/>
            <pc:sldMk cId="3751746319" sldId="263"/>
            <ac:grpSpMk id="10" creationId="{AA39BAE7-7EB8-4E22-BCBB-F00F514DB7EA}"/>
          </ac:grpSpMkLst>
        </pc:grpChg>
      </pc:sldChg>
      <pc:sldChg chg="addSp modSp new mod setBg">
        <pc:chgData name="Marjaana Luotovirta" userId="18ddb7ce-92e3-4b3c-a3c2-ea9cb1ecfe30" providerId="ADAL" clId="{F14CEB2E-834B-46A4-AC9F-D238133D091D}" dt="2022-04-29T10:41:02.530" v="7919" actId="20577"/>
        <pc:sldMkLst>
          <pc:docMk/>
          <pc:sldMk cId="1006405431" sldId="264"/>
        </pc:sldMkLst>
        <pc:spChg chg="mod">
          <ac:chgData name="Marjaana Luotovirta" userId="18ddb7ce-92e3-4b3c-a3c2-ea9cb1ecfe30" providerId="ADAL" clId="{F14CEB2E-834B-46A4-AC9F-D238133D091D}" dt="2022-04-29T10:36:19.657" v="7835" actId="26606"/>
          <ac:spMkLst>
            <pc:docMk/>
            <pc:sldMk cId="1006405431" sldId="264"/>
            <ac:spMk id="2" creationId="{B2BAA17A-D5C1-4AA6-85FD-DCAC645B41D3}"/>
          </ac:spMkLst>
        </pc:spChg>
        <pc:spChg chg="mod">
          <ac:chgData name="Marjaana Luotovirta" userId="18ddb7ce-92e3-4b3c-a3c2-ea9cb1ecfe30" providerId="ADAL" clId="{F14CEB2E-834B-46A4-AC9F-D238133D091D}" dt="2022-04-29T10:41:02.530" v="7919" actId="20577"/>
          <ac:spMkLst>
            <pc:docMk/>
            <pc:sldMk cId="1006405431" sldId="264"/>
            <ac:spMk id="3" creationId="{A93A1B06-4D21-470F-B474-E6BD38B6D1A9}"/>
          </ac:spMkLst>
        </pc:spChg>
        <pc:spChg chg="add">
          <ac:chgData name="Marjaana Luotovirta" userId="18ddb7ce-92e3-4b3c-a3c2-ea9cb1ecfe30" providerId="ADAL" clId="{F14CEB2E-834B-46A4-AC9F-D238133D091D}" dt="2022-04-29T10:36:19.657" v="7835" actId="26606"/>
          <ac:spMkLst>
            <pc:docMk/>
            <pc:sldMk cId="1006405431" sldId="264"/>
            <ac:spMk id="8" creationId="{429917F3-0560-4C6F-B265-458B218C4B87}"/>
          </ac:spMkLst>
        </pc:spChg>
        <pc:grpChg chg="add">
          <ac:chgData name="Marjaana Luotovirta" userId="18ddb7ce-92e3-4b3c-a3c2-ea9cb1ecfe30" providerId="ADAL" clId="{F14CEB2E-834B-46A4-AC9F-D238133D091D}" dt="2022-04-29T10:36:19.657" v="7835" actId="26606"/>
          <ac:grpSpMkLst>
            <pc:docMk/>
            <pc:sldMk cId="1006405431" sldId="264"/>
            <ac:grpSpMk id="10" creationId="{AA39BAE7-7EB8-4E22-BCBB-F00F514DB7EA}"/>
          </ac:grpSpMkLst>
        </pc:grpChg>
      </pc:sldChg>
      <pc:sldChg chg="new del">
        <pc:chgData name="Marjaana Luotovirta" userId="18ddb7ce-92e3-4b3c-a3c2-ea9cb1ecfe30" providerId="ADAL" clId="{F14CEB2E-834B-46A4-AC9F-D238133D091D}" dt="2022-04-29T10:38:45.343" v="7872" actId="2696"/>
        <pc:sldMkLst>
          <pc:docMk/>
          <pc:sldMk cId="19469922" sldId="265"/>
        </pc:sldMkLst>
      </pc:sldChg>
      <pc:sldChg chg="modSp new del mod">
        <pc:chgData name="Marjaana Luotovirta" userId="18ddb7ce-92e3-4b3c-a3c2-ea9cb1ecfe30" providerId="ADAL" clId="{F14CEB2E-834B-46A4-AC9F-D238133D091D}" dt="2022-04-29T10:38:31.973" v="7868" actId="680"/>
        <pc:sldMkLst>
          <pc:docMk/>
          <pc:sldMk cId="2507634017" sldId="266"/>
        </pc:sldMkLst>
        <pc:spChg chg="mod">
          <ac:chgData name="Marjaana Luotovirta" userId="18ddb7ce-92e3-4b3c-a3c2-ea9cb1ecfe30" providerId="ADAL" clId="{F14CEB2E-834B-46A4-AC9F-D238133D091D}" dt="2022-04-29T10:38:31.093" v="7867"/>
          <ac:spMkLst>
            <pc:docMk/>
            <pc:sldMk cId="2507634017" sldId="266"/>
            <ac:spMk id="2" creationId="{2D3A9CDF-B310-4449-A060-4C5319F85788}"/>
          </ac:spMkLst>
        </pc:spChg>
      </pc:sldChg>
      <pc:sldChg chg="modSp add mod ord">
        <pc:chgData name="Marjaana Luotovirta" userId="18ddb7ce-92e3-4b3c-a3c2-ea9cb1ecfe30" providerId="ADAL" clId="{F14CEB2E-834B-46A4-AC9F-D238133D091D}" dt="2022-04-29T10:40:23.311" v="7908"/>
        <pc:sldMkLst>
          <pc:docMk/>
          <pc:sldMk cId="2736211047" sldId="266"/>
        </pc:sldMkLst>
        <pc:spChg chg="mod">
          <ac:chgData name="Marjaana Luotovirta" userId="18ddb7ce-92e3-4b3c-a3c2-ea9cb1ecfe30" providerId="ADAL" clId="{F14CEB2E-834B-46A4-AC9F-D238133D091D}" dt="2022-04-29T10:40:01.888" v="7906" actId="113"/>
          <ac:spMkLst>
            <pc:docMk/>
            <pc:sldMk cId="2736211047" sldId="266"/>
            <ac:spMk id="2" creationId="{A6ACA36D-FC4F-495F-BE3F-7203D185BC93}"/>
          </ac:spMkLst>
        </pc:spChg>
        <pc:spChg chg="mod">
          <ac:chgData name="Marjaana Luotovirta" userId="18ddb7ce-92e3-4b3c-a3c2-ea9cb1ecfe30" providerId="ADAL" clId="{F14CEB2E-834B-46A4-AC9F-D238133D091D}" dt="2022-04-29T10:40:23.311" v="7908"/>
          <ac:spMkLst>
            <pc:docMk/>
            <pc:sldMk cId="2736211047" sldId="266"/>
            <ac:spMk id="3" creationId="{62A2BFF1-6CB4-43B6-AD25-71A4385F0EC0}"/>
          </ac:spMkLst>
        </pc:spChg>
      </pc:sldChg>
      <pc:sldChg chg="addSp delSp modSp new mod modClrScheme chgLayout">
        <pc:chgData name="Marjaana Luotovirta" userId="18ddb7ce-92e3-4b3c-a3c2-ea9cb1ecfe30" providerId="ADAL" clId="{F14CEB2E-834B-46A4-AC9F-D238133D091D}" dt="2022-04-29T10:46:41.237" v="8046" actId="113"/>
        <pc:sldMkLst>
          <pc:docMk/>
          <pc:sldMk cId="3361637645" sldId="267"/>
        </pc:sldMkLst>
        <pc:spChg chg="del">
          <ac:chgData name="Marjaana Luotovirta" userId="18ddb7ce-92e3-4b3c-a3c2-ea9cb1ecfe30" providerId="ADAL" clId="{F14CEB2E-834B-46A4-AC9F-D238133D091D}" dt="2022-04-29T10:44:24.666" v="7921" actId="700"/>
          <ac:spMkLst>
            <pc:docMk/>
            <pc:sldMk cId="3361637645" sldId="267"/>
            <ac:spMk id="2" creationId="{6459C913-63D9-4C8A-8598-CF38787C3E9B}"/>
          </ac:spMkLst>
        </pc:spChg>
        <pc:spChg chg="del">
          <ac:chgData name="Marjaana Luotovirta" userId="18ddb7ce-92e3-4b3c-a3c2-ea9cb1ecfe30" providerId="ADAL" clId="{F14CEB2E-834B-46A4-AC9F-D238133D091D}" dt="2022-04-29T10:44:24.666" v="7921" actId="700"/>
          <ac:spMkLst>
            <pc:docMk/>
            <pc:sldMk cId="3361637645" sldId="267"/>
            <ac:spMk id="3" creationId="{939718D6-237C-4963-9D08-A794D83402E5}"/>
          </ac:spMkLst>
        </pc:spChg>
        <pc:graphicFrameChg chg="add mod modGraphic">
          <ac:chgData name="Marjaana Luotovirta" userId="18ddb7ce-92e3-4b3c-a3c2-ea9cb1ecfe30" providerId="ADAL" clId="{F14CEB2E-834B-46A4-AC9F-D238133D091D}" dt="2022-04-29T10:46:41.237" v="8046" actId="113"/>
          <ac:graphicFrameMkLst>
            <pc:docMk/>
            <pc:sldMk cId="3361637645" sldId="267"/>
            <ac:graphicFrameMk id="4" creationId="{98BBE31A-F9AF-4830-880B-28F22838B6D4}"/>
          </ac:graphicFrameMkLst>
        </pc:graphicFrameChg>
      </pc:sldChg>
    </pc:docChg>
  </pc:docChgLst>
  <pc:docChgLst>
    <pc:chgData name="Marjaana Luotovirta" userId="18ddb7ce-92e3-4b3c-a3c2-ea9cb1ecfe30" providerId="ADAL" clId="{A3B0297D-B0C7-4D45-A861-AD095C375C25}"/>
    <pc:docChg chg="modSld">
      <pc:chgData name="Marjaana Luotovirta" userId="18ddb7ce-92e3-4b3c-a3c2-ea9cb1ecfe30" providerId="ADAL" clId="{A3B0297D-B0C7-4D45-A861-AD095C375C25}" dt="2022-06-03T11:13:43.407" v="14"/>
      <pc:docMkLst>
        <pc:docMk/>
      </pc:docMkLst>
      <pc:sldChg chg="delDesignElem">
        <pc:chgData name="Marjaana Luotovirta" userId="18ddb7ce-92e3-4b3c-a3c2-ea9cb1ecfe30" providerId="ADAL" clId="{A3B0297D-B0C7-4D45-A861-AD095C375C25}" dt="2022-06-03T11:11:33.018" v="5"/>
        <pc:sldMkLst>
          <pc:docMk/>
          <pc:sldMk cId="4128124525" sldId="256"/>
        </pc:sldMkLst>
      </pc:sldChg>
      <pc:sldChg chg="delDesignElem">
        <pc:chgData name="Marjaana Luotovirta" userId="18ddb7ce-92e3-4b3c-a3c2-ea9cb1ecfe30" providerId="ADAL" clId="{A3B0297D-B0C7-4D45-A861-AD095C375C25}" dt="2022-06-03T11:13:20.305" v="12"/>
        <pc:sldMkLst>
          <pc:docMk/>
          <pc:sldMk cId="2671177904" sldId="265"/>
        </pc:sldMkLst>
      </pc:sldChg>
      <pc:sldChg chg="delDesignElem">
        <pc:chgData name="Marjaana Luotovirta" userId="18ddb7ce-92e3-4b3c-a3c2-ea9cb1ecfe30" providerId="ADAL" clId="{A3B0297D-B0C7-4D45-A861-AD095C375C25}" dt="2022-06-03T11:09:50.337" v="0"/>
        <pc:sldMkLst>
          <pc:docMk/>
          <pc:sldMk cId="1094215915" sldId="268"/>
        </pc:sldMkLst>
      </pc:sldChg>
      <pc:sldChg chg="delDesignElem">
        <pc:chgData name="Marjaana Luotovirta" userId="18ddb7ce-92e3-4b3c-a3c2-ea9cb1ecfe30" providerId="ADAL" clId="{A3B0297D-B0C7-4D45-A861-AD095C375C25}" dt="2022-06-03T11:10:00.016" v="1"/>
        <pc:sldMkLst>
          <pc:docMk/>
          <pc:sldMk cId="3183462624" sldId="269"/>
        </pc:sldMkLst>
      </pc:sldChg>
      <pc:sldChg chg="delDesignElem">
        <pc:chgData name="Marjaana Luotovirta" userId="18ddb7ce-92e3-4b3c-a3c2-ea9cb1ecfe30" providerId="ADAL" clId="{A3B0297D-B0C7-4D45-A861-AD095C375C25}" dt="2022-06-03T11:10:09.094" v="2"/>
        <pc:sldMkLst>
          <pc:docMk/>
          <pc:sldMk cId="2566595178" sldId="270"/>
        </pc:sldMkLst>
      </pc:sldChg>
      <pc:sldChg chg="delDesignElem">
        <pc:chgData name="Marjaana Luotovirta" userId="18ddb7ce-92e3-4b3c-a3c2-ea9cb1ecfe30" providerId="ADAL" clId="{A3B0297D-B0C7-4D45-A861-AD095C375C25}" dt="2022-06-03T11:10:18.463" v="3"/>
        <pc:sldMkLst>
          <pc:docMk/>
          <pc:sldMk cId="2467001345" sldId="271"/>
        </pc:sldMkLst>
      </pc:sldChg>
      <pc:sldChg chg="delDesignElem">
        <pc:chgData name="Marjaana Luotovirta" userId="18ddb7ce-92e3-4b3c-a3c2-ea9cb1ecfe30" providerId="ADAL" clId="{A3B0297D-B0C7-4D45-A861-AD095C375C25}" dt="2022-06-03T11:10:26.947" v="4"/>
        <pc:sldMkLst>
          <pc:docMk/>
          <pc:sldMk cId="70056106" sldId="272"/>
        </pc:sldMkLst>
      </pc:sldChg>
      <pc:sldChg chg="delDesignElem">
        <pc:chgData name="Marjaana Luotovirta" userId="18ddb7ce-92e3-4b3c-a3c2-ea9cb1ecfe30" providerId="ADAL" clId="{A3B0297D-B0C7-4D45-A861-AD095C375C25}" dt="2022-06-03T11:11:45.802" v="6"/>
        <pc:sldMkLst>
          <pc:docMk/>
          <pc:sldMk cId="2094743892" sldId="273"/>
        </pc:sldMkLst>
      </pc:sldChg>
      <pc:sldChg chg="delDesignElem">
        <pc:chgData name="Marjaana Luotovirta" userId="18ddb7ce-92e3-4b3c-a3c2-ea9cb1ecfe30" providerId="ADAL" clId="{A3B0297D-B0C7-4D45-A861-AD095C375C25}" dt="2022-06-03T11:12:07.129" v="7"/>
        <pc:sldMkLst>
          <pc:docMk/>
          <pc:sldMk cId="2921485757" sldId="275"/>
        </pc:sldMkLst>
      </pc:sldChg>
      <pc:sldChg chg="delDesignElem">
        <pc:chgData name="Marjaana Luotovirta" userId="18ddb7ce-92e3-4b3c-a3c2-ea9cb1ecfe30" providerId="ADAL" clId="{A3B0297D-B0C7-4D45-A861-AD095C375C25}" dt="2022-06-03T11:12:31.138" v="8"/>
        <pc:sldMkLst>
          <pc:docMk/>
          <pc:sldMk cId="4142404908" sldId="277"/>
        </pc:sldMkLst>
      </pc:sldChg>
      <pc:sldChg chg="delDesignElem">
        <pc:chgData name="Marjaana Luotovirta" userId="18ddb7ce-92e3-4b3c-a3c2-ea9cb1ecfe30" providerId="ADAL" clId="{A3B0297D-B0C7-4D45-A861-AD095C375C25}" dt="2022-06-03T11:12:39.432" v="9"/>
        <pc:sldMkLst>
          <pc:docMk/>
          <pc:sldMk cId="1212893538" sldId="278"/>
        </pc:sldMkLst>
      </pc:sldChg>
      <pc:sldChg chg="delDesignElem">
        <pc:chgData name="Marjaana Luotovirta" userId="18ddb7ce-92e3-4b3c-a3c2-ea9cb1ecfe30" providerId="ADAL" clId="{A3B0297D-B0C7-4D45-A861-AD095C375C25}" dt="2022-06-03T11:12:47.610" v="10"/>
        <pc:sldMkLst>
          <pc:docMk/>
          <pc:sldMk cId="4278204013" sldId="279"/>
        </pc:sldMkLst>
      </pc:sldChg>
      <pc:sldChg chg="delDesignElem">
        <pc:chgData name="Marjaana Luotovirta" userId="18ddb7ce-92e3-4b3c-a3c2-ea9cb1ecfe30" providerId="ADAL" clId="{A3B0297D-B0C7-4D45-A861-AD095C375C25}" dt="2022-06-03T11:13:11.842" v="11"/>
        <pc:sldMkLst>
          <pc:docMk/>
          <pc:sldMk cId="1251060421" sldId="281"/>
        </pc:sldMkLst>
      </pc:sldChg>
      <pc:sldChg chg="delDesignElem">
        <pc:chgData name="Marjaana Luotovirta" userId="18ddb7ce-92e3-4b3c-a3c2-ea9cb1ecfe30" providerId="ADAL" clId="{A3B0297D-B0C7-4D45-A861-AD095C375C25}" dt="2022-06-03T11:13:34.423" v="13"/>
        <pc:sldMkLst>
          <pc:docMk/>
          <pc:sldMk cId="604337711" sldId="282"/>
        </pc:sldMkLst>
      </pc:sldChg>
      <pc:sldChg chg="delDesignElem">
        <pc:chgData name="Marjaana Luotovirta" userId="18ddb7ce-92e3-4b3c-a3c2-ea9cb1ecfe30" providerId="ADAL" clId="{A3B0297D-B0C7-4D45-A861-AD095C375C25}" dt="2022-06-03T11:13:43.407" v="14"/>
        <pc:sldMkLst>
          <pc:docMk/>
          <pc:sldMk cId="2155156643"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8161B-649C-4A94-8FB0-E132F898CB26}" type="datetimeFigureOut">
              <a:rPr lang="fi-FI" smtClean="0"/>
              <a:t>1.6.2022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EC3AF-2BC2-493D-BC52-2A0C2E3A7ABD}" type="slidenum">
              <a:rPr lang="fi-FI" smtClean="0"/>
              <a:t>‹#›</a:t>
            </a:fld>
            <a:endParaRPr lang="fi-FI"/>
          </a:p>
        </p:txBody>
      </p:sp>
    </p:spTree>
    <p:extLst>
      <p:ext uri="{BB962C8B-B14F-4D97-AF65-F5344CB8AC3E}">
        <p14:creationId xmlns:p14="http://schemas.microsoft.com/office/powerpoint/2010/main" val="349823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4DEC3AF-2BC2-493D-BC52-2A0C2E3A7ABD}" type="slidenum">
              <a:rPr lang="fi-FI" smtClean="0"/>
              <a:t>19</a:t>
            </a:fld>
            <a:endParaRPr lang="fi-FI"/>
          </a:p>
        </p:txBody>
      </p:sp>
    </p:spTree>
    <p:extLst>
      <p:ext uri="{BB962C8B-B14F-4D97-AF65-F5344CB8AC3E}">
        <p14:creationId xmlns:p14="http://schemas.microsoft.com/office/powerpoint/2010/main" val="168361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BA3A53-89D2-472B-A771-710EFBEDD029}"/>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6C64D309-7994-416E-991F-DF87AD0B85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F4A31D8-4551-4798-8AB8-6544408CB561}"/>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8D7EE937-FF13-420E-A5F0-23B4329E918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B2A0C18-E545-4B7B-A924-E293FD3FC583}"/>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349432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58B556-006B-43FB-84AA-8416A6B3672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6A162D87-9BFD-4387-8DB5-6ADD98932866}"/>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DB4B4AC-783E-42FA-9524-EB6875556A98}"/>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CFA81CE5-4004-41AE-9967-89A13F387A5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B71655-6226-4EE4-88CA-89DD948C20CF}"/>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269958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488875B-C769-4733-BABC-15A85ED4BAE9}"/>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37C4438-7EFA-4C01-85E5-9FCAD64DE65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D842A14-FAA1-4B41-85CA-2263D5F61C44}"/>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D97F2F20-FEF2-4117-8BB2-3F082B0BC60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185DEE3-8ECA-4B69-BDB4-42CB5B255C35}"/>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215878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E1F3D9-01D0-4C0B-8036-82698ADE65D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1BE8A77-695D-4766-8374-01A352E4A75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D4B21EC-C401-4D66-88F5-8452B4EC80F9}"/>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C765EF00-88C1-4D90-943C-C62FE828D46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8ED3EAB-A428-4014-9FBC-E2146D5EEF73}"/>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12305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625EC6-BA0B-48E6-9CE4-5D704BCEE872}"/>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4DFC1A0-AA76-46D1-BE33-845B930396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EFFF94F-80BF-4F96-BB58-6F1639B0E0D6}"/>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905177B2-7287-4798-B09D-7D050C7088C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BCE9643-362B-4F30-A160-7F44140F6443}"/>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74483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DDD595-A621-425A-9216-BF662CF9D04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119CAB9-7607-4F02-9426-A737ECD44024}"/>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F66B764-DCC5-48CE-99B3-639D5DF9BCF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0A6B381-CA3C-4AE0-9E7D-A4E4FBA6C486}"/>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6" name="Alatunnisteen paikkamerkki 5">
            <a:extLst>
              <a:ext uri="{FF2B5EF4-FFF2-40B4-BE49-F238E27FC236}">
                <a16:creationId xmlns:a16="http://schemas.microsoft.com/office/drawing/2014/main" id="{6A7E6449-7A75-43DF-BF7E-69143551197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CCC5803-F1F7-40E3-935F-8FEEFBBDDDF5}"/>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164102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36844A-CCD6-45CA-A75C-E1A5E671D9CA}"/>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99900BE-A751-43D2-9F0D-23AC1EE90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96FBE85C-9D72-4AFC-B61F-6A5332D2801D}"/>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AF19D68A-9CE4-45ED-ACB0-A61DA9FF4A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5667637-05DE-4ACA-B2CC-F1B09F0F6C4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9C07CBEB-C0F3-4BD6-A70F-AB9E31EAD039}"/>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8" name="Alatunnisteen paikkamerkki 7">
            <a:extLst>
              <a:ext uri="{FF2B5EF4-FFF2-40B4-BE49-F238E27FC236}">
                <a16:creationId xmlns:a16="http://schemas.microsoft.com/office/drawing/2014/main" id="{5F2D5016-D8F6-4711-85D1-B432B14F427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7CD3A575-AF27-442F-BD54-329DFB418B78}"/>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302932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969F85-CEA4-4307-A27B-5920C140F25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23227FC-FD4C-4E05-AF26-79C40219757D}"/>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4" name="Alatunnisteen paikkamerkki 3">
            <a:extLst>
              <a:ext uri="{FF2B5EF4-FFF2-40B4-BE49-F238E27FC236}">
                <a16:creationId xmlns:a16="http://schemas.microsoft.com/office/drawing/2014/main" id="{E0EDD4E5-F8DB-44A0-BF75-213683F31BCE}"/>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CA559AE2-EAEB-4640-B5A1-30C31B74528D}"/>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95499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B440AB9-134D-4585-BDE7-253CE95CFE52}"/>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3" name="Alatunnisteen paikkamerkki 2">
            <a:extLst>
              <a:ext uri="{FF2B5EF4-FFF2-40B4-BE49-F238E27FC236}">
                <a16:creationId xmlns:a16="http://schemas.microsoft.com/office/drawing/2014/main" id="{D69ABBE3-008B-4BAA-A20E-0695ABA07394}"/>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69FC9175-E55D-47AD-B8CA-A4975409961D}"/>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129708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A60CFD-274A-4F7C-8CAF-3F00F22D86C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F768884-3BC5-49F3-BEBB-68CD8D0209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7B36EBB4-09E7-4C89-9FE2-B2273498B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7732692-343E-48F0-AFF3-04E684F58BBF}"/>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6" name="Alatunnisteen paikkamerkki 5">
            <a:extLst>
              <a:ext uri="{FF2B5EF4-FFF2-40B4-BE49-F238E27FC236}">
                <a16:creationId xmlns:a16="http://schemas.microsoft.com/office/drawing/2014/main" id="{A43F43E8-96ED-47EF-A6B6-13AF00BC042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B38BB29-7031-4349-9481-4DE1E7FC8326}"/>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309241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C993EC-EA1D-4C34-9FF8-44D6924AC97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D4AD419-57E5-495F-B31B-B6BDE95F9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9D622D6-1172-4D1D-AAC5-1EFFAA140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7555688-7686-4ED0-B236-A79F7628533C}"/>
              </a:ext>
            </a:extLst>
          </p:cNvPr>
          <p:cNvSpPr>
            <a:spLocks noGrp="1"/>
          </p:cNvSpPr>
          <p:nvPr>
            <p:ph type="dt" sz="half" idx="10"/>
          </p:nvPr>
        </p:nvSpPr>
        <p:spPr/>
        <p:txBody>
          <a:bodyPr/>
          <a:lstStyle/>
          <a:p>
            <a:fld id="{8B884D99-6945-4E73-B84D-3749CADE4062}" type="datetimeFigureOut">
              <a:rPr lang="fi-FI" smtClean="0"/>
              <a:t>1.6.2022</a:t>
            </a:fld>
            <a:endParaRPr lang="fi-FI"/>
          </a:p>
        </p:txBody>
      </p:sp>
      <p:sp>
        <p:nvSpPr>
          <p:cNvPr id="6" name="Alatunnisteen paikkamerkki 5">
            <a:extLst>
              <a:ext uri="{FF2B5EF4-FFF2-40B4-BE49-F238E27FC236}">
                <a16:creationId xmlns:a16="http://schemas.microsoft.com/office/drawing/2014/main" id="{0B530EEF-C282-4905-B0EE-E0028B83C40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6A9A6B-0A89-4FA4-84B3-86DE671D91BE}"/>
              </a:ext>
            </a:extLst>
          </p:cNvPr>
          <p:cNvSpPr>
            <a:spLocks noGrp="1"/>
          </p:cNvSpPr>
          <p:nvPr>
            <p:ph type="sldNum" sz="quarter" idx="12"/>
          </p:nvPr>
        </p:nvSpPr>
        <p:spPr/>
        <p:txBody>
          <a:bodyPr/>
          <a:lstStyle/>
          <a:p>
            <a:fld id="{1FE78466-375C-4FC6-8DD3-103006F8D0E4}" type="slidenum">
              <a:rPr lang="fi-FI" smtClean="0"/>
              <a:t>‹#›</a:t>
            </a:fld>
            <a:endParaRPr lang="fi-FI"/>
          </a:p>
        </p:txBody>
      </p:sp>
    </p:spTree>
    <p:extLst>
      <p:ext uri="{BB962C8B-B14F-4D97-AF65-F5344CB8AC3E}">
        <p14:creationId xmlns:p14="http://schemas.microsoft.com/office/powerpoint/2010/main" val="304485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F8306FD7-899B-4BC2-9939-B6E10BD55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543F1B23-E58B-4E12-A70A-A94255AFF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C38C4D2-1BCA-41C0-A05C-455351897C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84D99-6945-4E73-B84D-3749CADE4062}" type="datetimeFigureOut">
              <a:rPr lang="fi-FI" smtClean="0"/>
              <a:t>1.6.2022</a:t>
            </a:fld>
            <a:endParaRPr lang="fi-FI"/>
          </a:p>
        </p:txBody>
      </p:sp>
      <p:sp>
        <p:nvSpPr>
          <p:cNvPr id="5" name="Alatunnisteen paikkamerkki 4">
            <a:extLst>
              <a:ext uri="{FF2B5EF4-FFF2-40B4-BE49-F238E27FC236}">
                <a16:creationId xmlns:a16="http://schemas.microsoft.com/office/drawing/2014/main" id="{962B441B-8F31-4E37-A907-557F32EA04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583A3B7-1D41-4848-9EDA-60291DA69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8466-375C-4FC6-8DD3-103006F8D0E4}" type="slidenum">
              <a:rPr lang="fi-FI" smtClean="0"/>
              <a:t>‹#›</a:t>
            </a:fld>
            <a:endParaRPr lang="fi-FI"/>
          </a:p>
        </p:txBody>
      </p:sp>
    </p:spTree>
    <p:extLst>
      <p:ext uri="{BB962C8B-B14F-4D97-AF65-F5344CB8AC3E}">
        <p14:creationId xmlns:p14="http://schemas.microsoft.com/office/powerpoint/2010/main" val="30928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100"/>
              <a:t>Palvelutarpeen arvioiminen vammaispalvelujen liikkumisen tuessa</a:t>
            </a:r>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r>
              <a:rPr lang="fi-FI" sz="1300"/>
              <a:t>Varsinais-Suomen vammaispalvelujen maakunnallisen kehittämistyön työryhmän ehdotukset hyvinvointialueelle</a:t>
            </a:r>
          </a:p>
          <a:p>
            <a:r>
              <a:rPr lang="fi-FI" sz="1300"/>
              <a:t>05/2022</a:t>
            </a:r>
          </a:p>
        </p:txBody>
      </p:sp>
    </p:spTree>
    <p:extLst>
      <p:ext uri="{BB962C8B-B14F-4D97-AF65-F5344CB8AC3E}">
        <p14:creationId xmlns:p14="http://schemas.microsoft.com/office/powerpoint/2010/main" val="4128124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dirty="0"/>
              <a:t>Asiakkaan tapaaminen ja kuuleminen</a:t>
            </a: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050136"/>
          </a:xfrm>
        </p:spPr>
        <p:txBody>
          <a:bodyPr>
            <a:normAutofit lnSpcReduction="10000"/>
          </a:bodyPr>
          <a:lstStyle/>
          <a:p>
            <a:pPr lvl="1"/>
            <a:r>
              <a:rPr lang="fi-FI" sz="1800" dirty="0">
                <a:solidFill>
                  <a:srgbClr val="000000"/>
                </a:solidFill>
                <a:effectLst/>
                <a:ea typeface="Times New Roman" panose="02020603050405020304" pitchFamily="18" charset="0"/>
                <a:cs typeface="Calibri" panose="020F0502020204030204" pitchFamily="34" charset="0"/>
              </a:rPr>
              <a:t>Asiakkaan henkilökohtainen tapaaminen on keskeinen palvelutarpeen arvioinnissa.</a:t>
            </a:r>
          </a:p>
          <a:p>
            <a:pPr lvl="1"/>
            <a:r>
              <a:rPr lang="fi-FI" sz="1800" dirty="0">
                <a:solidFill>
                  <a:srgbClr val="000000"/>
                </a:solidFill>
                <a:ea typeface="Times New Roman" panose="02020603050405020304" pitchFamily="18" charset="0"/>
                <a:cs typeface="Calibri" panose="020F0502020204030204" pitchFamily="34" charset="0"/>
              </a:rPr>
              <a:t>E</a:t>
            </a:r>
            <a:r>
              <a:rPr lang="fi-FI" sz="1800" dirty="0">
                <a:solidFill>
                  <a:srgbClr val="000000"/>
                </a:solidFill>
                <a:effectLst/>
                <a:ea typeface="Times New Roman" panose="02020603050405020304" pitchFamily="18" charset="0"/>
                <a:cs typeface="Calibri" panose="020F0502020204030204" pitchFamily="34" charset="0"/>
              </a:rPr>
              <a:t>rityisesti kotikäynti antaa runsaasti lisätietoa ja konkretiaa siitä, miten asiakas liikkuu ja toimii</a:t>
            </a:r>
            <a:r>
              <a:rPr lang="fi-FI" sz="1800" dirty="0">
                <a:solidFill>
                  <a:srgbClr val="000000"/>
                </a:solidFill>
                <a:ea typeface="Times New Roman" panose="02020603050405020304" pitchFamily="18" charset="0"/>
                <a:cs typeface="Calibri" panose="020F0502020204030204" pitchFamily="34" charset="0"/>
              </a:rPr>
              <a:t>. Asiakkaan tapaaminen hänen omassa ympäristössään on usein myös asiakaslähtöisempää (toisaalta osa asiakkaista tulee mieluummin toimistolle, ja on hyvä, jos on vaihtoehtoisia tapoja).</a:t>
            </a:r>
            <a:endParaRPr lang="fi-FI" sz="1800" dirty="0">
              <a:solidFill>
                <a:srgbClr val="000000"/>
              </a:solidFill>
              <a:effectLst/>
              <a:ea typeface="Times New Roman" panose="02020603050405020304" pitchFamily="18" charset="0"/>
              <a:cs typeface="Calibri" panose="020F0502020204030204" pitchFamily="34" charset="0"/>
            </a:endParaRPr>
          </a:p>
          <a:p>
            <a:pPr lvl="1"/>
            <a:r>
              <a:rPr lang="fi-FI" sz="1800" dirty="0">
                <a:solidFill>
                  <a:srgbClr val="000000"/>
                </a:solidFill>
                <a:ea typeface="Times New Roman" panose="02020603050405020304" pitchFamily="18" charset="0"/>
                <a:cs typeface="Calibri" panose="020F0502020204030204" pitchFamily="34" charset="0"/>
              </a:rPr>
              <a:t>Asiakkaan omat näkemykset ja toiveet tulee kuulla ja huomioida palvelutarvetta arvioitaessa, ja erityistä painoarvoa annetaan perusteluille, joita vammainen henkilö itse esittää liikkumisen tuen tarpeeseensa liittyen. </a:t>
            </a:r>
          </a:p>
          <a:p>
            <a:pPr lvl="1"/>
            <a:r>
              <a:rPr lang="fi-FI" sz="1800" dirty="0">
                <a:solidFill>
                  <a:srgbClr val="000000"/>
                </a:solidFill>
                <a:ea typeface="Times New Roman" panose="02020603050405020304" pitchFamily="18" charset="0"/>
                <a:cs typeface="Calibri" panose="020F0502020204030204" pitchFamily="34" charset="0"/>
              </a:rPr>
              <a:t>Asiakasta pyydetään arvioimaan tarvitsemansa liikkumisen tuen toteutustapaa, tarvittavien matkojen määrää ja käyttötarkoitusta (työ, opiskelu, asiointimatkat, vapaa-aika ym.) sekä tarvittavia järjestelyitä palvelun käyttämiseksi (saattaja, vakiotaksi ym.)</a:t>
            </a:r>
          </a:p>
          <a:p>
            <a:pPr lvl="1"/>
            <a:r>
              <a:rPr lang="fi-FI" sz="1800" dirty="0">
                <a:solidFill>
                  <a:srgbClr val="000000"/>
                </a:solidFill>
                <a:latin typeface="Calibri" panose="020F0502020204030204" pitchFamily="34" charset="0"/>
                <a:ea typeface="Calibri" panose="020F0502020204030204" pitchFamily="34" charset="0"/>
              </a:rPr>
              <a:t>A</a:t>
            </a:r>
            <a:r>
              <a:rPr lang="fi-FI" sz="1800" dirty="0">
                <a:solidFill>
                  <a:srgbClr val="000000"/>
                </a:solidFill>
                <a:effectLst/>
                <a:latin typeface="Calibri" panose="020F0502020204030204" pitchFamily="34" charset="0"/>
                <a:ea typeface="Calibri" panose="020F0502020204030204" pitchFamily="34" charset="0"/>
              </a:rPr>
              <a:t>siakkaan kohtaamiselle tulee olla työssä riittävästi aikaa, ja ammattihenkilö tarvitsee myös erityisiä valmiuksia kohdata henkilöitä, joilla on erilaisia vaikeuksia kommunikoinnissa.</a:t>
            </a:r>
            <a:endParaRPr lang="fi-FI" sz="1800" dirty="0">
              <a:solidFill>
                <a:srgbClr val="000000"/>
              </a:solidFill>
              <a:ea typeface="Times New Roman" panose="02020603050405020304" pitchFamily="18" charset="0"/>
              <a:cs typeface="Calibri" panose="020F0502020204030204" pitchFamily="34" charset="0"/>
            </a:endParaRPr>
          </a:p>
          <a:p>
            <a:pPr lvl="1"/>
            <a:r>
              <a:rPr lang="fi-FI" sz="1800" dirty="0">
                <a:solidFill>
                  <a:srgbClr val="000000"/>
                </a:solidFill>
                <a:ea typeface="Times New Roman" panose="02020603050405020304" pitchFamily="18" charset="0"/>
                <a:cs typeface="Calibri" panose="020F0502020204030204" pitchFamily="34" charset="0"/>
              </a:rPr>
              <a:t>Kyse on </a:t>
            </a:r>
            <a:r>
              <a:rPr lang="fi-FI" sz="1800" dirty="0">
                <a:solidFill>
                  <a:srgbClr val="000000"/>
                </a:solidFill>
                <a:effectLst/>
                <a:ea typeface="Times New Roman" panose="02020603050405020304" pitchFamily="18" charset="0"/>
                <a:cs typeface="Calibri" panose="020F0502020204030204" pitchFamily="34" charset="0"/>
              </a:rPr>
              <a:t>vammaispalvelujen sosiaalityöntekijän tai -ohjaajan tekemästä arviosta, joten häneltä edellytetään kykyä havainnoida ja arvioida palvelun saamisen edellytysten täyttymistä suhteessa palvelun muuhun asiakaskuntaan. </a:t>
            </a:r>
            <a:endParaRPr lang="fi-FI" sz="1800" dirty="0">
              <a:effectLst/>
              <a:ea typeface="Times New Roman" panose="02020603050405020304" pitchFamily="18" charset="0"/>
              <a:cs typeface="Calibri" panose="020F0502020204030204" pitchFamily="34" charset="0"/>
            </a:endParaRPr>
          </a:p>
          <a:p>
            <a:pPr lvl="1"/>
            <a:endParaRPr lang="fi-FI" sz="1600" dirty="0"/>
          </a:p>
          <a:p>
            <a:pPr lvl="1"/>
            <a:endParaRPr lang="fi-FI" sz="1600" dirty="0"/>
          </a:p>
        </p:txBody>
      </p:sp>
    </p:spTree>
    <p:extLst>
      <p:ext uri="{BB962C8B-B14F-4D97-AF65-F5344CB8AC3E}">
        <p14:creationId xmlns:p14="http://schemas.microsoft.com/office/powerpoint/2010/main" val="125106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dirty="0"/>
              <a:t>Elämäntilanne ja ympäristö</a:t>
            </a: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050136"/>
          </a:xfrm>
        </p:spPr>
        <p:txBody>
          <a:bodyPr>
            <a:normAutofit lnSpcReduction="10000"/>
          </a:bodyPr>
          <a:lstStyle/>
          <a:p>
            <a:r>
              <a:rPr lang="fi-FI" sz="1800" dirty="0"/>
              <a:t>Palvelutarpeen arvioinnissa huomioidaan vammaisen ihmisen elämäntilanne kokonaisuudessaan, esimerkiksi perhe- ja asumistilanne, työ, opiskelu ja vapaa-aika sekä yksilölliset toiveet ja tarpeet liikkumiseen liittyen. </a:t>
            </a:r>
          </a:p>
          <a:p>
            <a:r>
              <a:rPr lang="fi-FI" sz="1800" dirty="0"/>
              <a:t>Palvelutarpeen arvioinnissa huomioidaan asiakkaan elinympäristö ja sen esteellisyys, käytännössä kodin sijainti, sen välitön lähiympäristö ja matka julkisen liikenteen pysäkille. (Hankalasti tulkittava asia, koska toisaalta puuttuva julkinen liikenne ei ole peruste palvelun myöntämiselle silloin, kun palvelun saamisen edellytykset eivät toimintakyvyn osalta täyty).</a:t>
            </a:r>
          </a:p>
          <a:p>
            <a:r>
              <a:rPr lang="fi-FI" sz="1800" dirty="0"/>
              <a:t>Lisäksi huomioidaan asiakkaan käyttämien palvelujen sijainti, niin kutsutut toiminnalliset lähikunnat ja se, millaista apua hän tarvitsee voidakseen suoriutua näistä asioinneista. </a:t>
            </a:r>
          </a:p>
          <a:p>
            <a:r>
              <a:rPr lang="fi-FI" sz="1800" dirty="0"/>
              <a:t>Asiakkaalla voi olla oikeus ja tarve kuljetuspalveluun, vaikka oman auton käyttö olisikin joissain tilanteissa mahdollista. Henkilön toimintakyvyn vaihtelut, sääolosuhteet tai liikkumisen määränpää voivat vaikuttaa siihen, onko henkilön mahdollista käyttää omaa autoa. Vammaiselle henkilölle pitää mahdollistaa välttämätön liikkuminen riittävällä määrällä kuljetuspalvelumatkoja, ja arvio tehdään </a:t>
            </a:r>
            <a:r>
              <a:rPr lang="fi-FI" sz="1800"/>
              <a:t>aina yksilöllisesti.</a:t>
            </a:r>
            <a:endParaRPr lang="fi-FI" sz="1800" dirty="0"/>
          </a:p>
          <a:p>
            <a:r>
              <a:rPr lang="fi-FI" sz="1800" dirty="0">
                <a:solidFill>
                  <a:srgbClr val="000000"/>
                </a:solidFill>
                <a:effectLst/>
                <a:latin typeface="Calibri" panose="020F0502020204030204" pitchFamily="34" charset="0"/>
                <a:ea typeface="Calibri" panose="020F0502020204030204" pitchFamily="34" charset="0"/>
              </a:rPr>
              <a:t>Vuodenaikojen vaihtelulla saattaa olla joidenkin vammaisten henkilöiden kohdalla merkittäväkin vaikutus liikkumisen mahdollisuuksiin kodin ulkopuolella.</a:t>
            </a:r>
            <a:endParaRPr lang="fi-FI" sz="1800" dirty="0"/>
          </a:p>
        </p:txBody>
      </p:sp>
    </p:spTree>
    <p:extLst>
      <p:ext uri="{BB962C8B-B14F-4D97-AF65-F5344CB8AC3E}">
        <p14:creationId xmlns:p14="http://schemas.microsoft.com/office/powerpoint/2010/main" val="267117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dirty="0"/>
              <a:t>Muuta huomioitavaa</a:t>
            </a: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050136"/>
          </a:xfrm>
        </p:spPr>
        <p:txBody>
          <a:bodyPr>
            <a:normAutofit fontScale="92500" lnSpcReduction="20000"/>
          </a:bodyPr>
          <a:lstStyle/>
          <a:p>
            <a:r>
              <a:rPr lang="fi-FI" sz="1800" dirty="0"/>
              <a:t>Aiemmat palvelusuunnitelmat ja –päätökset huomioidaan, jos asiakkaalla sellaisia on. Tällöin päivitetään palvelusuunnitelma ja arvioidaan, onko palvelujen tarve muuttunut aiempaan nähden.</a:t>
            </a:r>
          </a:p>
          <a:p>
            <a:r>
              <a:rPr lang="fi-FI" sz="1800" dirty="0"/>
              <a:t>Koematkaa pyydetään, jos muilla tavoilla ei ole saatu asian ratkaisemiseksi tarvittavia tietoja. Koematkojen suorittamiseen olisi suositeltavaa olla hyvinvointialueella käytettävissä ammattihenkilöitä, joilla on tarvittava osaaminen toimintakyvyn arviointiin ja kuvaukseen sekä ymmärrys vammaispalvelujen asiakasprosesseista. Hänellä tulee myös olla riittävä osaaminen varmistaa asiakkaan turvallisuus matkan aikana ja tarvittaessa keskeyttää matka, jos se ei ole asiakkaan kannalta turvallista.</a:t>
            </a:r>
          </a:p>
          <a:p>
            <a:r>
              <a:rPr lang="fi-FI" sz="1800" dirty="0">
                <a:solidFill>
                  <a:srgbClr val="000000"/>
                </a:solidFill>
                <a:effectLst/>
                <a:ea typeface="Times New Roman" panose="02020603050405020304" pitchFamily="18" charset="0"/>
                <a:cs typeface="Calibri" panose="020F0502020204030204" pitchFamily="34" charset="0"/>
              </a:rPr>
              <a:t>Palvelua myönnettäessä tulisi arvioida myös asiakkaan konkreettisia mahdollisuuksia käyttää palvelua. Jos hänellä on jokin erityinen, vammaan tai sairauteen liittyvä vaikeus, joka estää perusmuotoisen palvelun käytön, tulee hänelle myöntää ns. vakiotaksioikeus eli tilata kyyti valitsemaltaan, tietyltä palveluntuottajalta. Vakiotaksioikeus tulee kuitenkin myönnettäväksi vain vammaan tai sairauteen liittyvin perustein, eikä sillä tule paikata palvelupuutteita.</a:t>
            </a:r>
          </a:p>
          <a:p>
            <a:r>
              <a:rPr lang="fi-FI" sz="1800" dirty="0">
                <a:solidFill>
                  <a:srgbClr val="000000"/>
                </a:solidFill>
                <a:effectLst/>
                <a:ea typeface="Times New Roman" panose="02020603050405020304" pitchFamily="18" charset="0"/>
                <a:cs typeface="Calibri" panose="020F0502020204030204" pitchFamily="34" charset="0"/>
              </a:rPr>
              <a:t>Myös yksinkulkuoikeus on asia, johon palvelun käyttäjällä ei ole automaattisesti oikeutta, mutta Varsinais-Suomen alueella sen määrittely ei ole ollut erityisen ajankohtainen, koska käytössä ei ole matkojen yhdistelykeskusta.</a:t>
            </a:r>
            <a:endParaRPr lang="fi-FI" sz="1800" dirty="0">
              <a:effectLst/>
              <a:ea typeface="Times New Roman" panose="02020603050405020304" pitchFamily="18" charset="0"/>
              <a:cs typeface="Calibri" panose="020F0502020204030204" pitchFamily="34" charset="0"/>
            </a:endParaRPr>
          </a:p>
          <a:p>
            <a:pPr marL="0" indent="0">
              <a:buNone/>
            </a:pPr>
            <a:r>
              <a:rPr lang="fi-FI" sz="1800" b="1" u="sng" dirty="0"/>
              <a:t>Uuden vammaispalvelulainsäädännön tuomiin osaamis- ja lisäresurssitarpeisiin vastaaminen on välttämätöntä, jos laki tulee voimaan 1.1.2023.</a:t>
            </a:r>
          </a:p>
        </p:txBody>
      </p:sp>
    </p:spTree>
    <p:extLst>
      <p:ext uri="{BB962C8B-B14F-4D97-AF65-F5344CB8AC3E}">
        <p14:creationId xmlns:p14="http://schemas.microsoft.com/office/powerpoint/2010/main" val="60433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dirty="0"/>
              <a:t>Asiakastyön dokumentointi</a:t>
            </a: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050136"/>
          </a:xfrm>
        </p:spPr>
        <p:txBody>
          <a:bodyPr>
            <a:normAutofit fontScale="92500" lnSpcReduction="20000"/>
          </a:bodyPr>
          <a:lstStyle/>
          <a:p>
            <a:r>
              <a:rPr lang="fi-FI" sz="1800" dirty="0"/>
              <a:t>Koko hyvinvointialueelle tarvitaan yhdenmukainen kuljetuspalvelujen/liikkumisen tuen hakemuslomake (sähköinen ja paperinen). Nykyisellään käytössä on erilaisia hakemuksia. Vaihtelua on myös siinä, haetaanko sosiaalihuolto- ja vammaispalvelulain mukaisia kuljetuspalveluita samalla vai eri hakemuksella, ja mikä taho ne käsittelee.</a:t>
            </a:r>
          </a:p>
          <a:p>
            <a:r>
              <a:rPr lang="fi-FI" sz="1800" dirty="0"/>
              <a:t>Palvelutarpeen arvioinnin yhteenveto kirjataan </a:t>
            </a:r>
            <a:r>
              <a:rPr lang="fi-FI" sz="1800" dirty="0" err="1"/>
              <a:t>THL:n</a:t>
            </a:r>
            <a:r>
              <a:rPr lang="fi-FI" sz="1800" dirty="0"/>
              <a:t> lomakepohjalle, joka on jo käytössä suuressa osassa kunnista (ellei lähes kaikissa). Se toimitetaan asiakkaalle (ja hän voi ottaa siihen halutessaan kantaa ja pyytää korjaamaan mahdolliset virheelliset tiedot).</a:t>
            </a:r>
          </a:p>
          <a:p>
            <a:r>
              <a:rPr lang="fi-FI" sz="1800" dirty="0"/>
              <a:t>Asiakastyön päivittäiskirjaukset tehdään asiakaskertomukselle. Näitä ovat yhteydenotot, tapaamiset, sovitut asiat ja muu asiakkaan asioihin liittyvä selvittelytyö. </a:t>
            </a:r>
          </a:p>
          <a:p>
            <a:r>
              <a:rPr lang="fi-FI" sz="1800" dirty="0"/>
              <a:t>Mahdollisimman pian asiakkuuden alettua laaditaan myös palvelusuunnitelma, ellei se ole ilmeisen tarpeetonta. Myös tähän on olemassa </a:t>
            </a:r>
            <a:r>
              <a:rPr lang="fi-FI" sz="1800" dirty="0" err="1"/>
              <a:t>THL:n</a:t>
            </a:r>
            <a:r>
              <a:rPr lang="fi-FI" sz="1800" dirty="0"/>
              <a:t> pohja. Toiveita </a:t>
            </a:r>
            <a:r>
              <a:rPr lang="fi-FI" sz="1800" dirty="0" err="1"/>
              <a:t>HVA:n</a:t>
            </a:r>
            <a:r>
              <a:rPr lang="fi-FI" sz="1800" dirty="0"/>
              <a:t> tietojärjestelmäkehitykselle:</a:t>
            </a:r>
          </a:p>
          <a:p>
            <a:pPr lvl="1"/>
            <a:r>
              <a:rPr lang="fi-FI" sz="1400" dirty="0"/>
              <a:t>Palvelutarpeen arvioinnissa on pääosin samoja tietoja, joita tulee palvelusuunnitelmalle. Tässä tilanteessa sekä palvelusuunnitelmia päivitettäessä paljon työaikaa säästyisi, jos suunnitelmien tiedot pystyisi kopioimaan suoraan uudelle suunnitelmapohjalle, ja muokata vain tarvittavin osin.</a:t>
            </a:r>
          </a:p>
          <a:p>
            <a:pPr lvl="1"/>
            <a:r>
              <a:rPr lang="fi-FI" sz="1400" dirty="0"/>
              <a:t>Yhteisten palvelutarpeen arvioiden ja palvelu-/asiakassuunnitelmien tekeminen tulisi mahdollistaa tilanteissa, joissa se on asiakkaan kannalta tarkoituksenmukaista. (Esim. yhteisasiakkuudet lapsiperhepalvelujen, lastensuojelun tai aikuissosiaalityön kanssa). Tämä helpottaisi asiakkaan palvelujen käsittelemistä kokonaisuutena, ja omatyöntekijän tehtävää palvelujen koordinoijana.</a:t>
            </a:r>
          </a:p>
          <a:p>
            <a:r>
              <a:rPr lang="fi-FI" sz="1800" u="sng" dirty="0"/>
              <a:t>Ennen kaikkea laadukas dokumentointi edellyttää aikaa, työntekijäresurssia ja osaamista.</a:t>
            </a:r>
          </a:p>
        </p:txBody>
      </p:sp>
    </p:spTree>
    <p:extLst>
      <p:ext uri="{BB962C8B-B14F-4D97-AF65-F5344CB8AC3E}">
        <p14:creationId xmlns:p14="http://schemas.microsoft.com/office/powerpoint/2010/main" val="215515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fontScale="90000"/>
          </a:bodyPr>
          <a:lstStyle/>
          <a:p>
            <a:r>
              <a:rPr lang="fi-FI" sz="6600" dirty="0"/>
              <a:t>Vammaispalvelulain mukaisten kuljetuspalvelujen järjestäminen, sisältö ja laatu</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r>
              <a:rPr lang="fi-FI" sz="1300" dirty="0"/>
              <a:t>Varsinais-Suomen vammaispalvelujen maakunnallisen kehittämistyön työryhmän ehdotukset hyvinvointialueelle</a:t>
            </a:r>
          </a:p>
          <a:p>
            <a:r>
              <a:rPr lang="fi-FI" sz="1300" dirty="0"/>
              <a:t>05/2022</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323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E8705AB-DBE5-40D8-AED4-168CD1C16C75}"/>
              </a:ext>
            </a:extLst>
          </p:cNvPr>
          <p:cNvSpPr>
            <a:spLocks noGrp="1"/>
          </p:cNvSpPr>
          <p:nvPr>
            <p:ph type="title"/>
          </p:nvPr>
        </p:nvSpPr>
        <p:spPr>
          <a:xfrm>
            <a:off x="1271588" y="662400"/>
            <a:ext cx="10055721" cy="1325563"/>
          </a:xfrm>
        </p:spPr>
        <p:txBody>
          <a:bodyPr anchor="t">
            <a:normAutofit/>
          </a:bodyPr>
          <a:lstStyle/>
          <a:p>
            <a:r>
              <a:rPr lang="fi-FI" dirty="0"/>
              <a:t>Kuljetuspalvelujen sisältö</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18B64920-90B5-4EB1-8059-736CBF1A5E1E}"/>
              </a:ext>
            </a:extLst>
          </p:cNvPr>
          <p:cNvSpPr>
            <a:spLocks noGrp="1"/>
          </p:cNvSpPr>
          <p:nvPr>
            <p:ph idx="1"/>
          </p:nvPr>
        </p:nvSpPr>
        <p:spPr>
          <a:xfrm>
            <a:off x="1251678" y="1637553"/>
            <a:ext cx="10089112" cy="4558047"/>
          </a:xfrm>
        </p:spPr>
        <p:txBody>
          <a:bodyPr>
            <a:normAutofit fontScale="92500" lnSpcReduction="2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tarkoituksena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on mahdollistaa vaikeavammaiselle henkilölle tarpeen mukaiset, kohtuulliset päivittäiseen elämään liittyvät matkat (asioinnit, vapaa-aika ym. </a:t>
            </a:r>
            <a:r>
              <a:rPr lang="fi-FI" sz="1800" dirty="0" err="1">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Huom</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ei terveydenhuollon matkoja!) Mahdollistaa vaikeavammaiselle henkilölle tarpeen mukaiset matkat palkkatyöhön, yritystoiminnan harjoittamiseen, työllistymistä edistävään opiskeluun tai vammaisten henkilöiden työ- ja päivätoimintaan.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sisältö:</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Vammaispalvelulain mukainen kuljetuspalvelu on siihen oikeutetulle henkilölle subjektiivinen oikeus. Matkat myönnetään henkilöautotaksilla tai invataksilla (tarvittaessa myös paaritaksilla) riippuen asiakkaan tarpeesta. Laki edellyttää myöntämään:</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Vähintään 18 yhdensuuntaista vapaa-ajan matkaa kuukaudessa.</a:t>
            </a:r>
          </a:p>
          <a:p>
            <a:pPr>
              <a:lnSpc>
                <a:spcPct val="107000"/>
              </a:lnSpc>
              <a:spcAft>
                <a:spcPts val="800"/>
              </a:spcAft>
            </a:pPr>
            <a:r>
              <a:rPr lang="fi-FI" sz="180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T</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yö- ja opiskelumatkat siinä laajuudessa, kuin niitä välttämättä tarvitaan. </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Erityishuollon matkat työ- ja päivätoimintaan sekä VPL-päivätoimintaan.</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kannalta välttämättömät saattajapalvelut.</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Terveydenhuollon matkoihin ei em. matkoja ole tarkoitettu, vaan niihin tulee käyttää Kela-taksia.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342184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78F24C0-685B-4A56-A497-778BE8C18326}"/>
              </a:ext>
            </a:extLst>
          </p:cNvPr>
          <p:cNvSpPr>
            <a:spLocks noGrp="1"/>
          </p:cNvSpPr>
          <p:nvPr>
            <p:ph type="title"/>
          </p:nvPr>
        </p:nvSpPr>
        <p:spPr>
          <a:xfrm>
            <a:off x="1271588" y="662401"/>
            <a:ext cx="10055721" cy="888104"/>
          </a:xfrm>
        </p:spPr>
        <p:txBody>
          <a:bodyPr anchor="t">
            <a:normAutofit/>
          </a:bodyPr>
          <a:lstStyle/>
          <a:p>
            <a:r>
              <a:rPr lang="fi-FI" sz="4000" dirty="0"/>
              <a:t>Jaksotus ja harkinnanvaraiset matkat</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B3D340DB-8F4E-4B06-BB87-112A599FFC52}"/>
              </a:ext>
            </a:extLst>
          </p:cNvPr>
          <p:cNvSpPr>
            <a:spLocks noGrp="1"/>
          </p:cNvSpPr>
          <p:nvPr>
            <p:ph idx="1"/>
          </p:nvPr>
        </p:nvSpPr>
        <p:spPr>
          <a:xfrm>
            <a:off x="1251678" y="1550505"/>
            <a:ext cx="10089112" cy="4645095"/>
          </a:xfrm>
        </p:spPr>
        <p:txBody>
          <a:bodyPr>
            <a:normAutofit fontScale="92500"/>
          </a:bodyPr>
          <a:lstStyle/>
          <a:p>
            <a:r>
              <a:rPr lang="fi-FI" sz="1600" dirty="0"/>
              <a:t>Matkat latautuvat kunnasta riippuen kuukausi tai vuosi kerrallaan. Hyvinvointialueelle suositeltava olisi vuosikohtainen jaksotusmalli, jolloin asiakas voi itse säännöstellä matkojensa käyttöä tilanteen mukaan esim. eri vuodenaikoina. </a:t>
            </a:r>
          </a:p>
          <a:p>
            <a:pPr lvl="1"/>
            <a:r>
              <a:rPr lang="fi-FI" sz="1200" dirty="0"/>
              <a:t>Mallista voitaisiin yksilöllisen harkinnan mukaan poiketa niin, että matkat latautuisivat esim. kuukausittain. </a:t>
            </a:r>
          </a:p>
          <a:p>
            <a:pPr lvl="1"/>
            <a:r>
              <a:rPr lang="fi-FI" sz="1200" dirty="0"/>
              <a:t>Tämä on myös linjassa vammaispalvelulain suunnitellun uudistuksen kanssa.</a:t>
            </a:r>
          </a:p>
          <a:p>
            <a:r>
              <a:rPr lang="fi-FI" sz="1600" dirty="0"/>
              <a:t>Kunnissa on yleisesti ottaen melko tiukka linjaus sen suhteen, että enemmän kuin 18 yhdensuuntaista matkaa kuukaudessa voi saada vain erityisen painavin, välttämättömin perustein. Tällainen voi olla esim. alaikäisen huollettavan välttämättömien asioiden hoitaminen, joka ei toteudu ilman kuljetuspalvelumatkoja.</a:t>
            </a:r>
          </a:p>
          <a:p>
            <a:r>
              <a:rPr lang="fi-FI" sz="1600" dirty="0"/>
              <a:t>Asiakkaat hakevat melko paljon harkinnanvaraisia matkoja esim. kertaluontoisesti kuljetuspalvelualueen ulkopuolelle, tai säännöllisesti vapaa-ajan asunnolle. Kunnissa on erilaisia linjauksia näiden suhteen, ja niiden vahvasta yksilöllisestä luonteesta johtuen asiaan on vaikea laatia kaikkiin tilanteisiin soveltuvia yleisohjeita.</a:t>
            </a:r>
          </a:p>
          <a:p>
            <a:pPr lvl="1"/>
            <a:r>
              <a:rPr lang="fi-FI" sz="1200" dirty="0"/>
              <a:t>Laki ei estä yksilöllistä joustoa ja harkintaa.</a:t>
            </a:r>
          </a:p>
          <a:p>
            <a:pPr lvl="1"/>
            <a:r>
              <a:rPr lang="fi-FI" sz="1200" dirty="0"/>
              <a:t>Ensisijaisesti asiakas tekee pitkät matkat julkisilla kulkuneuvoilla, mutta hänelle voidaan myöntää oikeus käyttää toisessa kaupungissa matkoja esim. rautatieasemalta majoituspaikkaan ja takaisin. Nämä vähennetään kuljetuspalvelukortilta.</a:t>
            </a:r>
          </a:p>
          <a:p>
            <a:pPr lvl="1"/>
            <a:r>
              <a:rPr lang="fi-FI" sz="1200" dirty="0"/>
              <a:t>Kuljetuspalvelualueen ulkopuoliset matkat voidaan korvata tiettyyn kilometrimäärään asti (mihin?), jonka yli menevän osan asiakas itse maksaa. Lisäksi omavastuu maksetaan joukkoliikenteen taksojen mukaisesti.</a:t>
            </a:r>
          </a:p>
          <a:p>
            <a:pPr lvl="1"/>
            <a:r>
              <a:rPr lang="fi-FI" sz="1200" dirty="0"/>
              <a:t>Joskus asiakkaat kysyvät, voivatko he ”säästää” matkoja ja käyttää useamman matkan kerralla tekemällä yhden, pidemmän reissun. Tulisiko tämä mahdollistaa?</a:t>
            </a:r>
          </a:p>
          <a:p>
            <a:pPr lvl="1"/>
            <a:r>
              <a:rPr lang="fi-FI" sz="1200" dirty="0"/>
              <a:t>Joustavia, henkilökohtaisen budjetin kaltaisia ratkaisuja voidaan asiakkaan toivoessa harkita. Suunnitellun lainsäädäntöuudistuksen jälkeen tällaisia malleja on odotettavissa (kilometri- tai eurobudjetti). </a:t>
            </a:r>
          </a:p>
          <a:p>
            <a:r>
              <a:rPr lang="fi-FI" sz="2000" dirty="0">
                <a:solidFill>
                  <a:schemeClr val="tx1">
                    <a:alpha val="60000"/>
                  </a:schemeClr>
                </a:solidFill>
              </a:rPr>
              <a:t>Harkinnanvaraisista matkoista tarvitaan </a:t>
            </a:r>
            <a:r>
              <a:rPr lang="fi-FI" sz="2000" dirty="0" err="1">
                <a:solidFill>
                  <a:schemeClr val="tx1">
                    <a:alpha val="60000"/>
                  </a:schemeClr>
                </a:solidFill>
              </a:rPr>
              <a:t>hva:n</a:t>
            </a:r>
            <a:r>
              <a:rPr lang="fi-FI" sz="2000" dirty="0">
                <a:solidFill>
                  <a:schemeClr val="tx1">
                    <a:alpha val="60000"/>
                  </a:schemeClr>
                </a:solidFill>
              </a:rPr>
              <a:t> tason yhteistä keskustelua, koska yksiselitteisiä ohjeita on hyvin vaikea laatia.</a:t>
            </a:r>
          </a:p>
        </p:txBody>
      </p:sp>
    </p:spTree>
    <p:extLst>
      <p:ext uri="{BB962C8B-B14F-4D97-AF65-F5344CB8AC3E}">
        <p14:creationId xmlns:p14="http://schemas.microsoft.com/office/powerpoint/2010/main" val="1037389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E8705AB-DBE5-40D8-AED4-168CD1C16C75}"/>
              </a:ext>
            </a:extLst>
          </p:cNvPr>
          <p:cNvSpPr>
            <a:spLocks noGrp="1"/>
          </p:cNvSpPr>
          <p:nvPr>
            <p:ph type="title"/>
          </p:nvPr>
        </p:nvSpPr>
        <p:spPr>
          <a:xfrm>
            <a:off x="1271588" y="662400"/>
            <a:ext cx="10055721" cy="1325563"/>
          </a:xfrm>
        </p:spPr>
        <p:txBody>
          <a:bodyPr anchor="t">
            <a:normAutofit/>
          </a:bodyPr>
          <a:lstStyle/>
          <a:p>
            <a:r>
              <a:rPr lang="fi-FI" dirty="0"/>
              <a:t>Järjestämisen nykytila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18B64920-90B5-4EB1-8059-736CBF1A5E1E}"/>
              </a:ext>
            </a:extLst>
          </p:cNvPr>
          <p:cNvSpPr>
            <a:spLocks noGrp="1"/>
          </p:cNvSpPr>
          <p:nvPr>
            <p:ph idx="1"/>
          </p:nvPr>
        </p:nvSpPr>
        <p:spPr>
          <a:xfrm>
            <a:off x="1251678" y="1987963"/>
            <a:ext cx="10089112" cy="4207637"/>
          </a:xfrm>
        </p:spPr>
        <p:txBody>
          <a:bodyPr>
            <a:normAutofit/>
          </a:bodyPr>
          <a:lstStyle/>
          <a:p>
            <a:r>
              <a:rPr lang="fi-FI" sz="2000" dirty="0">
                <a:solidFill>
                  <a:schemeClr val="tx1">
                    <a:alpha val="60000"/>
                  </a:schemeClr>
                </a:solidFill>
              </a:rPr>
              <a:t>Isoissa kunnissa ja osassa pienemmistäkin kunnista on tehty kuljetuspalvelujen kilpailutus.</a:t>
            </a:r>
          </a:p>
          <a:p>
            <a:r>
              <a:rPr lang="fi-FI" sz="2000" dirty="0">
                <a:solidFill>
                  <a:schemeClr val="tx1">
                    <a:alpha val="60000"/>
                  </a:schemeClr>
                </a:solidFill>
              </a:rPr>
              <a:t>Taksikyyti tilataan tällöin keskitetysti tietystä numerosta, eikä asiakas voi valita kuljettajaa/palveluntuottajaa itse.</a:t>
            </a:r>
          </a:p>
          <a:p>
            <a:r>
              <a:rPr lang="fi-FI" sz="2000" dirty="0">
                <a:solidFill>
                  <a:schemeClr val="tx1">
                    <a:alpha val="60000"/>
                  </a:schemeClr>
                </a:solidFill>
              </a:rPr>
              <a:t>Niissä kunnissa, joissa kilpailutusta ei ole, asiakas tilaa taksin valitsemaltaan palveluntuottajalta.</a:t>
            </a:r>
          </a:p>
          <a:p>
            <a:r>
              <a:rPr lang="fi-FI" sz="2000" dirty="0">
                <a:solidFill>
                  <a:schemeClr val="tx1">
                    <a:alpha val="60000"/>
                  </a:schemeClr>
                </a:solidFill>
              </a:rPr>
              <a:t>Kemiönsaari on ainoa kunta Varsinais-Suomessa, jossa käytössä on kuljetuspalvelun palveluseteli. Tällöin asiakas valitsee palveluntuottajan itse kunnan hyväksymien palveluntuottajien joukosta.</a:t>
            </a:r>
          </a:p>
          <a:p>
            <a:r>
              <a:rPr lang="fi-FI" sz="2000" dirty="0">
                <a:solidFill>
                  <a:schemeClr val="tx1">
                    <a:alpha val="60000"/>
                  </a:schemeClr>
                </a:solidFill>
              </a:rPr>
              <a:t>Kunnilla on omat ohjeet kuljetuspalvelujen käyttöön. Niissä kunnissa, joissa palvelu on kilpailutettu, palvelun sisällölliset vaatimukset on määritelty kilpailutusasiakirjoissa ja sopimuksissa. Palvelusetelimallissa kunta hyväksyy palveluntuottajat sääntökirjan perusteiden mukaisesti. – jatkossa tarvitaan koko alueen </a:t>
            </a:r>
            <a:r>
              <a:rPr lang="fi-FI" sz="2000">
                <a:solidFill>
                  <a:schemeClr val="tx1">
                    <a:alpha val="60000"/>
                  </a:schemeClr>
                </a:solidFill>
              </a:rPr>
              <a:t>yhteiset ohjeet!</a:t>
            </a:r>
            <a:endParaRPr lang="fi-FI" sz="2000" dirty="0">
              <a:solidFill>
                <a:schemeClr val="tx1">
                  <a:alpha val="60000"/>
                </a:schemeClr>
              </a:solidFill>
            </a:endParaRPr>
          </a:p>
        </p:txBody>
      </p:sp>
    </p:spTree>
    <p:extLst>
      <p:ext uri="{BB962C8B-B14F-4D97-AF65-F5344CB8AC3E}">
        <p14:creationId xmlns:p14="http://schemas.microsoft.com/office/powerpoint/2010/main" val="2884546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CD67561-BA14-4206-ABA3-BDCE7829206E}"/>
              </a:ext>
            </a:extLst>
          </p:cNvPr>
          <p:cNvSpPr>
            <a:spLocks noGrp="1"/>
          </p:cNvSpPr>
          <p:nvPr>
            <p:ph type="title"/>
          </p:nvPr>
        </p:nvSpPr>
        <p:spPr>
          <a:xfrm>
            <a:off x="1271588" y="662400"/>
            <a:ext cx="10055721" cy="1067009"/>
          </a:xfrm>
        </p:spPr>
        <p:txBody>
          <a:bodyPr anchor="t">
            <a:normAutofit/>
          </a:bodyPr>
          <a:lstStyle/>
          <a:p>
            <a:r>
              <a:rPr lang="fi-FI" dirty="0"/>
              <a:t>Asiakasmaksut</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528169CC-9BF7-4655-AF98-BBCD3EF47C52}"/>
              </a:ext>
            </a:extLst>
          </p:cNvPr>
          <p:cNvSpPr>
            <a:spLocks noGrp="1"/>
          </p:cNvSpPr>
          <p:nvPr>
            <p:ph idx="1"/>
          </p:nvPr>
        </p:nvSpPr>
        <p:spPr>
          <a:xfrm>
            <a:off x="1251678" y="1842053"/>
            <a:ext cx="10089112" cy="4353548"/>
          </a:xfrm>
        </p:spPr>
        <p:txBody>
          <a:bodyPr>
            <a:normAutofit fontScale="85000" lnSpcReduction="20000"/>
          </a:bodyPr>
          <a:lstStyle/>
          <a:p>
            <a:r>
              <a:rPr lang="fi-FI" sz="1800" dirty="0">
                <a:effectLst/>
                <a:latin typeface="Calibri" panose="020F0502020204030204" pitchFamily="34" charset="0"/>
                <a:ea typeface="Calibri" panose="020F0502020204030204" pitchFamily="34" charset="0"/>
                <a:cs typeface="Calibri" panose="020F0502020204030204" pitchFamily="34" charset="0"/>
              </a:rPr>
              <a:t>Asiakas maksaa kuljetuspalvelumatkoista omavastuun julkisen liikenteen taksan mukaisesti. </a:t>
            </a:r>
          </a:p>
          <a:p>
            <a:r>
              <a:rPr lang="fi-FI" sz="1800" dirty="0">
                <a:effectLst/>
                <a:latin typeface="Calibri" panose="020F0502020204030204" pitchFamily="34" charset="0"/>
                <a:ea typeface="Calibri" panose="020F0502020204030204" pitchFamily="34" charset="0"/>
                <a:cs typeface="Calibri" panose="020F0502020204030204" pitchFamily="34" charset="0"/>
              </a:rPr>
              <a:t>Jatkossa tulisi kartoittaa, onko tiedossa olevia epäkohtia/eriarvoistavia asioita, joihin pitäisi puuttua?</a:t>
            </a:r>
          </a:p>
          <a:p>
            <a:r>
              <a:rPr lang="fi-FI" sz="1800" dirty="0">
                <a:latin typeface="Calibri" panose="020F0502020204030204" pitchFamily="34" charset="0"/>
                <a:ea typeface="Calibri" panose="020F0502020204030204" pitchFamily="34" charset="0"/>
                <a:cs typeface="Calibri" panose="020F0502020204030204" pitchFamily="34" charset="0"/>
              </a:rPr>
              <a:t>Esimerkiksi:</a:t>
            </a:r>
          </a:p>
          <a:p>
            <a:pPr lvl="1"/>
            <a:r>
              <a:rPr lang="fi-FI" sz="1400" dirty="0">
                <a:latin typeface="Calibri" panose="020F0502020204030204" pitchFamily="34" charset="0"/>
                <a:ea typeface="Calibri" panose="020F0502020204030204" pitchFamily="34" charset="0"/>
                <a:cs typeface="Calibri" panose="020F0502020204030204" pitchFamily="34" charset="0"/>
              </a:rPr>
              <a:t>Omavastuu määrittyy tällä hetkellä eri perustein sen mukaan, ollaanko seudullisen </a:t>
            </a:r>
            <a:r>
              <a:rPr lang="fi-FI" sz="1400" dirty="0" err="1">
                <a:latin typeface="Calibri" panose="020F0502020204030204" pitchFamily="34" charset="0"/>
                <a:ea typeface="Calibri" panose="020F0502020204030204" pitchFamily="34" charset="0"/>
                <a:cs typeface="Calibri" panose="020F0502020204030204" pitchFamily="34" charset="0"/>
              </a:rPr>
              <a:t>Föli</a:t>
            </a:r>
            <a:r>
              <a:rPr lang="fi-FI" sz="1400" dirty="0">
                <a:latin typeface="Calibri" panose="020F0502020204030204" pitchFamily="34" charset="0"/>
                <a:ea typeface="Calibri" panose="020F0502020204030204" pitchFamily="34" charset="0"/>
                <a:cs typeface="Calibri" panose="020F0502020204030204" pitchFamily="34" charset="0"/>
              </a:rPr>
              <a:t>-liikenteen palvelualueella vai sen ulkopuolella.</a:t>
            </a:r>
          </a:p>
          <a:p>
            <a:pPr lvl="1"/>
            <a:r>
              <a:rPr lang="fi-FI" sz="1400" dirty="0">
                <a:effectLst/>
                <a:latin typeface="Calibri" panose="020F0502020204030204" pitchFamily="34" charset="0"/>
                <a:ea typeface="Calibri" panose="020F0502020204030204" pitchFamily="34" charset="0"/>
                <a:cs typeface="Calibri" panose="020F0502020204030204" pitchFamily="34" charset="0"/>
              </a:rPr>
              <a:t> Työ- ja opiskelumatkojen omavastuut: joissain kunnissa ei peritä, koska vammainen henkilö joutuu maksamaan ”bussikortin hinnan” kahteen kertaan. Tällä hetkellä joissain kunnissa peritään, toisissa ei. Toimintatavan on oltava yhdenmukainen koko </a:t>
            </a:r>
            <a:r>
              <a:rPr lang="fi-FI" sz="1400" dirty="0" err="1">
                <a:effectLst/>
                <a:latin typeface="Calibri" panose="020F0502020204030204" pitchFamily="34" charset="0"/>
                <a:ea typeface="Calibri" panose="020F0502020204030204" pitchFamily="34" charset="0"/>
                <a:cs typeface="Calibri" panose="020F0502020204030204" pitchFamily="34" charset="0"/>
              </a:rPr>
              <a:t>hva:lla</a:t>
            </a:r>
            <a:r>
              <a:rPr lang="fi-FI" sz="1400" dirty="0">
                <a:effectLst/>
                <a:latin typeface="Calibri" panose="020F0502020204030204" pitchFamily="34" charset="0"/>
                <a:ea typeface="Calibri" panose="020F0502020204030204" pitchFamily="34" charset="0"/>
                <a:cs typeface="Calibri" panose="020F0502020204030204" pitchFamily="34" charset="0"/>
              </a:rPr>
              <a:t>.</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Asiakasmaksulain uudistuksen mukainen omavastuiden laskutus on aiheuttanut suuria muutoksia kuntien laskutuskäytäntöihin, ja kunnissa ollaan tällä hetkellä eri vaiheissa laskutusten kanssa.</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Kunnissa, joissa omavastuut on alettu laskuttaa asiakkailta suurempina </a:t>
            </a:r>
            <a:r>
              <a:rPr lang="fi-FI" sz="1800" dirty="0">
                <a:latin typeface="Calibri" panose="020F0502020204030204" pitchFamily="34" charset="0"/>
                <a:ea typeface="Calibri" panose="020F0502020204030204" pitchFamily="34" charset="0"/>
                <a:cs typeface="Calibri" panose="020F0502020204030204" pitchFamily="34" charset="0"/>
              </a:rPr>
              <a:t>summina kerrallaan (esim. koko kuukauden omavastuut kerralla), asiakkaille on tullut vastaan yllättäviä tilanteita suoriutua maksuista.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Hyvinvointialueen tasolla tulee olla yhteinen linja tästä mahdollisesti seuraavien maksunalennushakemusten käsittelyyn.</a:t>
            </a:r>
          </a:p>
          <a:p>
            <a:pPr algn="just">
              <a:lnSpc>
                <a:spcPct val="107000"/>
              </a:lnSpc>
              <a:spcAft>
                <a:spcPts val="800"/>
              </a:spcAft>
            </a:pPr>
            <a:r>
              <a:rPr lang="fi-FI" sz="1800" dirty="0">
                <a:latin typeface="Calibri" panose="020F0502020204030204" pitchFamily="34" charset="0"/>
                <a:ea typeface="Calibri" panose="020F0502020204030204" pitchFamily="34" charset="0"/>
                <a:cs typeface="Calibri" panose="020F0502020204030204" pitchFamily="34" charset="0"/>
              </a:rPr>
              <a:t>Mikäli vammaispalvelulain uudistuksen myötä nykyiset omavastuuvapaat erityishuollon matkat poistuvat, on seurattava, ettei se johda asiakkaiden kannalta kohtuuttomiin tilanteisiin (esim. suuriin toimeentulovaikeuksiin tai siihen, ettei päiväaikaisen toiminnan palvelua ole enää varaa käyttää).</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270245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6ACA36D-FC4F-495F-BE3F-7203D185BC93}"/>
              </a:ext>
            </a:extLst>
          </p:cNvPr>
          <p:cNvSpPr>
            <a:spLocks noGrp="1"/>
          </p:cNvSpPr>
          <p:nvPr>
            <p:ph type="title"/>
          </p:nvPr>
        </p:nvSpPr>
        <p:spPr>
          <a:xfrm>
            <a:off x="1271588" y="662400"/>
            <a:ext cx="10055721" cy="1325563"/>
          </a:xfrm>
        </p:spPr>
        <p:txBody>
          <a:bodyPr anchor="t">
            <a:normAutofit/>
          </a:bodyPr>
          <a:lstStyle/>
          <a:p>
            <a:r>
              <a:rPr lang="fi-FI" dirty="0"/>
              <a:t>Organisoituminen hyvinvointialueelle</a:t>
            </a:r>
          </a:p>
        </p:txBody>
      </p:sp>
      <p:grpSp>
        <p:nvGrpSpPr>
          <p:cNvPr id="6"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7"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Alaotsikko 2">
            <a:extLst>
              <a:ext uri="{FF2B5EF4-FFF2-40B4-BE49-F238E27FC236}">
                <a16:creationId xmlns:a16="http://schemas.microsoft.com/office/drawing/2014/main" id="{62A2BFF1-6CB4-43B6-AD25-71A4385F0EC0}"/>
              </a:ext>
            </a:extLst>
          </p:cNvPr>
          <p:cNvSpPr>
            <a:spLocks noGrp="1"/>
          </p:cNvSpPr>
          <p:nvPr>
            <p:ph idx="1"/>
          </p:nvPr>
        </p:nvSpPr>
        <p:spPr>
          <a:xfrm>
            <a:off x="1238197" y="1675350"/>
            <a:ext cx="10089112" cy="4293913"/>
          </a:xfrm>
        </p:spPr>
        <p:txBody>
          <a:bodyPr>
            <a:normAutofit/>
          </a:bodyPr>
          <a:lstStyle/>
          <a:p>
            <a:r>
              <a:rPr lang="fi-FI" sz="2000" dirty="0">
                <a:solidFill>
                  <a:schemeClr val="tx1">
                    <a:alpha val="60000"/>
                  </a:schemeClr>
                </a:solidFill>
              </a:rPr>
              <a:t>Vielä emme tiedä tarkasti, miten liikkumisen tuen palvelut organisoituvat hyvinvointialueelle. Tarvittaessa työryhmämme voi keskustella ja ottaa asiaan kantaa, kun uutta tietoa saadaan.</a:t>
            </a:r>
          </a:p>
          <a:p>
            <a:r>
              <a:rPr lang="fi-FI" sz="2000" dirty="0">
                <a:solidFill>
                  <a:schemeClr val="tx1">
                    <a:alpha val="60000"/>
                  </a:schemeClr>
                </a:solidFill>
              </a:rPr>
              <a:t>Asiakastyö, kuten palveluohjaus, palvelutarpeen arviointi, palvelusuunnitelmatyö ja asiakaspäätökset, toteutunee ainakin vuonna 2023 palvelukeskusten 1-8 alueilla. </a:t>
            </a:r>
          </a:p>
          <a:p>
            <a:r>
              <a:rPr lang="fi-FI" sz="2000" dirty="0">
                <a:solidFill>
                  <a:schemeClr val="tx1">
                    <a:alpha val="60000"/>
                  </a:schemeClr>
                </a:solidFill>
              </a:rPr>
              <a:t>Joitakin toimintoja olisi mielekästä keskittää, kuten:</a:t>
            </a:r>
          </a:p>
          <a:p>
            <a:pPr lvl="1"/>
            <a:r>
              <a:rPr lang="fi-FI" sz="1600" dirty="0">
                <a:solidFill>
                  <a:schemeClr val="tx1">
                    <a:alpha val="60000"/>
                  </a:schemeClr>
                </a:solidFill>
              </a:rPr>
              <a:t> Hankinnat, sopimusseuranta ja laadunvalvonta. Palvelutuottajat ja sähköiset järjestelmät.</a:t>
            </a:r>
          </a:p>
          <a:p>
            <a:pPr lvl="1"/>
            <a:r>
              <a:rPr lang="fi-FI" sz="1600" dirty="0">
                <a:solidFill>
                  <a:schemeClr val="tx1">
                    <a:alpha val="60000"/>
                  </a:schemeClr>
                </a:solidFill>
              </a:rPr>
              <a:t>Matkojen välityskeskus? (Riippuen, millainen ratkaisu tulee olemaan? Onko siinä mukana myös SHL-kyydit?)</a:t>
            </a:r>
          </a:p>
          <a:p>
            <a:pPr lvl="1"/>
            <a:r>
              <a:rPr lang="fi-FI" sz="1600" dirty="0">
                <a:solidFill>
                  <a:schemeClr val="tx1">
                    <a:alpha val="60000"/>
                  </a:schemeClr>
                </a:solidFill>
              </a:rPr>
              <a:t>Konsultoiva asiakastyön tiimi, jotta asiakastason päätöksenteon perusteet pysyvät samanlaisina koko alueella, eivätkä palvelukeskukset lähde tekemään omanlaisiaan linjauksia.</a:t>
            </a:r>
          </a:p>
          <a:p>
            <a:r>
              <a:rPr lang="fi-FI" sz="2000" dirty="0">
                <a:solidFill>
                  <a:schemeClr val="tx1">
                    <a:alpha val="60000"/>
                  </a:schemeClr>
                </a:solidFill>
              </a:rPr>
              <a:t>Miten järjestetään yhdyspintatyö:</a:t>
            </a:r>
          </a:p>
          <a:p>
            <a:pPr lvl="1"/>
            <a:r>
              <a:rPr lang="fi-FI" sz="1600" dirty="0">
                <a:solidFill>
                  <a:schemeClr val="tx1">
                    <a:alpha val="60000"/>
                  </a:schemeClr>
                </a:solidFill>
              </a:rPr>
              <a:t>SHL-kuljetuspalvelujen arviointi- ja päätöksentekotyön kanssa? (</a:t>
            </a:r>
            <a:r>
              <a:rPr lang="fi-FI" sz="1600" dirty="0" err="1">
                <a:solidFill>
                  <a:schemeClr val="tx1">
                    <a:alpha val="60000"/>
                  </a:schemeClr>
                </a:solidFill>
              </a:rPr>
              <a:t>Huom</a:t>
            </a:r>
            <a:r>
              <a:rPr lang="fi-FI" sz="1600" dirty="0">
                <a:solidFill>
                  <a:schemeClr val="tx1">
                    <a:alpha val="60000"/>
                  </a:schemeClr>
                </a:solidFill>
              </a:rPr>
              <a:t>! Paljon yhteistä asiakasyhdyspintaa!)</a:t>
            </a:r>
          </a:p>
          <a:p>
            <a:pPr lvl="1"/>
            <a:r>
              <a:rPr lang="fi-FI" sz="1600" dirty="0">
                <a:solidFill>
                  <a:schemeClr val="tx1">
                    <a:alpha val="60000"/>
                  </a:schemeClr>
                </a:solidFill>
              </a:rPr>
              <a:t>Kelan kanssa? (esim. suhteessa Kela-kyyteihin?)</a:t>
            </a:r>
          </a:p>
          <a:p>
            <a:pPr lvl="1"/>
            <a:r>
              <a:rPr lang="fi-FI" sz="1600" dirty="0">
                <a:solidFill>
                  <a:schemeClr val="tx1">
                    <a:alpha val="60000"/>
                  </a:schemeClr>
                </a:solidFill>
              </a:rPr>
              <a:t>Opetustoimen kuljetuksiin? (tarvitaanko ja voidaanko tehdä esim. yhteistä palvelutarpeen arviointityötä?)</a:t>
            </a:r>
          </a:p>
        </p:txBody>
      </p:sp>
    </p:spTree>
    <p:extLst>
      <p:ext uri="{BB962C8B-B14F-4D97-AF65-F5344CB8AC3E}">
        <p14:creationId xmlns:p14="http://schemas.microsoft.com/office/powerpoint/2010/main" val="57489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25DAEC6-19AF-4BF1-A1E9-ADC444BEFC5B}"/>
              </a:ext>
            </a:extLst>
          </p:cNvPr>
          <p:cNvSpPr>
            <a:spLocks noGrp="1"/>
          </p:cNvSpPr>
          <p:nvPr>
            <p:ph type="title"/>
          </p:nvPr>
        </p:nvSpPr>
        <p:spPr>
          <a:xfrm>
            <a:off x="1115568" y="548640"/>
            <a:ext cx="10168128" cy="1179576"/>
          </a:xfrm>
        </p:spPr>
        <p:txBody>
          <a:bodyPr>
            <a:normAutofit/>
          </a:bodyPr>
          <a:lstStyle/>
          <a:p>
            <a:r>
              <a:rPr lang="fi-FI" sz="4000"/>
              <a:t>Työryhmän jäsenet</a:t>
            </a:r>
          </a:p>
        </p:txBody>
      </p:sp>
      <p:sp>
        <p:nvSpPr>
          <p:cNvPr id="5" name="Sisällön paikkamerkki 4">
            <a:extLst>
              <a:ext uri="{FF2B5EF4-FFF2-40B4-BE49-F238E27FC236}">
                <a16:creationId xmlns:a16="http://schemas.microsoft.com/office/drawing/2014/main" id="{EA59255F-648D-48AA-A7F2-8DEE66A975FC}"/>
              </a:ext>
            </a:extLst>
          </p:cNvPr>
          <p:cNvSpPr>
            <a:spLocks noGrp="1"/>
          </p:cNvSpPr>
          <p:nvPr>
            <p:ph idx="1"/>
          </p:nvPr>
        </p:nvSpPr>
        <p:spPr>
          <a:xfrm>
            <a:off x="1115568" y="2153540"/>
            <a:ext cx="10168128" cy="4023423"/>
          </a:xfrm>
        </p:spPr>
        <p:txBody>
          <a:bodyPr>
            <a:normAutofit fontScale="92500" lnSpcReduction="20000"/>
          </a:bodyPr>
          <a:lstStyle/>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Jenni Heino, sosiaaliohjaaja, Sote Akseli vammaispalvelut</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Jaakko Kaunisto, sosiaalityöntekijä, Someron vammaispalvelut</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Laura Kullberg, sosiaaliohjaaja, Salon vammaispalvelut</a:t>
            </a:r>
          </a:p>
          <a:p>
            <a:pPr>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Anna Mikola, sosiaalityöntekijä, Turun vammaispalvelut</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Olli Nordberg, puheenjohtaja, Kynnys Ry Turku</a:t>
            </a:r>
          </a:p>
          <a:p>
            <a:pPr>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Paula Peltola, sosiaalityöntekijä, </a:t>
            </a:r>
            <a:r>
              <a:rPr lang="fi-FI" sz="1000" dirty="0">
                <a:effectLst/>
                <a:latin typeface="Calibri" panose="020F0502020204030204" pitchFamily="34" charset="0"/>
                <a:ea typeface="Calibri" panose="020F0502020204030204" pitchFamily="34" charset="0"/>
                <a:cs typeface="Times New Roman" panose="02020603050405020304" pitchFamily="18" charset="0"/>
              </a:rPr>
              <a:t>Liedon vammaispalvelut (mukana 02/2022 alkaen) </a:t>
            </a:r>
            <a:endParaRPr lang="fi-FI" sz="10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Piia Perkkiö, Kaarina </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Piia Salmiranta, Naantali</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Katri Tarvonen, sosiaaliohjaaja, Liedon vammaispalvelut (mukana 02/2022 asti) </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Katariina </a:t>
            </a:r>
            <a:r>
              <a:rPr lang="fi-FI" sz="1000" dirty="0" err="1">
                <a:effectLst/>
                <a:latin typeface="Calibri" panose="020F0502020204030204" pitchFamily="34" charset="0"/>
                <a:ea typeface="Calibri" panose="020F0502020204030204" pitchFamily="34" charset="0"/>
                <a:cs typeface="Times New Roman" panose="02020603050405020304" pitchFamily="18" charset="0"/>
              </a:rPr>
              <a:t>Venttola</a:t>
            </a:r>
            <a:r>
              <a:rPr lang="fi-FI" sz="1000" dirty="0">
                <a:effectLst/>
                <a:latin typeface="Calibri" panose="020F0502020204030204" pitchFamily="34" charset="0"/>
                <a:ea typeface="Calibri" panose="020F0502020204030204" pitchFamily="34" charset="0"/>
                <a:cs typeface="Times New Roman" panose="02020603050405020304" pitchFamily="18" charset="0"/>
              </a:rPr>
              <a:t>, erityistyöntekijä, Pyhärannan vammaispalvelut</a:t>
            </a:r>
          </a:p>
          <a:p>
            <a:pPr>
              <a:spcAft>
                <a:spcPts val="800"/>
              </a:spcAft>
            </a:pPr>
            <a:r>
              <a:rPr lang="fi-FI" sz="1000" dirty="0">
                <a:effectLst/>
                <a:latin typeface="Calibri" panose="020F0502020204030204" pitchFamily="34" charset="0"/>
                <a:ea typeface="Calibri" panose="020F0502020204030204" pitchFamily="34" charset="0"/>
                <a:cs typeface="Times New Roman" panose="02020603050405020304" pitchFamily="18" charset="0"/>
              </a:rPr>
              <a:t>Heikki Väisänen, sosiaaliohjaaja, Kemiönsaaren vammaispalvelut</a:t>
            </a:r>
          </a:p>
          <a:p>
            <a:pPr>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Marjaana Luotovirta, vammaispalvelujen koordinaattori, KTO (työryhmän vetäjä)</a:t>
            </a:r>
          </a:p>
          <a:p>
            <a:endParaRPr lang="fi-FI" sz="1000" dirty="0"/>
          </a:p>
        </p:txBody>
      </p:sp>
    </p:spTree>
    <p:extLst>
      <p:ext uri="{BB962C8B-B14F-4D97-AF65-F5344CB8AC3E}">
        <p14:creationId xmlns:p14="http://schemas.microsoft.com/office/powerpoint/2010/main" val="2094743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2F6D553-3BF1-49BA-9C49-D81DCABB6CFD}"/>
              </a:ext>
            </a:extLst>
          </p:cNvPr>
          <p:cNvSpPr>
            <a:spLocks noGrp="1"/>
          </p:cNvSpPr>
          <p:nvPr>
            <p:ph type="title"/>
          </p:nvPr>
        </p:nvSpPr>
        <p:spPr>
          <a:xfrm>
            <a:off x="1271588" y="662400"/>
            <a:ext cx="10055721" cy="1325563"/>
          </a:xfrm>
        </p:spPr>
        <p:txBody>
          <a:bodyPr anchor="t">
            <a:normAutofit/>
          </a:bodyPr>
          <a:lstStyle/>
          <a:p>
            <a:r>
              <a:rPr lang="fi-FI" dirty="0"/>
              <a:t>Palvelun hankinta, kilpailutus ja sopimusseuranta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3BD1B617-3BD9-4BD4-B2C3-9EB8E5C694EE}"/>
              </a:ext>
            </a:extLst>
          </p:cNvPr>
          <p:cNvSpPr>
            <a:spLocks noGrp="1"/>
          </p:cNvSpPr>
          <p:nvPr>
            <p:ph idx="1"/>
          </p:nvPr>
        </p:nvSpPr>
        <p:spPr>
          <a:xfrm>
            <a:off x="1251678" y="2286001"/>
            <a:ext cx="10089112" cy="3909599"/>
          </a:xfrm>
        </p:spPr>
        <p:txBody>
          <a:bodyPr>
            <a:normAutofit lnSpcReduction="10000"/>
          </a:bodyPr>
          <a:lstStyle/>
          <a:p>
            <a:r>
              <a:rPr lang="fi-FI" sz="1800" dirty="0">
                <a:effectLst/>
                <a:latin typeface="Calibri" panose="020F0502020204030204" pitchFamily="34" charset="0"/>
                <a:ea typeface="Calibri" panose="020F0502020204030204" pitchFamily="34" charset="0"/>
                <a:cs typeface="Calibri" panose="020F0502020204030204" pitchFamily="34" charset="0"/>
              </a:rPr>
              <a:t>Tarvitaan yhteiset, selkeät ohjeet koskien palvelun sisältöä ja käyttöä, sekä epäkohtiin puuttumista. Palvelupuutteisiin tulisi reagoida, jotta huolehditaan siitä, että palvelu vastaa laadultaan sitä, mistä kilpailutuksessa on sovittu. </a:t>
            </a:r>
            <a:r>
              <a:rPr lang="fi-FI" sz="1800" dirty="0" err="1">
                <a:effectLst/>
                <a:latin typeface="Calibri" panose="020F0502020204030204" pitchFamily="34" charset="0"/>
                <a:ea typeface="Calibri" panose="020F0502020204030204" pitchFamily="34" charset="0"/>
                <a:cs typeface="Calibri" panose="020F0502020204030204" pitchFamily="34" charset="0"/>
              </a:rPr>
              <a:t>Hva:n</a:t>
            </a:r>
            <a:r>
              <a:rPr lang="fi-FI" sz="1800" dirty="0">
                <a:effectLst/>
                <a:latin typeface="Calibri" panose="020F0502020204030204" pitchFamily="34" charset="0"/>
                <a:ea typeface="Calibri" panose="020F0502020204030204" pitchFamily="34" charset="0"/>
                <a:cs typeface="Calibri" panose="020F0502020204030204" pitchFamily="34" charset="0"/>
              </a:rPr>
              <a:t> yhteinen palautejärjestelmä ja reklamaatioiden käsittely. </a:t>
            </a:r>
          </a:p>
          <a:p>
            <a:r>
              <a:rPr lang="fi-FI" sz="1800" dirty="0"/>
              <a:t>Kuljetuspalvelujen kilpailutuksessa ja hankinnoissa tulisi hyödyntää monien tahojen asiantuntemusta (vammaisneuvosto, järjestöt, asiakastyö, lakiosaaminen), jotta kaikki tarvittavat näkökulmat tulisivat huomioiduiksi.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800" dirty="0">
                <a:effectLst/>
                <a:latin typeface="Calibri" panose="020F0502020204030204" pitchFamily="34" charset="0"/>
                <a:ea typeface="Calibri" panose="020F0502020204030204" pitchFamily="34" charset="0"/>
                <a:cs typeface="Calibri" panose="020F0502020204030204" pitchFamily="34" charset="0"/>
              </a:rPr>
              <a:t>Sopimusseurantaan ja valvontaan tarvitaan resurssia ja osaamista. Turvallisuusasioiden valvonta: miten varmistetaan, että palveluntuottajat huolehtivat lakisääteisistä turvallisuusasioista?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800" dirty="0">
                <a:solidFill>
                  <a:schemeClr val="tx1">
                    <a:alpha val="60000"/>
                  </a:schemeClr>
                </a:solidFill>
              </a:rPr>
              <a:t>Hyvinvointialueen käynnistyessä ollaan tilanteessa, jossa kuntien kilpailutukset siirtyvät </a:t>
            </a:r>
            <a:r>
              <a:rPr lang="fi-FI" sz="1800" dirty="0" err="1">
                <a:solidFill>
                  <a:schemeClr val="tx1">
                    <a:alpha val="60000"/>
                  </a:schemeClr>
                </a:solidFill>
              </a:rPr>
              <a:t>hva:lle</a:t>
            </a:r>
            <a:r>
              <a:rPr lang="fi-FI" sz="1800" dirty="0">
                <a:solidFill>
                  <a:schemeClr val="tx1">
                    <a:alpha val="60000"/>
                  </a:schemeClr>
                </a:solidFill>
              </a:rPr>
              <a:t> sellaisinaan ja ovat voimassa sopimusten mukaisesti. Osa kunnista ei ole kilpailuttanut kuljetuspalveluitaan. Tämä asettaa haasteita asiakastyölle sekä palvelujen </a:t>
            </a:r>
            <a:r>
              <a:rPr lang="fi-FI" sz="1800" dirty="0" err="1">
                <a:solidFill>
                  <a:schemeClr val="tx1">
                    <a:alpha val="60000"/>
                  </a:schemeClr>
                </a:solidFill>
              </a:rPr>
              <a:t>hva:n</a:t>
            </a:r>
            <a:r>
              <a:rPr lang="fi-FI" sz="1800" dirty="0">
                <a:solidFill>
                  <a:schemeClr val="tx1">
                    <a:alpha val="60000"/>
                  </a:schemeClr>
                </a:solidFill>
              </a:rPr>
              <a:t> tason yhdenmukaisuudelle. Yhteistä keskustelua, konsultaatioita ja tietojen vaihtoa tarvitaan tällöin paljon.</a:t>
            </a:r>
          </a:p>
          <a:p>
            <a:r>
              <a:rPr lang="fi-FI" sz="1800" dirty="0">
                <a:solidFill>
                  <a:schemeClr val="tx1">
                    <a:alpha val="60000"/>
                  </a:schemeClr>
                </a:solidFill>
              </a:rPr>
              <a:t>Harkittavaksi </a:t>
            </a:r>
            <a:r>
              <a:rPr lang="fi-FI" sz="1800" dirty="0" err="1">
                <a:solidFill>
                  <a:schemeClr val="tx1">
                    <a:alpha val="60000"/>
                  </a:schemeClr>
                </a:solidFill>
              </a:rPr>
              <a:t>hva:lle</a:t>
            </a:r>
            <a:r>
              <a:rPr lang="fi-FI" sz="1800" dirty="0">
                <a:solidFill>
                  <a:schemeClr val="tx1">
                    <a:alpha val="60000"/>
                  </a:schemeClr>
                </a:solidFill>
              </a:rPr>
              <a:t> kuljetuspalvelun palvelusetelin käyttöönotto yhtenä uutena järjestämistapana, joka lisäisi asiakkaiden valinnanvapautta (palveluntuottajan valitseminen oman harkinnan mukaan).</a:t>
            </a:r>
          </a:p>
        </p:txBody>
      </p:sp>
    </p:spTree>
    <p:extLst>
      <p:ext uri="{BB962C8B-B14F-4D97-AF65-F5344CB8AC3E}">
        <p14:creationId xmlns:p14="http://schemas.microsoft.com/office/powerpoint/2010/main" val="3751746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fontScale="90000"/>
          </a:bodyPr>
          <a:lstStyle/>
          <a:p>
            <a:r>
              <a:rPr lang="fi-FI" sz="3100" dirty="0"/>
              <a:t>Kuntien vammaispalveluissa on koettu lisääntyvässä määrin haasteita kuljetuspalvelujen järjestämisessä. Suurimmat ongelmat liittyvät palvelun saatavuuteen. Myös palvelun laatuun ja toimivuuteen liittyy lisääntyvässä määrin ongelmia: pitkät odotusajat, taksien tilaamisen vaikeus, kyydin saamisen vaikeudet etenkin tiettyinä ajankohtina, asiakkaiden esiin tuoma tyytymättömyys palveluun. </a:t>
            </a:r>
            <a:r>
              <a:rPr lang="fi-FI" sz="3100" b="1" dirty="0"/>
              <a:t>Haasteiden lisääntymisen nähtiin liittyvän liikennepalvelulain muutoksiin. </a:t>
            </a:r>
            <a:br>
              <a:rPr lang="fi-FI" sz="6100" dirty="0"/>
            </a:b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882650"/>
          </a:xfrm>
        </p:spPr>
        <p:txBody>
          <a:bodyPr anchor="ctr">
            <a:normAutofit/>
          </a:bodyPr>
          <a:lstStyle/>
          <a:p>
            <a:r>
              <a:rPr lang="fi-FI" sz="1800" dirty="0">
                <a:effectLst/>
                <a:latin typeface="Calibri" panose="020F0502020204030204" pitchFamily="34" charset="0"/>
                <a:ea typeface="Calibri" panose="020F0502020204030204" pitchFamily="34" charset="0"/>
                <a:cs typeface="Calibri" panose="020F0502020204030204" pitchFamily="34" charset="0"/>
              </a:rPr>
              <a:t>Lähde: THL: Vammaispalvelut –kuntakyselyn osaraportti 2019</a:t>
            </a:r>
            <a:endParaRPr lang="fi-FI" sz="13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6211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2BAA17A-D5C1-4AA6-85FD-DCAC645B41D3}"/>
              </a:ext>
            </a:extLst>
          </p:cNvPr>
          <p:cNvSpPr>
            <a:spLocks noGrp="1"/>
          </p:cNvSpPr>
          <p:nvPr>
            <p:ph type="title"/>
          </p:nvPr>
        </p:nvSpPr>
        <p:spPr>
          <a:xfrm>
            <a:off x="1271588" y="662400"/>
            <a:ext cx="10055721" cy="1325563"/>
          </a:xfrm>
        </p:spPr>
        <p:txBody>
          <a:bodyPr anchor="t">
            <a:normAutofit/>
          </a:bodyPr>
          <a:lstStyle/>
          <a:p>
            <a:r>
              <a:rPr lang="fi-FI" dirty="0"/>
              <a:t>Asiakasmäärät alueella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isällön paikkamerkki 2">
            <a:extLst>
              <a:ext uri="{FF2B5EF4-FFF2-40B4-BE49-F238E27FC236}">
                <a16:creationId xmlns:a16="http://schemas.microsoft.com/office/drawing/2014/main" id="{A93A1B06-4D21-470F-B474-E6BD38B6D1A9}"/>
              </a:ext>
            </a:extLst>
          </p:cNvPr>
          <p:cNvSpPr>
            <a:spLocks noGrp="1"/>
          </p:cNvSpPr>
          <p:nvPr>
            <p:ph idx="1"/>
          </p:nvPr>
        </p:nvSpPr>
        <p:spPr>
          <a:xfrm>
            <a:off x="1251678" y="1568451"/>
            <a:ext cx="10089112" cy="4627150"/>
          </a:xfrm>
        </p:spPr>
        <p:txBody>
          <a:bodyPr>
            <a:normAutofit/>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Kuljetuspalvelu on asiakasmäärältään suurin vammaispalvelulain mukainen palvelu.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Vuonna 2020 Varsinais-Suomessa oli n. 7700 VPL-kuljetuspalvelun käyttäjää.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Määrä on ollut laskusuuntainen, sillä vuonna 2010 palvelun käyttäjiä on ollut yli 9000.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Koko maassa kuljetuspalvelun käyttäjiä on v. 2020 ollut noin 90 000, ja </a:t>
            </a:r>
            <a:r>
              <a:rPr lang="fi-FI" sz="1800" dirty="0">
                <a:effectLst/>
                <a:latin typeface="Calibri" panose="020F0502020204030204" pitchFamily="34" charset="0"/>
                <a:ea typeface="Calibri" panose="020F0502020204030204" pitchFamily="34" charset="0"/>
                <a:cs typeface="Calibri" panose="020F0502020204030204" pitchFamily="34" charset="0"/>
              </a:rPr>
              <a:t>vuonna 2010 vastaava luku on ollut vajaa 95 000.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Varsinais-Suomen alueella 65 vuotta täyttäneiden osuus VPL-kuljetuspalvelujen saajista on ollut v. 2020 noin 65 prosenttia ja koko maassa suhdeluku on 62 prosenttia.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Lähde: </a:t>
            </a:r>
            <a:r>
              <a:rPr lang="fi-FI" sz="1800" dirty="0">
                <a:effectLst/>
                <a:latin typeface="Calibri" panose="020F0502020204030204" pitchFamily="34" charset="0"/>
                <a:ea typeface="Times New Roman" panose="02020603050405020304" pitchFamily="18" charset="0"/>
                <a:cs typeface="Calibri" panose="020F0502020204030204" pitchFamily="34" charset="0"/>
              </a:rPr>
              <a:t>THL, Tilasto- ja indikaattoripankki Sotkanet.fi 2005-2021</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solidFill>
                <a:schemeClr val="tx1">
                  <a:alpha val="60000"/>
                </a:schemeClr>
              </a:solidFill>
            </a:endParaRPr>
          </a:p>
        </p:txBody>
      </p:sp>
    </p:spTree>
    <p:extLst>
      <p:ext uri="{BB962C8B-B14F-4D97-AF65-F5344CB8AC3E}">
        <p14:creationId xmlns:p14="http://schemas.microsoft.com/office/powerpoint/2010/main" val="1006405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a:extLst>
              <a:ext uri="{FF2B5EF4-FFF2-40B4-BE49-F238E27FC236}">
                <a16:creationId xmlns:a16="http://schemas.microsoft.com/office/drawing/2014/main" id="{98BBE31A-F9AF-4830-880B-28F22838B6D4}"/>
              </a:ext>
            </a:extLst>
          </p:cNvPr>
          <p:cNvGraphicFramePr>
            <a:graphicFrameLocks noGrp="1"/>
          </p:cNvGraphicFramePr>
          <p:nvPr>
            <p:extLst>
              <p:ext uri="{D42A27DB-BD31-4B8C-83A1-F6EECF244321}">
                <p14:modId xmlns:p14="http://schemas.microsoft.com/office/powerpoint/2010/main" val="2248315844"/>
              </p:ext>
            </p:extLst>
          </p:nvPr>
        </p:nvGraphicFramePr>
        <p:xfrm>
          <a:off x="431800" y="314048"/>
          <a:ext cx="8570467" cy="6487200"/>
        </p:xfrm>
        <a:graphic>
          <a:graphicData uri="http://schemas.openxmlformats.org/drawingml/2006/table">
            <a:tbl>
              <a:tblPr>
                <a:tableStyleId>{5C22544A-7EE6-4342-B048-85BDC9FD1C3A}</a:tableStyleId>
              </a:tblPr>
              <a:tblGrid>
                <a:gridCol w="2145757">
                  <a:extLst>
                    <a:ext uri="{9D8B030D-6E8A-4147-A177-3AD203B41FA5}">
                      <a16:colId xmlns:a16="http://schemas.microsoft.com/office/drawing/2014/main" val="587470141"/>
                    </a:ext>
                  </a:extLst>
                </a:gridCol>
                <a:gridCol w="1284942">
                  <a:extLst>
                    <a:ext uri="{9D8B030D-6E8A-4147-A177-3AD203B41FA5}">
                      <a16:colId xmlns:a16="http://schemas.microsoft.com/office/drawing/2014/main" val="2410331338"/>
                    </a:ext>
                  </a:extLst>
                </a:gridCol>
                <a:gridCol w="1284942">
                  <a:extLst>
                    <a:ext uri="{9D8B030D-6E8A-4147-A177-3AD203B41FA5}">
                      <a16:colId xmlns:a16="http://schemas.microsoft.com/office/drawing/2014/main" val="1201188715"/>
                    </a:ext>
                  </a:extLst>
                </a:gridCol>
                <a:gridCol w="1284942">
                  <a:extLst>
                    <a:ext uri="{9D8B030D-6E8A-4147-A177-3AD203B41FA5}">
                      <a16:colId xmlns:a16="http://schemas.microsoft.com/office/drawing/2014/main" val="2983167243"/>
                    </a:ext>
                  </a:extLst>
                </a:gridCol>
                <a:gridCol w="1284942">
                  <a:extLst>
                    <a:ext uri="{9D8B030D-6E8A-4147-A177-3AD203B41FA5}">
                      <a16:colId xmlns:a16="http://schemas.microsoft.com/office/drawing/2014/main" val="2589378664"/>
                    </a:ext>
                  </a:extLst>
                </a:gridCol>
                <a:gridCol w="1284942">
                  <a:extLst>
                    <a:ext uri="{9D8B030D-6E8A-4147-A177-3AD203B41FA5}">
                      <a16:colId xmlns:a16="http://schemas.microsoft.com/office/drawing/2014/main" val="3661098203"/>
                    </a:ext>
                  </a:extLst>
                </a:gridCol>
              </a:tblGrid>
              <a:tr h="447862">
                <a:tc gridSpan="6">
                  <a:txBody>
                    <a:bodyPr/>
                    <a:lstStyle/>
                    <a:p>
                      <a:pPr algn="l" fontAlgn="b"/>
                      <a:r>
                        <a:rPr lang="fi-FI" sz="1200" b="1" u="none" strike="noStrike" dirty="0">
                          <a:effectLst/>
                          <a:latin typeface="+mn-lt"/>
                        </a:rPr>
                        <a:t>Vaikeavammaisten kuljetuspalvelujen saajia vuoden aikana yhteensä</a:t>
                      </a:r>
                      <a:endParaRPr lang="fi-FI" sz="1200" b="1" i="0" u="none" strike="noStrike" dirty="0">
                        <a:solidFill>
                          <a:srgbClr val="000000"/>
                        </a:solidFill>
                        <a:effectLst/>
                        <a:latin typeface="+mn-lt"/>
                      </a:endParaRPr>
                    </a:p>
                  </a:txBody>
                  <a:tcPr marL="6038" marR="6038" marT="6038" marB="0" anchor="b"/>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889805507"/>
                  </a:ext>
                </a:extLst>
              </a:tr>
              <a:tr h="181807">
                <a:tc>
                  <a:txBody>
                    <a:bodyPr/>
                    <a:lstStyle/>
                    <a:p>
                      <a:pPr algn="l" fontAlgn="b"/>
                      <a:endParaRPr lang="fi-FI" sz="1200" b="1" i="0" u="none" strike="noStrike" dirty="0">
                        <a:solidFill>
                          <a:srgbClr val="000000"/>
                        </a:solidFill>
                        <a:effectLst/>
                        <a:latin typeface="+mn-lt"/>
                      </a:endParaRPr>
                    </a:p>
                  </a:txBody>
                  <a:tcPr marL="6038" marR="6038" marT="6038" marB="0" anchor="b"/>
                </a:tc>
                <a:tc>
                  <a:txBody>
                    <a:bodyPr/>
                    <a:lstStyle/>
                    <a:p>
                      <a:pPr algn="l" fontAlgn="b"/>
                      <a:r>
                        <a:rPr lang="fi-FI" sz="1200" b="1" u="none" strike="noStrike" dirty="0">
                          <a:effectLst/>
                          <a:latin typeface="+mn-lt"/>
                        </a:rPr>
                        <a:t>                          2005</a:t>
                      </a:r>
                      <a:endParaRPr lang="fi-FI" sz="1200" b="1" i="0" u="none" strike="noStrike" dirty="0">
                        <a:solidFill>
                          <a:srgbClr val="000000"/>
                        </a:solidFill>
                        <a:effectLst/>
                        <a:latin typeface="+mn-lt"/>
                      </a:endParaRPr>
                    </a:p>
                  </a:txBody>
                  <a:tcPr marL="6038" marR="6038" marT="6038" marB="0" anchor="b"/>
                </a:tc>
                <a:tc>
                  <a:txBody>
                    <a:bodyPr/>
                    <a:lstStyle/>
                    <a:p>
                      <a:pPr algn="l" fontAlgn="b"/>
                      <a:r>
                        <a:rPr lang="fi-FI" sz="1200" b="1" u="none" strike="noStrike" dirty="0">
                          <a:effectLst/>
                          <a:latin typeface="+mn-lt"/>
                        </a:rPr>
                        <a:t>                           2010</a:t>
                      </a:r>
                      <a:endParaRPr lang="fi-FI" sz="1200" b="1" i="0" u="none" strike="noStrike" dirty="0">
                        <a:solidFill>
                          <a:srgbClr val="000000"/>
                        </a:solidFill>
                        <a:effectLst/>
                        <a:latin typeface="+mn-lt"/>
                      </a:endParaRPr>
                    </a:p>
                  </a:txBody>
                  <a:tcPr marL="6038" marR="6038" marT="6038" marB="0" anchor="b"/>
                </a:tc>
                <a:tc>
                  <a:txBody>
                    <a:bodyPr/>
                    <a:lstStyle/>
                    <a:p>
                      <a:pPr algn="l" fontAlgn="b"/>
                      <a:r>
                        <a:rPr lang="fi-FI" sz="1200" b="1" u="none" strike="noStrike" dirty="0">
                          <a:effectLst/>
                          <a:latin typeface="+mn-lt"/>
                        </a:rPr>
                        <a:t>                           2015</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2019</a:t>
                      </a:r>
                      <a:endParaRPr lang="fi-FI" sz="1200" b="1" i="0" u="none" strike="noStrike" dirty="0">
                        <a:solidFill>
                          <a:srgbClr val="000000"/>
                        </a:solidFill>
                        <a:effectLst/>
                        <a:latin typeface="+mn-lt"/>
                      </a:endParaRPr>
                    </a:p>
                  </a:txBody>
                  <a:tcPr marL="6038" marR="6038" marT="6038" marB="0" anchor="b"/>
                </a:tc>
                <a:tc>
                  <a:txBody>
                    <a:bodyPr/>
                    <a:lstStyle/>
                    <a:p>
                      <a:pPr algn="l" fontAlgn="b"/>
                      <a:r>
                        <a:rPr lang="fi-FI" sz="1200" b="1" u="none" strike="noStrike" dirty="0">
                          <a:effectLst/>
                          <a:latin typeface="+mn-lt"/>
                        </a:rPr>
                        <a:t>                           2020</a:t>
                      </a:r>
                      <a:endParaRPr lang="fi-FI" sz="1200" b="1" i="0" u="none" strike="noStrike" dirty="0">
                        <a:solidFill>
                          <a:srgbClr val="000000"/>
                        </a:solidFill>
                        <a:effectLst/>
                        <a:latin typeface="+mn-lt"/>
                      </a:endParaRPr>
                    </a:p>
                  </a:txBody>
                  <a:tcPr marL="6038" marR="6038" marT="6038" marB="0" anchor="b"/>
                </a:tc>
                <a:extLst>
                  <a:ext uri="{0D108BD9-81ED-4DB2-BD59-A6C34878D82A}">
                    <a16:rowId xmlns:a16="http://schemas.microsoft.com/office/drawing/2014/main" val="394006121"/>
                  </a:ext>
                </a:extLst>
              </a:tr>
              <a:tr h="181807">
                <a:tc>
                  <a:txBody>
                    <a:bodyPr/>
                    <a:lstStyle/>
                    <a:p>
                      <a:pPr algn="l" fontAlgn="b"/>
                      <a:r>
                        <a:rPr lang="fi-FI" sz="1200" b="1" u="none" strike="noStrike" dirty="0">
                          <a:effectLst/>
                          <a:latin typeface="+mn-lt"/>
                        </a:rPr>
                        <a:t>Kemiönsaari</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dirty="0">
                          <a:effectLst/>
                          <a:latin typeface="+mn-lt"/>
                        </a:rPr>
                        <a:t>98</a:t>
                      </a:r>
                      <a:endParaRPr lang="fi-FI" sz="1200" b="0"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210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161</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453529875"/>
                  </a:ext>
                </a:extLst>
              </a:tr>
              <a:tr h="181807">
                <a:tc>
                  <a:txBody>
                    <a:bodyPr/>
                    <a:lstStyle/>
                    <a:p>
                      <a:pPr algn="l" fontAlgn="b"/>
                      <a:r>
                        <a:rPr lang="fi-FI" sz="1200" b="1" u="none" strike="noStrike" dirty="0">
                          <a:effectLst/>
                          <a:latin typeface="+mn-lt"/>
                        </a:rPr>
                        <a:t>Pyhäranta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28</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784304939"/>
                  </a:ext>
                </a:extLst>
              </a:tr>
              <a:tr h="181807">
                <a:tc>
                  <a:txBody>
                    <a:bodyPr/>
                    <a:lstStyle/>
                    <a:p>
                      <a:pPr algn="l" fontAlgn="b"/>
                      <a:r>
                        <a:rPr lang="fi-FI" sz="1200" b="1" u="none" strike="noStrike" dirty="0">
                          <a:effectLst/>
                          <a:latin typeface="+mn-lt"/>
                        </a:rPr>
                        <a:t>Oripää</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14</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710072590"/>
                  </a:ext>
                </a:extLst>
              </a:tr>
              <a:tr h="181807">
                <a:tc>
                  <a:txBody>
                    <a:bodyPr/>
                    <a:lstStyle/>
                    <a:p>
                      <a:pPr algn="l" fontAlgn="b"/>
                      <a:r>
                        <a:rPr lang="fi-FI" sz="1200" b="1" u="none" strike="noStrike" dirty="0">
                          <a:effectLst/>
                          <a:latin typeface="+mn-lt"/>
                        </a:rPr>
                        <a:t>Taivassalo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15</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090944026"/>
                  </a:ext>
                </a:extLst>
              </a:tr>
              <a:tr h="181807">
                <a:tc>
                  <a:txBody>
                    <a:bodyPr/>
                    <a:lstStyle/>
                    <a:p>
                      <a:pPr algn="l" fontAlgn="b"/>
                      <a:r>
                        <a:rPr lang="fi-FI" sz="1200" b="1" u="none" strike="noStrike" dirty="0">
                          <a:effectLst/>
                          <a:latin typeface="+mn-lt"/>
                        </a:rPr>
                        <a:t>Kustavi</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674287594"/>
                  </a:ext>
                </a:extLst>
              </a:tr>
              <a:tr h="181807">
                <a:tc>
                  <a:txBody>
                    <a:bodyPr/>
                    <a:lstStyle/>
                    <a:p>
                      <a:pPr algn="l" fontAlgn="b"/>
                      <a:r>
                        <a:rPr lang="fi-FI" sz="1200" b="1" u="none" strike="noStrike" dirty="0">
                          <a:effectLst/>
                          <a:latin typeface="+mn-lt"/>
                        </a:rPr>
                        <a:t>Marttila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33</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548045379"/>
                  </a:ext>
                </a:extLst>
              </a:tr>
              <a:tr h="181807">
                <a:tc>
                  <a:txBody>
                    <a:bodyPr/>
                    <a:lstStyle/>
                    <a:p>
                      <a:pPr algn="l" fontAlgn="b"/>
                      <a:r>
                        <a:rPr lang="fi-FI" sz="1200" b="1" u="none" strike="noStrike" dirty="0">
                          <a:effectLst/>
                          <a:latin typeface="+mn-lt"/>
                        </a:rPr>
                        <a:t>Vehmaa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36</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1495879142"/>
                  </a:ext>
                </a:extLst>
              </a:tr>
              <a:tr h="181807">
                <a:tc>
                  <a:txBody>
                    <a:bodyPr/>
                    <a:lstStyle/>
                    <a:p>
                      <a:pPr algn="l" fontAlgn="b"/>
                      <a:r>
                        <a:rPr lang="fi-FI" sz="1200" b="1" u="none" strike="noStrike" dirty="0">
                          <a:effectLst/>
                          <a:latin typeface="+mn-lt"/>
                        </a:rPr>
                        <a:t>Koski Tl</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50</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4048606522"/>
                  </a:ext>
                </a:extLst>
              </a:tr>
              <a:tr h="181807">
                <a:tc>
                  <a:txBody>
                    <a:bodyPr/>
                    <a:lstStyle/>
                    <a:p>
                      <a:pPr algn="l" fontAlgn="b"/>
                      <a:r>
                        <a:rPr lang="fi-FI" sz="1200" b="1" u="none" strike="noStrike" dirty="0">
                          <a:effectLst/>
                          <a:latin typeface="+mn-lt"/>
                        </a:rPr>
                        <a:t>Aura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56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47</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386971324"/>
                  </a:ext>
                </a:extLst>
              </a:tr>
              <a:tr h="181807">
                <a:tc>
                  <a:txBody>
                    <a:bodyPr/>
                    <a:lstStyle/>
                    <a:p>
                      <a:pPr algn="l" fontAlgn="b"/>
                      <a:r>
                        <a:rPr lang="fi-FI" sz="1200" b="1" u="none" strike="noStrike">
                          <a:effectLst/>
                          <a:latin typeface="+mn-lt"/>
                        </a:rPr>
                        <a:t>Sauvo</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57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44</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089829540"/>
                  </a:ext>
                </a:extLst>
              </a:tr>
              <a:tr h="181807">
                <a:tc>
                  <a:txBody>
                    <a:bodyPr/>
                    <a:lstStyle/>
                    <a:p>
                      <a:pPr algn="l" fontAlgn="b"/>
                      <a:r>
                        <a:rPr lang="fi-FI" sz="1200" b="1" u="none" strike="noStrike" dirty="0">
                          <a:effectLst/>
                          <a:latin typeface="+mn-lt"/>
                        </a:rPr>
                        <a:t>Laitila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92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58</a:t>
                      </a:r>
                      <a:endParaRPr lang="fi-FI" sz="1200" b="0" i="0" u="none" strike="noStrike">
                        <a:solidFill>
                          <a:srgbClr val="000000"/>
                        </a:solidFill>
                        <a:effectLst/>
                        <a:latin typeface="+mn-lt"/>
                      </a:endParaRPr>
                    </a:p>
                  </a:txBody>
                  <a:tcPr marL="6038" marR="6038" marT="6038" marB="0" anchor="b"/>
                </a:tc>
                <a:tc>
                  <a:txBody>
                    <a:bodyPr/>
                    <a:lstStyle/>
                    <a:p>
                      <a:pPr algn="l" fontAlgn="b"/>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410743720"/>
                  </a:ext>
                </a:extLst>
              </a:tr>
              <a:tr h="181807">
                <a:tc>
                  <a:txBody>
                    <a:bodyPr/>
                    <a:lstStyle/>
                    <a:p>
                      <a:pPr algn="l" fontAlgn="b"/>
                      <a:r>
                        <a:rPr lang="fi-FI" sz="1200" b="1" u="none" strike="noStrike" dirty="0">
                          <a:effectLst/>
                          <a:latin typeface="+mn-lt"/>
                        </a:rPr>
                        <a:t>Rusko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49</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430248755"/>
                  </a:ext>
                </a:extLst>
              </a:tr>
              <a:tr h="181807">
                <a:tc>
                  <a:txBody>
                    <a:bodyPr/>
                    <a:lstStyle/>
                    <a:p>
                      <a:pPr algn="l" fontAlgn="b"/>
                      <a:r>
                        <a:rPr lang="fi-FI" sz="1200" b="1" u="none" strike="noStrike" dirty="0">
                          <a:effectLst/>
                          <a:latin typeface="+mn-lt"/>
                        </a:rPr>
                        <a:t>Pöytyä</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78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119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88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69</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737829583"/>
                  </a:ext>
                </a:extLst>
              </a:tr>
              <a:tr h="181807">
                <a:tc>
                  <a:txBody>
                    <a:bodyPr/>
                    <a:lstStyle/>
                    <a:p>
                      <a:pPr algn="l" fontAlgn="b"/>
                      <a:r>
                        <a:rPr lang="fi-FI" sz="1200" b="1" u="none" strike="noStrike" dirty="0">
                          <a:effectLst/>
                          <a:latin typeface="+mn-lt"/>
                        </a:rPr>
                        <a:t>Nousiainen</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76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95</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113</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1525880210"/>
                  </a:ext>
                </a:extLst>
              </a:tr>
              <a:tr h="181807">
                <a:tc>
                  <a:txBody>
                    <a:bodyPr/>
                    <a:lstStyle/>
                    <a:p>
                      <a:pPr algn="l" fontAlgn="b"/>
                      <a:r>
                        <a:rPr lang="fi-FI" sz="1200" b="1" u="none" strike="noStrike">
                          <a:effectLst/>
                          <a:latin typeface="+mn-lt"/>
                        </a:rPr>
                        <a:t>Paimio</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91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150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184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122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131</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691522233"/>
                  </a:ext>
                </a:extLst>
              </a:tr>
              <a:tr h="181807">
                <a:tc>
                  <a:txBody>
                    <a:bodyPr/>
                    <a:lstStyle/>
                    <a:p>
                      <a:pPr algn="l" fontAlgn="b"/>
                      <a:r>
                        <a:rPr lang="fi-FI" sz="1200" b="1" u="none" strike="noStrike" dirty="0">
                          <a:effectLst/>
                          <a:latin typeface="+mn-lt"/>
                        </a:rPr>
                        <a:t>Masku</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148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174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189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200</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1885315736"/>
                  </a:ext>
                </a:extLst>
              </a:tr>
              <a:tr h="181807">
                <a:tc>
                  <a:txBody>
                    <a:bodyPr/>
                    <a:lstStyle/>
                    <a:p>
                      <a:pPr algn="l" fontAlgn="b"/>
                      <a:r>
                        <a:rPr lang="fi-FI" sz="1200" b="1" u="none" strike="noStrike" dirty="0">
                          <a:effectLst/>
                          <a:latin typeface="+mn-lt"/>
                        </a:rPr>
                        <a:t>Somero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133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147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193</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185</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218095224"/>
                  </a:ext>
                </a:extLst>
              </a:tr>
              <a:tr h="181807">
                <a:tc>
                  <a:txBody>
                    <a:bodyPr/>
                    <a:lstStyle/>
                    <a:p>
                      <a:pPr algn="l" fontAlgn="b"/>
                      <a:r>
                        <a:rPr lang="fi-FI" sz="1200" b="1" u="none" strike="noStrike">
                          <a:effectLst/>
                          <a:latin typeface="+mn-lt"/>
                        </a:rPr>
                        <a:t>Mynämäki</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70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154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191</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472509998"/>
                  </a:ext>
                </a:extLst>
              </a:tr>
              <a:tr h="181807">
                <a:tc>
                  <a:txBody>
                    <a:bodyPr/>
                    <a:lstStyle/>
                    <a:p>
                      <a:pPr algn="l" fontAlgn="b"/>
                      <a:r>
                        <a:rPr lang="fi-FI" sz="1200" b="1" u="none" strike="noStrike" dirty="0">
                          <a:effectLst/>
                          <a:latin typeface="+mn-lt"/>
                        </a:rPr>
                        <a:t>Raisio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202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250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336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238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250</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4086009598"/>
                  </a:ext>
                </a:extLst>
              </a:tr>
              <a:tr h="181807">
                <a:tc>
                  <a:txBody>
                    <a:bodyPr/>
                    <a:lstStyle/>
                    <a:p>
                      <a:pPr algn="l" fontAlgn="b"/>
                      <a:r>
                        <a:rPr lang="fi-FI" sz="1200" b="1" u="none" strike="noStrike" dirty="0">
                          <a:effectLst/>
                          <a:latin typeface="+mn-lt"/>
                        </a:rPr>
                        <a:t>Uusikaupunki</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172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254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252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244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229</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57790359"/>
                  </a:ext>
                </a:extLst>
              </a:tr>
              <a:tr h="181807">
                <a:tc>
                  <a:txBody>
                    <a:bodyPr/>
                    <a:lstStyle/>
                    <a:p>
                      <a:pPr algn="l" fontAlgn="b"/>
                      <a:r>
                        <a:rPr lang="fi-FI" sz="1200" b="1" u="none" strike="noStrike" dirty="0">
                          <a:effectLst/>
                          <a:latin typeface="+mn-lt"/>
                        </a:rPr>
                        <a:t>Parainen</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161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250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269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244</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047995026"/>
                  </a:ext>
                </a:extLst>
              </a:tr>
              <a:tr h="181807">
                <a:tc>
                  <a:txBody>
                    <a:bodyPr/>
                    <a:lstStyle/>
                    <a:p>
                      <a:pPr algn="l" fontAlgn="b"/>
                      <a:r>
                        <a:rPr lang="fi-FI" sz="1200" b="1" u="none" strike="noStrike" dirty="0">
                          <a:effectLst/>
                          <a:latin typeface="+mn-lt"/>
                        </a:rPr>
                        <a:t>Lieto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276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261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274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278</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898754492"/>
                  </a:ext>
                </a:extLst>
              </a:tr>
              <a:tr h="181807">
                <a:tc>
                  <a:txBody>
                    <a:bodyPr/>
                    <a:lstStyle/>
                    <a:p>
                      <a:pPr algn="l" fontAlgn="b"/>
                      <a:r>
                        <a:rPr lang="fi-FI" sz="1200" b="1" u="none" strike="noStrike" dirty="0">
                          <a:effectLst/>
                          <a:latin typeface="+mn-lt"/>
                        </a:rPr>
                        <a:t>Loimaa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359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481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420</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374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366</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379308233"/>
                  </a:ext>
                </a:extLst>
              </a:tr>
              <a:tr h="181807">
                <a:tc>
                  <a:txBody>
                    <a:bodyPr/>
                    <a:lstStyle/>
                    <a:p>
                      <a:pPr algn="l" fontAlgn="b"/>
                      <a:r>
                        <a:rPr lang="fi-FI" sz="1200" b="1" u="none" strike="noStrike" dirty="0">
                          <a:effectLst/>
                          <a:latin typeface="+mn-lt"/>
                        </a:rPr>
                        <a:t>Naantali</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198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358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339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406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409</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816756434"/>
                  </a:ext>
                </a:extLst>
              </a:tr>
              <a:tr h="181807">
                <a:tc>
                  <a:txBody>
                    <a:bodyPr/>
                    <a:lstStyle/>
                    <a:p>
                      <a:pPr algn="l" fontAlgn="b"/>
                      <a:r>
                        <a:rPr lang="fi-FI" sz="1200" b="1" u="none" strike="noStrike" dirty="0">
                          <a:effectLst/>
                          <a:latin typeface="+mn-lt"/>
                        </a:rPr>
                        <a:t>Kaarina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412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836</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541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dirty="0">
                          <a:effectLst/>
                          <a:latin typeface="+mn-lt"/>
                        </a:rPr>
                        <a:t>417</a:t>
                      </a:r>
                      <a:endParaRPr lang="fi-FI" sz="1200" b="0"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394</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602094913"/>
                  </a:ext>
                </a:extLst>
              </a:tr>
              <a:tr h="181807">
                <a:tc>
                  <a:txBody>
                    <a:bodyPr/>
                    <a:lstStyle/>
                    <a:p>
                      <a:pPr algn="l" fontAlgn="b"/>
                      <a:r>
                        <a:rPr lang="fi-FI" sz="1200" b="1" u="none" strike="noStrike" dirty="0">
                          <a:effectLst/>
                          <a:latin typeface="+mn-lt"/>
                        </a:rPr>
                        <a:t>Salo</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654</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1112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1062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1029</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972</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756124142"/>
                  </a:ext>
                </a:extLst>
              </a:tr>
              <a:tr h="181807">
                <a:tc>
                  <a:txBody>
                    <a:bodyPr/>
                    <a:lstStyle/>
                    <a:p>
                      <a:pPr algn="l" fontAlgn="b"/>
                      <a:r>
                        <a:rPr lang="fi-FI" sz="1200" b="1" u="none" strike="noStrike" dirty="0">
                          <a:effectLst/>
                          <a:latin typeface="+mn-lt"/>
                        </a:rPr>
                        <a:t>Turku</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3271</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3927</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3432</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3388</a:t>
                      </a:r>
                      <a:endParaRPr lang="fi-FI" sz="1200" b="0" i="0" u="none" strike="noStrike">
                        <a:solidFill>
                          <a:srgbClr val="000000"/>
                        </a:solidFill>
                        <a:effectLst/>
                        <a:latin typeface="+mn-lt"/>
                      </a:endParaRPr>
                    </a:p>
                  </a:txBody>
                  <a:tcPr marL="6038" marR="6038" marT="6038" marB="0" anchor="b"/>
                </a:tc>
                <a:tc>
                  <a:txBody>
                    <a:bodyPr/>
                    <a:lstStyle/>
                    <a:p>
                      <a:pPr algn="r" fontAlgn="b"/>
                      <a:r>
                        <a:rPr lang="fi-FI" sz="1200" u="none" strike="noStrike">
                          <a:effectLst/>
                          <a:latin typeface="+mn-lt"/>
                        </a:rPr>
                        <a:t>3200</a:t>
                      </a:r>
                      <a:endParaRPr lang="fi-FI" sz="1200" b="0"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1178944593"/>
                  </a:ext>
                </a:extLst>
              </a:tr>
              <a:tr h="338042">
                <a:tc>
                  <a:txBody>
                    <a:bodyPr/>
                    <a:lstStyle/>
                    <a:p>
                      <a:pPr algn="l" fontAlgn="b"/>
                      <a:r>
                        <a:rPr lang="fi-FI" sz="1200" b="1" u="none" strike="noStrike" dirty="0">
                          <a:effectLst/>
                          <a:latin typeface="+mn-lt"/>
                        </a:rPr>
                        <a:t>Varsinais-Suomen hyvinvointialue</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6619</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9046</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8374</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7937</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a:effectLst/>
                          <a:latin typeface="+mn-lt"/>
                        </a:rPr>
                        <a:t>7728</a:t>
                      </a:r>
                      <a:endParaRPr lang="fi-FI" sz="1200" b="1" i="0" u="none" strike="noStrike">
                        <a:solidFill>
                          <a:srgbClr val="000000"/>
                        </a:solidFill>
                        <a:effectLst/>
                        <a:latin typeface="+mn-lt"/>
                      </a:endParaRPr>
                    </a:p>
                  </a:txBody>
                  <a:tcPr marL="6038" marR="6038" marT="6038" marB="0" anchor="b"/>
                </a:tc>
                <a:extLst>
                  <a:ext uri="{0D108BD9-81ED-4DB2-BD59-A6C34878D82A}">
                    <a16:rowId xmlns:a16="http://schemas.microsoft.com/office/drawing/2014/main" val="2381006486"/>
                  </a:ext>
                </a:extLst>
              </a:tr>
              <a:tr h="181807">
                <a:tc>
                  <a:txBody>
                    <a:bodyPr/>
                    <a:lstStyle/>
                    <a:p>
                      <a:pPr algn="l" fontAlgn="b"/>
                      <a:r>
                        <a:rPr lang="fi-FI" sz="1200" b="1" u="none" strike="noStrike" dirty="0">
                          <a:effectLst/>
                          <a:latin typeface="+mn-lt"/>
                        </a:rPr>
                        <a:t>Koko maa</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a:effectLst/>
                          <a:latin typeface="+mn-lt"/>
                        </a:rPr>
                        <a:t>80937</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b="1" u="none" strike="noStrike">
                          <a:effectLst/>
                          <a:latin typeface="+mn-lt"/>
                        </a:rPr>
                        <a:t>94828</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b="1" u="none" strike="noStrike">
                          <a:effectLst/>
                          <a:latin typeface="+mn-lt"/>
                        </a:rPr>
                        <a:t>100428</a:t>
                      </a:r>
                      <a:endParaRPr lang="fi-FI" sz="1200" b="1" i="0" u="none" strike="noStrike">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90681</a:t>
                      </a:r>
                      <a:endParaRPr lang="fi-FI" sz="1200" b="1" i="0" u="none" strike="noStrike" dirty="0">
                        <a:solidFill>
                          <a:srgbClr val="000000"/>
                        </a:solidFill>
                        <a:effectLst/>
                        <a:latin typeface="+mn-lt"/>
                      </a:endParaRPr>
                    </a:p>
                  </a:txBody>
                  <a:tcPr marL="6038" marR="6038" marT="6038" marB="0" anchor="b"/>
                </a:tc>
                <a:tc>
                  <a:txBody>
                    <a:bodyPr/>
                    <a:lstStyle/>
                    <a:p>
                      <a:pPr algn="r" fontAlgn="b"/>
                      <a:r>
                        <a:rPr lang="fi-FI" sz="1200" b="1" u="none" strike="noStrike" dirty="0">
                          <a:effectLst/>
                          <a:latin typeface="+mn-lt"/>
                        </a:rPr>
                        <a:t>89881</a:t>
                      </a:r>
                      <a:endParaRPr lang="fi-FI" sz="1200" b="1" i="0" u="none" strike="noStrike" dirty="0">
                        <a:solidFill>
                          <a:srgbClr val="000000"/>
                        </a:solidFill>
                        <a:effectLst/>
                        <a:latin typeface="+mn-lt"/>
                      </a:endParaRPr>
                    </a:p>
                  </a:txBody>
                  <a:tcPr marL="6038" marR="6038" marT="6038" marB="0" anchor="b"/>
                </a:tc>
                <a:extLst>
                  <a:ext uri="{0D108BD9-81ED-4DB2-BD59-A6C34878D82A}">
                    <a16:rowId xmlns:a16="http://schemas.microsoft.com/office/drawing/2014/main" val="2774281775"/>
                  </a:ext>
                </a:extLst>
              </a:tr>
              <a:tr h="171596">
                <a:tc gridSpan="3">
                  <a:txBody>
                    <a:bodyPr/>
                    <a:lstStyle/>
                    <a:p>
                      <a:pPr algn="l" fontAlgn="b"/>
                      <a:r>
                        <a:rPr lang="fi-FI" sz="1200" u="none" strike="noStrike" dirty="0">
                          <a:effectLst/>
                          <a:latin typeface="+mn-lt"/>
                        </a:rPr>
                        <a:t>© THL, Tilasto- ja indikaattoripankki Sotkanet.fi 2005-2021</a:t>
                      </a:r>
                      <a:endParaRPr lang="fi-FI" sz="1200" b="0" i="0" u="none" strike="noStrike" dirty="0">
                        <a:solidFill>
                          <a:srgbClr val="000000"/>
                        </a:solidFill>
                        <a:effectLst/>
                        <a:latin typeface="+mn-lt"/>
                      </a:endParaRPr>
                    </a:p>
                  </a:txBody>
                  <a:tcPr marL="6038" marR="6038" marT="6038" marB="0" anchor="b"/>
                </a:tc>
                <a:tc hMerge="1">
                  <a:txBody>
                    <a:bodyPr/>
                    <a:lstStyle/>
                    <a:p>
                      <a:endParaRPr lang="fi-FI"/>
                    </a:p>
                  </a:txBody>
                  <a:tcPr/>
                </a:tc>
                <a:tc hMerge="1">
                  <a:txBody>
                    <a:bodyPr/>
                    <a:lstStyle/>
                    <a:p>
                      <a:endParaRPr lang="fi-FI"/>
                    </a:p>
                  </a:txBody>
                  <a:tcPr/>
                </a:tc>
                <a:tc>
                  <a:txBody>
                    <a:bodyPr/>
                    <a:lstStyle/>
                    <a:p>
                      <a:pPr algn="l" fontAlgn="b"/>
                      <a:endParaRPr lang="fi-FI" sz="1200" b="0" i="0" u="none" strike="noStrike" dirty="0">
                        <a:solidFill>
                          <a:srgbClr val="000000"/>
                        </a:solidFill>
                        <a:effectLst/>
                        <a:latin typeface="+mn-lt"/>
                      </a:endParaRPr>
                    </a:p>
                  </a:txBody>
                  <a:tcPr marL="6038" marR="6038" marT="6038" marB="0" anchor="b"/>
                </a:tc>
                <a:tc>
                  <a:txBody>
                    <a:bodyPr/>
                    <a:lstStyle/>
                    <a:p>
                      <a:pPr algn="l" fontAlgn="b"/>
                      <a:endParaRPr lang="fi-FI" sz="1200" b="0" i="0" u="none" strike="noStrike" dirty="0">
                        <a:solidFill>
                          <a:srgbClr val="000000"/>
                        </a:solidFill>
                        <a:effectLst/>
                        <a:latin typeface="+mn-lt"/>
                      </a:endParaRPr>
                    </a:p>
                  </a:txBody>
                  <a:tcPr marL="6038" marR="6038" marT="6038" marB="0" anchor="b"/>
                </a:tc>
                <a:tc>
                  <a:txBody>
                    <a:bodyPr/>
                    <a:lstStyle/>
                    <a:p>
                      <a:pPr algn="l" fontAlgn="b"/>
                      <a:endParaRPr lang="fi-FI" sz="1200" b="0" i="0" u="none" strike="noStrike" dirty="0">
                        <a:solidFill>
                          <a:srgbClr val="000000"/>
                        </a:solidFill>
                        <a:effectLst/>
                        <a:latin typeface="+mn-lt"/>
                      </a:endParaRPr>
                    </a:p>
                  </a:txBody>
                  <a:tcPr marL="6038" marR="6038" marT="6038" marB="0" anchor="b"/>
                </a:tc>
                <a:extLst>
                  <a:ext uri="{0D108BD9-81ED-4DB2-BD59-A6C34878D82A}">
                    <a16:rowId xmlns:a16="http://schemas.microsoft.com/office/drawing/2014/main" val="1870121848"/>
                  </a:ext>
                </a:extLst>
              </a:tr>
            </a:tbl>
          </a:graphicData>
        </a:graphic>
      </p:graphicFrame>
    </p:spTree>
    <p:extLst>
      <p:ext uri="{BB962C8B-B14F-4D97-AF65-F5344CB8AC3E}">
        <p14:creationId xmlns:p14="http://schemas.microsoft.com/office/powerpoint/2010/main" val="3361637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ACA36D-FC4F-495F-BE3F-7203D185BC93}"/>
              </a:ext>
            </a:extLst>
          </p:cNvPr>
          <p:cNvSpPr>
            <a:spLocks noGrp="1"/>
          </p:cNvSpPr>
          <p:nvPr>
            <p:ph type="ctrTitle"/>
          </p:nvPr>
        </p:nvSpPr>
        <p:spPr>
          <a:xfrm>
            <a:off x="1524003" y="1999615"/>
            <a:ext cx="9144000" cy="2764028"/>
          </a:xfrm>
        </p:spPr>
        <p:txBody>
          <a:bodyPr anchor="ctr">
            <a:normAutofit/>
          </a:bodyPr>
          <a:lstStyle/>
          <a:p>
            <a:r>
              <a:rPr lang="fi-FI" sz="6600" dirty="0"/>
              <a:t>Autoilun tukimuodot vammaispalveluissa</a:t>
            </a:r>
            <a:endParaRPr lang="fi-FI" sz="6100" dirty="0"/>
          </a:p>
        </p:txBody>
      </p:sp>
      <p:sp>
        <p:nvSpPr>
          <p:cNvPr id="3" name="Alaotsikko 2">
            <a:extLst>
              <a:ext uri="{FF2B5EF4-FFF2-40B4-BE49-F238E27FC236}">
                <a16:creationId xmlns:a16="http://schemas.microsoft.com/office/drawing/2014/main" id="{62A2BFF1-6CB4-43B6-AD25-71A4385F0EC0}"/>
              </a:ext>
            </a:extLst>
          </p:cNvPr>
          <p:cNvSpPr>
            <a:spLocks noGrp="1"/>
          </p:cNvSpPr>
          <p:nvPr>
            <p:ph type="subTitle" idx="1"/>
          </p:nvPr>
        </p:nvSpPr>
        <p:spPr>
          <a:xfrm>
            <a:off x="1966912" y="5645150"/>
            <a:ext cx="8258176" cy="631825"/>
          </a:xfrm>
        </p:spPr>
        <p:txBody>
          <a:bodyPr anchor="ctr">
            <a:normAutofit/>
          </a:bodyPr>
          <a:lstStyle/>
          <a:p>
            <a:r>
              <a:rPr lang="fi-FI" sz="1300" dirty="0"/>
              <a:t>Varsinais-Suomen vammaispalvelujen maakunnallisen kehittämistyön työryhmän ehdotukset hyvinvointialueelle</a:t>
            </a:r>
          </a:p>
          <a:p>
            <a:r>
              <a:rPr lang="fi-FI" sz="1300" dirty="0"/>
              <a:t>05/2022</a:t>
            </a:r>
          </a:p>
        </p:txBody>
      </p:sp>
    </p:spTree>
    <p:extLst>
      <p:ext uri="{BB962C8B-B14F-4D97-AF65-F5344CB8AC3E}">
        <p14:creationId xmlns:p14="http://schemas.microsoft.com/office/powerpoint/2010/main" val="1094215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5D1574-F46E-4F5B-B444-D3DEA5F538FA}"/>
              </a:ext>
            </a:extLst>
          </p:cNvPr>
          <p:cNvSpPr>
            <a:spLocks noGrp="1"/>
          </p:cNvSpPr>
          <p:nvPr>
            <p:ph type="title"/>
          </p:nvPr>
        </p:nvSpPr>
        <p:spPr>
          <a:xfrm>
            <a:off x="838200" y="365125"/>
            <a:ext cx="10515600" cy="1325563"/>
          </a:xfrm>
        </p:spPr>
        <p:txBody>
          <a:bodyPr>
            <a:normAutofit/>
          </a:bodyPr>
          <a:lstStyle/>
          <a:p>
            <a:r>
              <a:rPr lang="fi-FI" sz="5400"/>
              <a:t>Autoilun tukimuodot</a:t>
            </a:r>
          </a:p>
        </p:txBody>
      </p:sp>
      <p:sp>
        <p:nvSpPr>
          <p:cNvPr id="3" name="Sisällön paikkamerkki 2">
            <a:extLst>
              <a:ext uri="{FF2B5EF4-FFF2-40B4-BE49-F238E27FC236}">
                <a16:creationId xmlns:a16="http://schemas.microsoft.com/office/drawing/2014/main" id="{D1570F95-DB6B-4A78-B5C3-FFB650EEA905}"/>
              </a:ext>
            </a:extLst>
          </p:cNvPr>
          <p:cNvSpPr>
            <a:spLocks noGrp="1"/>
          </p:cNvSpPr>
          <p:nvPr>
            <p:ph idx="1"/>
          </p:nvPr>
        </p:nvSpPr>
        <p:spPr>
          <a:xfrm>
            <a:off x="838200" y="1929384"/>
            <a:ext cx="10515600" cy="4251960"/>
          </a:xfrm>
        </p:spPr>
        <p:txBody>
          <a:bodyPr>
            <a:normAutofit lnSpcReduction="10000"/>
          </a:bodyPr>
          <a:lstStyle/>
          <a:p>
            <a:pPr marL="0" indent="0">
              <a:lnSpc>
                <a:spcPct val="107000"/>
              </a:lnSpc>
              <a:spcAft>
                <a:spcPts val="800"/>
              </a:spcAft>
              <a:buNone/>
            </a:pPr>
            <a:r>
              <a:rPr lang="fi-FI" sz="1800" dirty="0">
                <a:latin typeface="Segoe UI" panose="020B0502040204020203" pitchFamily="34" charset="0"/>
                <a:cs typeface="Segoe UI" panose="020B0502040204020203" pitchFamily="34" charset="0"/>
              </a:rPr>
              <a:t>Auton hankinnan taloudellinen tuki on yleisen järjestämisvelvollisuuden piiriin kuuluva palvelu, jolloin kunta (hyvinvointialue) myöntää sitä määrärahojen puitteissa yksilölliseen tarveharkintaan perustuen. </a:t>
            </a:r>
          </a:p>
          <a:p>
            <a:pPr marL="0" indent="0">
              <a:lnSpc>
                <a:spcPct val="107000"/>
              </a:lnSpc>
              <a:spcAft>
                <a:spcPts val="800"/>
              </a:spcAft>
              <a:buNone/>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Kunnalla (hyvinvointialueella) on mahdollisuus itse määrittää kriteerit, joilla se priorisoi tukimuodon kohdentumista. Usein kunnat ovat priorisoineet esimerkiksi työssäkäynnin, opiskelun tai vammaisen lapsen perheen liikkumismahdollisuuksien tukemista.</a:t>
            </a:r>
            <a:endParaRPr lang="fi-FI" sz="180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endParaRPr>
          </a:p>
          <a:p>
            <a:pPr marL="0" indent="0">
              <a:lnSpc>
                <a:spcPct val="107000"/>
              </a:lnSpc>
              <a:spcAft>
                <a:spcPts val="800"/>
              </a:spcAft>
              <a:buNone/>
            </a:pPr>
            <a:r>
              <a:rPr lang="fi-FI" sz="180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Vammaispalvelulain mukaisilla oman auton käytön tukimuodoilla tarkoitetaan: </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Taloudellista tukea uuden tai käytetyn auton hankintaan (tavallisesti 50 % hankintahinnasta).</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Välttämättömiä muutostöitä vakiomalliseen autoon, esim. käsihallintalaitteet, polkimien siirto, lämmityslaitteet.</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Autoon kiinteästi asennettavia apuvälineitä, esim. pyörätuolinostimet ja -hissit.</a:t>
            </a:r>
            <a:endParaRPr lang="fi-FI" sz="1800" dirty="0">
              <a:effectLst/>
              <a:latin typeface="Segoe UI" panose="020B0502040204020203" pitchFamily="34" charset="0"/>
              <a:ea typeface="Calibri" panose="020F0502020204030204" pitchFamily="34" charset="0"/>
              <a:cs typeface="Segoe UI" panose="020B0502040204020203" pitchFamily="34" charset="0"/>
            </a:endParaRPr>
          </a:p>
          <a:p>
            <a:pPr marL="114300" indent="-342900"/>
            <a:endParaRPr lang="fi-FI" sz="1700" dirty="0"/>
          </a:p>
          <a:p>
            <a:pPr marL="342900" indent="-342900">
              <a:buFont typeface="Arial" panose="020B0604020202020204" pitchFamily="34" charset="0"/>
              <a:buChar char="•"/>
            </a:pPr>
            <a:endParaRPr lang="fi-FI" sz="1700" dirty="0"/>
          </a:p>
          <a:p>
            <a:endParaRPr lang="fi-FI" sz="1700" dirty="0"/>
          </a:p>
        </p:txBody>
      </p:sp>
    </p:spTree>
    <p:extLst>
      <p:ext uri="{BB962C8B-B14F-4D97-AF65-F5344CB8AC3E}">
        <p14:creationId xmlns:p14="http://schemas.microsoft.com/office/powerpoint/2010/main" val="3183462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B4430A-34E4-4D57-A80A-49D4B6A56548}"/>
              </a:ext>
            </a:extLst>
          </p:cNvPr>
          <p:cNvSpPr>
            <a:spLocks noGrp="1"/>
          </p:cNvSpPr>
          <p:nvPr>
            <p:ph type="title"/>
          </p:nvPr>
        </p:nvSpPr>
        <p:spPr>
          <a:xfrm>
            <a:off x="838200" y="365125"/>
            <a:ext cx="10515600" cy="1325563"/>
          </a:xfrm>
        </p:spPr>
        <p:txBody>
          <a:bodyPr>
            <a:normAutofit fontScale="90000"/>
          </a:bodyPr>
          <a:lstStyle/>
          <a:p>
            <a:r>
              <a:rPr lang="fi-FI" sz="5400" dirty="0"/>
              <a:t>Palvelutarpeen arvioiminen autoilun tuissa</a:t>
            </a:r>
          </a:p>
        </p:txBody>
      </p:sp>
      <p:sp>
        <p:nvSpPr>
          <p:cNvPr id="3" name="Sisällön paikkamerkki 2">
            <a:extLst>
              <a:ext uri="{FF2B5EF4-FFF2-40B4-BE49-F238E27FC236}">
                <a16:creationId xmlns:a16="http://schemas.microsoft.com/office/drawing/2014/main" id="{991E45CB-5D14-4EB9-A343-4814B65F3DF6}"/>
              </a:ext>
            </a:extLst>
          </p:cNvPr>
          <p:cNvSpPr>
            <a:spLocks noGrp="1"/>
          </p:cNvSpPr>
          <p:nvPr>
            <p:ph idx="1"/>
          </p:nvPr>
        </p:nvSpPr>
        <p:spPr>
          <a:xfrm>
            <a:off x="838200" y="1929384"/>
            <a:ext cx="10515600" cy="4251960"/>
          </a:xfrm>
        </p:spPr>
        <p:txBody>
          <a:bodyPr>
            <a:normAutofit fontScale="85000" lnSpcReduction="10000"/>
          </a:bodyPr>
          <a:lstStyle/>
          <a:p>
            <a:r>
              <a:rPr lang="fi-FI" sz="1800" dirty="0">
                <a:solidFill>
                  <a:srgbClr val="212529"/>
                </a:solidFill>
                <a:effectLst/>
                <a:latin typeface="Segoe UI" panose="020B0502040204020203" pitchFamily="34" charset="0"/>
                <a:ea typeface="Times New Roman" panose="02020603050405020304" pitchFamily="18" charset="0"/>
              </a:rPr>
              <a:t>Tuen saaminen </a:t>
            </a:r>
            <a:r>
              <a:rPr lang="fi-FI" sz="1800" i="1" dirty="0">
                <a:solidFill>
                  <a:srgbClr val="212529"/>
                </a:solidFill>
                <a:effectLst/>
                <a:latin typeface="Segoe UI" panose="020B0502040204020203" pitchFamily="34" charset="0"/>
                <a:ea typeface="Times New Roman" panose="02020603050405020304" pitchFamily="18" charset="0"/>
              </a:rPr>
              <a:t>ei edellytä vaikeavammaisuutta</a:t>
            </a:r>
            <a:r>
              <a:rPr lang="fi-FI" sz="1800" dirty="0">
                <a:solidFill>
                  <a:srgbClr val="212529"/>
                </a:solidFill>
                <a:effectLst/>
                <a:latin typeface="Segoe UI" panose="020B0502040204020203" pitchFamily="34" charset="0"/>
                <a:ea typeface="Times New Roman" panose="02020603050405020304" pitchFamily="18" charset="0"/>
              </a:rPr>
              <a:t>, vaan edellytyksenä on, että vammasta tai sairaudesta aiheutuu usein toistuvaa liikkumisen tarvetta. Kunnalla (hyvinvointialueella) on mahdollisuus itse määrittää kriteerit, joilla se priorisoi tukimuodon kohdentumista. Usein kunnat ovat priorisoineet esimerkiksi työssäkäynnin, opiskelun tai vammaisen lapsen perheen liikkumismahdollisuuksien tukemista.</a:t>
            </a:r>
          </a:p>
          <a:p>
            <a:r>
              <a:rPr lang="fi-FI" sz="1800" dirty="0">
                <a:solidFill>
                  <a:srgbClr val="212529"/>
                </a:solidFill>
                <a:effectLst/>
                <a:latin typeface="Segoe UI" panose="020B0502040204020203" pitchFamily="34" charset="0"/>
                <a:ea typeface="Times New Roman" panose="02020603050405020304" pitchFamily="18" charset="0"/>
              </a:rPr>
              <a:t>Palvelun tarkoituksena on mahdollistaa vammaiselle henkilölle tarpeen mukainen liikkuminen kodin ulkopuolella erityisesti sellaisissa tilanteissa, joissa välttämätöntä liikkumistarvetta on paljon. Vammaisen tai toimintarajoitteisen henkilön keskimääräinen tulotaso on muun väestön tulotasoa alhaisempi, jolloin auton hankinta voi heille olla merkittävä taloudellinen rasite. Lisäksi palvelulla on tarkoitus korvata vammaiselle henkilölle autoilun mahdollistamiseksi tarvittavia välttämättömiä muutostöitä vakiomalliseen ajoneuvoon.</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Asiakas voi hakea palvelua auton hankintaa edeltävästi, tai hankintakustannuksia korvattavaksi jälkikäteen. Jos asiakas haluaa varmistua taloudellisen tuen saannista ennen hankintapäätöksen tekemistä, sitä kannattaa hakea etukäteen. Asian käsittelemiseksi tarvitaan aina kirjallinen hakemus, joka sisältää tai jonka liitteiksi pyydetään myöhemmin ainakin:</a:t>
            </a:r>
          </a:p>
          <a:p>
            <a:pPr lvl="1">
              <a:lnSpc>
                <a:spcPct val="107000"/>
              </a:lnSpc>
              <a:spcAft>
                <a:spcPts val="800"/>
              </a:spcAft>
            </a:pPr>
            <a:r>
              <a:rPr lang="fi-FI" sz="16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Erittely asiakkaan hakemasta palvelusta ja sen kustannuksista</a:t>
            </a:r>
          </a:p>
          <a:p>
            <a:pPr lvl="1">
              <a:lnSpc>
                <a:spcPct val="107000"/>
              </a:lnSpc>
              <a:spcAft>
                <a:spcPts val="800"/>
              </a:spcAft>
            </a:pPr>
            <a:r>
              <a:rPr lang="fi-FI" sz="16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Hakijan perustelut palvelun tarpeelle </a:t>
            </a:r>
          </a:p>
          <a:p>
            <a:pPr lvl="1">
              <a:lnSpc>
                <a:spcPct val="107000"/>
              </a:lnSpc>
              <a:spcAft>
                <a:spcPts val="800"/>
              </a:spcAft>
            </a:pPr>
            <a:r>
              <a:rPr lang="fi-FI" sz="16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Terveydenhuollon asiakirjat, joista ilmenee palvelun myöntämiseen vaikuttava vamma/sairaus, sen pitkäaikaisuus sekä ajankohtainen toimintakyky</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200" dirty="0"/>
          </a:p>
        </p:txBody>
      </p:sp>
    </p:spTree>
    <p:extLst>
      <p:ext uri="{BB962C8B-B14F-4D97-AF65-F5344CB8AC3E}">
        <p14:creationId xmlns:p14="http://schemas.microsoft.com/office/powerpoint/2010/main" val="2566595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B4430A-34E4-4D57-A80A-49D4B6A56548}"/>
              </a:ext>
            </a:extLst>
          </p:cNvPr>
          <p:cNvSpPr>
            <a:spLocks noGrp="1"/>
          </p:cNvSpPr>
          <p:nvPr>
            <p:ph type="title"/>
          </p:nvPr>
        </p:nvSpPr>
        <p:spPr>
          <a:xfrm>
            <a:off x="838200" y="365125"/>
            <a:ext cx="10515600" cy="1325563"/>
          </a:xfrm>
        </p:spPr>
        <p:txBody>
          <a:bodyPr>
            <a:normAutofit/>
          </a:bodyPr>
          <a:lstStyle/>
          <a:p>
            <a:r>
              <a:rPr lang="fi-FI" sz="5400" dirty="0"/>
              <a:t>Näkökulmia palvelun käyttöön</a:t>
            </a:r>
          </a:p>
        </p:txBody>
      </p:sp>
      <p:sp>
        <p:nvSpPr>
          <p:cNvPr id="3" name="Sisällön paikkamerkki 2">
            <a:extLst>
              <a:ext uri="{FF2B5EF4-FFF2-40B4-BE49-F238E27FC236}">
                <a16:creationId xmlns:a16="http://schemas.microsoft.com/office/drawing/2014/main" id="{991E45CB-5D14-4EB9-A343-4814B65F3DF6}"/>
              </a:ext>
            </a:extLst>
          </p:cNvPr>
          <p:cNvSpPr>
            <a:spLocks noGrp="1"/>
          </p:cNvSpPr>
          <p:nvPr>
            <p:ph idx="1"/>
          </p:nvPr>
        </p:nvSpPr>
        <p:spPr>
          <a:xfrm>
            <a:off x="838200" y="1929384"/>
            <a:ext cx="10515600" cy="4251960"/>
          </a:xfrm>
        </p:spPr>
        <p:txBody>
          <a:bodyPr>
            <a:normAutofit/>
          </a:bodyPr>
          <a:lstStyle/>
          <a:p>
            <a:r>
              <a:rPr lang="fi-FI" sz="1800" dirty="0">
                <a:latin typeface="Segoe UI" panose="020B0502040204020203" pitchFamily="34" charset="0"/>
                <a:cs typeface="Segoe UI" panose="020B0502040204020203" pitchFamily="34" charset="0"/>
              </a:rPr>
              <a:t>Vammaispalvelulain mukaan kunnalla (</a:t>
            </a:r>
            <a:r>
              <a:rPr lang="fi-FI" sz="1800" dirty="0" err="1">
                <a:latin typeface="Segoe UI" panose="020B0502040204020203" pitchFamily="34" charset="0"/>
                <a:cs typeface="Segoe UI" panose="020B0502040204020203" pitchFamily="34" charset="0"/>
              </a:rPr>
              <a:t>HVA:lla</a:t>
            </a:r>
            <a:r>
              <a:rPr lang="fi-FI" sz="1800" dirty="0">
                <a:latin typeface="Segoe UI" panose="020B0502040204020203" pitchFamily="34" charset="0"/>
                <a:cs typeface="Segoe UI" panose="020B0502040204020203" pitchFamily="34" charset="0"/>
              </a:rPr>
              <a:t>) on velvollisuus talousarviossaan huomioida alueella vallitseva vammaispalvelujen tarve ja mitoittaa määrärahat sen mukaisiksi. Laki ei ota kantaa, miten alueellista palvelujen tarvetta arvioidaan, mutta Vammaispalvelujen käsikirjassa korostetaan laadukkaiden palvelusuunnitelmien merkitystä.</a:t>
            </a:r>
            <a:endPar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Silloin, kun oman auton käyttö on vammaiselle henkilölle mahdollista, on se merkittävästi edullisempi liikkumisen tapa kuin taksin käyttö. Lisäksi se mahdollistaa laajemmat omat vaikutusmahdollisuudet siihen, missä ja kuinka paljon voi liikkua (ei rajattua matkojen määrää eikä kuljetuspalvelualueen rajoja).</a:t>
            </a:r>
          </a:p>
          <a:p>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Nykyistä selkeämpää määrittelyä tarvitaan liittyen siihen, milloin vammaisella henkilöllä on oikeus saada tukea ajoneuvon, sen hallintalaitteiston tai kiinteiden apuvälineiden vaihtoon tilanteessa, jolloin hän on jo kertaalleen saanut näihin asioihin taloudellista tukea vammaispalveluista. </a:t>
            </a:r>
          </a:p>
          <a:p>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Vammaan tai sairauteen liittyvä tarve on nykyisellään melko selkeä peruste, mutta tarkempaa määrittelyä tarvitsee vaihto ajoneuvon tai siihen kuuluvan välineistön käyttöiän perusteella. Sekä yhdenvertaisuus-, turvallisuus- että ympäristönäkökulmasta perusteltua olisi, että vaihto-oikeus muodostuisi silloin, kun ajoneuvo tai laitteisto on tullut käyttöikänsä päähän.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200" dirty="0"/>
          </a:p>
        </p:txBody>
      </p:sp>
    </p:spTree>
    <p:extLst>
      <p:ext uri="{BB962C8B-B14F-4D97-AF65-F5344CB8AC3E}">
        <p14:creationId xmlns:p14="http://schemas.microsoft.com/office/powerpoint/2010/main" val="2467001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B4430A-34E4-4D57-A80A-49D4B6A56548}"/>
              </a:ext>
            </a:extLst>
          </p:cNvPr>
          <p:cNvSpPr>
            <a:spLocks noGrp="1"/>
          </p:cNvSpPr>
          <p:nvPr>
            <p:ph type="title"/>
          </p:nvPr>
        </p:nvSpPr>
        <p:spPr>
          <a:xfrm>
            <a:off x="838200" y="365125"/>
            <a:ext cx="10515600" cy="1325563"/>
          </a:xfrm>
        </p:spPr>
        <p:txBody>
          <a:bodyPr>
            <a:normAutofit/>
          </a:bodyPr>
          <a:lstStyle/>
          <a:p>
            <a:r>
              <a:rPr lang="fi-FI" sz="5400" dirty="0"/>
              <a:t>Palvelun organisointi </a:t>
            </a:r>
            <a:r>
              <a:rPr lang="fi-FI" sz="5400" dirty="0" err="1"/>
              <a:t>HVA:lla</a:t>
            </a:r>
            <a:endParaRPr lang="fi-FI" sz="5400" dirty="0"/>
          </a:p>
        </p:txBody>
      </p:sp>
      <p:sp>
        <p:nvSpPr>
          <p:cNvPr id="3" name="Sisällön paikkamerkki 2">
            <a:extLst>
              <a:ext uri="{FF2B5EF4-FFF2-40B4-BE49-F238E27FC236}">
                <a16:creationId xmlns:a16="http://schemas.microsoft.com/office/drawing/2014/main" id="{991E45CB-5D14-4EB9-A343-4814B65F3DF6}"/>
              </a:ext>
            </a:extLst>
          </p:cNvPr>
          <p:cNvSpPr>
            <a:spLocks noGrp="1"/>
          </p:cNvSpPr>
          <p:nvPr>
            <p:ph idx="1"/>
          </p:nvPr>
        </p:nvSpPr>
        <p:spPr>
          <a:xfrm>
            <a:off x="838200" y="1929384"/>
            <a:ext cx="10515600" cy="4251960"/>
          </a:xfrm>
        </p:spPr>
        <p:txBody>
          <a:bodyPr>
            <a:normAutofit fontScale="85000" lnSpcReduction="10000"/>
          </a:bodyPr>
          <a:lstStyle/>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Koska hakemuksia tulee määrällisesti vähän, suositeltavaa olisi kohdentaa niiden käsittely hyvinvointialueella toimivalle moniammatilliselle asiantuntijatiimille, jossa olisi sosiaalityön, toimintakykyarvioinnin sekä teknisen puolen asiantuntemusta. Tämä parantaisi käsittelyn yhdenvertaisuutta koko alueen tasolla, sekä asiakkaiden saaman palvelun laatua, kun palvelun toteuttaisivat siihen erikoistuneet ammattilaiset. </a:t>
            </a: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Kyseessä voisi olla sama asiantuntijatiimi, jonka vastuulla olisi esimerkiksi asuntoon kiinteästi kuuluvien laitteiden ja välineiden arviointi- ja päätösprosessit.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Sosiaalityöntekijän</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tehtävään kuuluisi asiakkaan hakemuksen sekä asiantuntijalausuntojen perusteella arvioida asiakkaan yksilöllinen tarve palveluun ja tehdä siitä perusteltu päätös.</a:t>
            </a: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Toimintaterapeutti / kuntoutusohjaaja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tekisi arvion asiakkaan toimintakyvystä suhteessa palveluun, ja laatisi lausunnon asiakkaalle suositeltavista palveluista (esim. välttämättömät autoilun mahdollistavat muutokset). </a:t>
            </a: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Tekninen asiantuntija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arvioisi hankintakustannusten kohtuullisuutta ja tarvittaessa muita hankintoihin liittyviä teknisiä näkökulmia.</a:t>
            </a:r>
          </a:p>
          <a:p>
            <a:pPr marL="0" indent="0">
              <a:lnSpc>
                <a:spcPct val="107000"/>
              </a:lnSpc>
              <a:spcAft>
                <a:spcPts val="800"/>
              </a:spcAft>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200" dirty="0"/>
          </a:p>
        </p:txBody>
      </p:sp>
    </p:spTree>
    <p:extLst>
      <p:ext uri="{BB962C8B-B14F-4D97-AF65-F5344CB8AC3E}">
        <p14:creationId xmlns:p14="http://schemas.microsoft.com/office/powerpoint/2010/main" val="7005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Pyöristetyt kulmat 2">
            <a:extLst>
              <a:ext uri="{FF2B5EF4-FFF2-40B4-BE49-F238E27FC236}">
                <a16:creationId xmlns:a16="http://schemas.microsoft.com/office/drawing/2014/main" id="{6830E9BB-56FA-49C4-9820-C75DA2671D6E}"/>
              </a:ext>
            </a:extLst>
          </p:cNvPr>
          <p:cNvSpPr/>
          <p:nvPr/>
        </p:nvSpPr>
        <p:spPr>
          <a:xfrm>
            <a:off x="4452361" y="657755"/>
            <a:ext cx="2726108" cy="127394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i-FI" dirty="0"/>
              <a:t>Liikkumisen tuen kokonaisuus</a:t>
            </a:r>
          </a:p>
        </p:txBody>
      </p:sp>
      <p:sp>
        <p:nvSpPr>
          <p:cNvPr id="4" name="Suorakulmio: Pyöristetyt kulmat 3">
            <a:extLst>
              <a:ext uri="{FF2B5EF4-FFF2-40B4-BE49-F238E27FC236}">
                <a16:creationId xmlns:a16="http://schemas.microsoft.com/office/drawing/2014/main" id="{33B48B5E-8820-48C1-A7B3-3922EF109272}"/>
              </a:ext>
            </a:extLst>
          </p:cNvPr>
          <p:cNvSpPr/>
          <p:nvPr/>
        </p:nvSpPr>
        <p:spPr>
          <a:xfrm>
            <a:off x="2196269" y="121504"/>
            <a:ext cx="2177757" cy="869536"/>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r>
              <a:rPr lang="fi-FI" sz="1200" dirty="0"/>
              <a:t>(Esteetön) joukkoliikenne,  palvelulinjat, kutsuliikenne</a:t>
            </a:r>
          </a:p>
        </p:txBody>
      </p:sp>
      <p:sp>
        <p:nvSpPr>
          <p:cNvPr id="5" name="Suorakulmio: Pyöristetyt kulmat 4">
            <a:extLst>
              <a:ext uri="{FF2B5EF4-FFF2-40B4-BE49-F238E27FC236}">
                <a16:creationId xmlns:a16="http://schemas.microsoft.com/office/drawing/2014/main" id="{45BBA949-606B-4416-BC1D-D15A224139F6}"/>
              </a:ext>
            </a:extLst>
          </p:cNvPr>
          <p:cNvSpPr/>
          <p:nvPr/>
        </p:nvSpPr>
        <p:spPr>
          <a:xfrm>
            <a:off x="111094" y="3903292"/>
            <a:ext cx="1563882" cy="996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err="1"/>
              <a:t>Väh</a:t>
            </a:r>
            <a:r>
              <a:rPr lang="fi-FI" sz="1400" dirty="0"/>
              <a:t>. 18 matkaa/kk asiointiin ja vapaa-aikaan</a:t>
            </a:r>
          </a:p>
        </p:txBody>
      </p:sp>
      <p:sp>
        <p:nvSpPr>
          <p:cNvPr id="6" name="Suorakulmio: Pyöristetyt kulmat 5">
            <a:extLst>
              <a:ext uri="{FF2B5EF4-FFF2-40B4-BE49-F238E27FC236}">
                <a16:creationId xmlns:a16="http://schemas.microsoft.com/office/drawing/2014/main" id="{AE944558-CFD0-48B3-B4E3-CEEF15A229F8}"/>
              </a:ext>
            </a:extLst>
          </p:cNvPr>
          <p:cNvSpPr/>
          <p:nvPr/>
        </p:nvSpPr>
        <p:spPr>
          <a:xfrm>
            <a:off x="1787496" y="3903292"/>
            <a:ext cx="1504061" cy="996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Työ- ja opiskelumatkat</a:t>
            </a:r>
            <a:r>
              <a:rPr lang="fi-FI" sz="1200"/>
              <a:t>, VPL päivätoiminnan </a:t>
            </a:r>
            <a:r>
              <a:rPr lang="fi-FI" sz="1200" dirty="0"/>
              <a:t>matkat</a:t>
            </a:r>
          </a:p>
        </p:txBody>
      </p:sp>
      <p:sp>
        <p:nvSpPr>
          <p:cNvPr id="7" name="Suorakulmio: Pyöristetyt kulmat 6">
            <a:extLst>
              <a:ext uri="{FF2B5EF4-FFF2-40B4-BE49-F238E27FC236}">
                <a16:creationId xmlns:a16="http://schemas.microsoft.com/office/drawing/2014/main" id="{AED9841B-94A9-48D6-8145-B3C6B37036AE}"/>
              </a:ext>
            </a:extLst>
          </p:cNvPr>
          <p:cNvSpPr/>
          <p:nvPr/>
        </p:nvSpPr>
        <p:spPr>
          <a:xfrm>
            <a:off x="3446806" y="3910056"/>
            <a:ext cx="1418604" cy="996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Erityishuoltoon kuuluvat kuljetukset</a:t>
            </a:r>
          </a:p>
        </p:txBody>
      </p:sp>
      <p:sp>
        <p:nvSpPr>
          <p:cNvPr id="8" name="Suorakulmio: Pyöristetyt kulmat 7">
            <a:extLst>
              <a:ext uri="{FF2B5EF4-FFF2-40B4-BE49-F238E27FC236}">
                <a16:creationId xmlns:a16="http://schemas.microsoft.com/office/drawing/2014/main" id="{DF9D17DF-1F63-42A9-ABB6-53D6FD90AB09}"/>
              </a:ext>
            </a:extLst>
          </p:cNvPr>
          <p:cNvSpPr/>
          <p:nvPr/>
        </p:nvSpPr>
        <p:spPr>
          <a:xfrm>
            <a:off x="1444239" y="5213114"/>
            <a:ext cx="1504061" cy="996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Vaihtoehtoiset mallit: kilometri- ja eurokukkaro</a:t>
            </a:r>
          </a:p>
        </p:txBody>
      </p:sp>
      <p:sp>
        <p:nvSpPr>
          <p:cNvPr id="9" name="Suorakulmio: Pyöristetyt kulmat 8">
            <a:extLst>
              <a:ext uri="{FF2B5EF4-FFF2-40B4-BE49-F238E27FC236}">
                <a16:creationId xmlns:a16="http://schemas.microsoft.com/office/drawing/2014/main" id="{88D6CEB5-5057-4B2D-A641-2982D5449660}"/>
              </a:ext>
            </a:extLst>
          </p:cNvPr>
          <p:cNvSpPr/>
          <p:nvPr/>
        </p:nvSpPr>
        <p:spPr>
          <a:xfrm>
            <a:off x="25636" y="5213114"/>
            <a:ext cx="1418603" cy="996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Harkinnanvarai-set muut matkat</a:t>
            </a:r>
          </a:p>
        </p:txBody>
      </p:sp>
      <p:sp>
        <p:nvSpPr>
          <p:cNvPr id="10" name="Suorakulmio: Pyöristetyt kulmat 9">
            <a:extLst>
              <a:ext uri="{FF2B5EF4-FFF2-40B4-BE49-F238E27FC236}">
                <a16:creationId xmlns:a16="http://schemas.microsoft.com/office/drawing/2014/main" id="{004C8A3B-3DA4-4E63-B992-57AF40B9AEE1}"/>
              </a:ext>
            </a:extLst>
          </p:cNvPr>
          <p:cNvSpPr/>
          <p:nvPr/>
        </p:nvSpPr>
        <p:spPr>
          <a:xfrm>
            <a:off x="1220622" y="2517803"/>
            <a:ext cx="2768839" cy="1095999"/>
          </a:xfrm>
          <a:prstGeom prst="roundRect">
            <a:avLst/>
          </a:prstGeom>
          <a:noFill/>
          <a:ln w="9525" cap="flat" cmpd="sng" algn="ctr">
            <a:solidFill>
              <a:schemeClr val="accent6">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fi-FI" sz="1600" dirty="0">
                <a:solidFill>
                  <a:schemeClr val="accent6">
                    <a:lumMod val="75000"/>
                  </a:schemeClr>
                </a:solidFill>
              </a:rPr>
              <a:t>Vammaispalvelulain mukaiset kuljetuspalvelut vaikeavammaisille henkilöille</a:t>
            </a:r>
          </a:p>
        </p:txBody>
      </p:sp>
      <p:sp>
        <p:nvSpPr>
          <p:cNvPr id="11" name="Suorakulmio: Pyöristetyt kulmat 10">
            <a:extLst>
              <a:ext uri="{FF2B5EF4-FFF2-40B4-BE49-F238E27FC236}">
                <a16:creationId xmlns:a16="http://schemas.microsoft.com/office/drawing/2014/main" id="{54AF10F5-25DE-47E9-93C3-0D22A49FF2FC}"/>
              </a:ext>
            </a:extLst>
          </p:cNvPr>
          <p:cNvSpPr/>
          <p:nvPr/>
        </p:nvSpPr>
        <p:spPr>
          <a:xfrm>
            <a:off x="170910" y="344898"/>
            <a:ext cx="1418603" cy="78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Kaikissa kunnissa ei käytössä</a:t>
            </a:r>
          </a:p>
        </p:txBody>
      </p:sp>
      <p:sp>
        <p:nvSpPr>
          <p:cNvPr id="12" name="Suorakulmio: Pyöristetyt kulmat 11">
            <a:extLst>
              <a:ext uri="{FF2B5EF4-FFF2-40B4-BE49-F238E27FC236}">
                <a16:creationId xmlns:a16="http://schemas.microsoft.com/office/drawing/2014/main" id="{5CB1D989-C7FE-44EC-9AF1-301273F0E651}"/>
              </a:ext>
            </a:extLst>
          </p:cNvPr>
          <p:cNvSpPr/>
          <p:nvPr/>
        </p:nvSpPr>
        <p:spPr>
          <a:xfrm>
            <a:off x="170911" y="1181989"/>
            <a:ext cx="1418603" cy="1115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Kuntakohtaiset periaatteet: myöntäminen, matkamäärä, alue ym.</a:t>
            </a:r>
          </a:p>
        </p:txBody>
      </p:sp>
      <p:sp>
        <p:nvSpPr>
          <p:cNvPr id="14" name="Suorakulmio: Pyöristetyt kulmat 13">
            <a:extLst>
              <a:ext uri="{FF2B5EF4-FFF2-40B4-BE49-F238E27FC236}">
                <a16:creationId xmlns:a16="http://schemas.microsoft.com/office/drawing/2014/main" id="{9974FC11-F532-4AC4-87E4-36D78090A7A2}"/>
              </a:ext>
            </a:extLst>
          </p:cNvPr>
          <p:cNvSpPr/>
          <p:nvPr/>
        </p:nvSpPr>
        <p:spPr>
          <a:xfrm>
            <a:off x="7339414" y="312453"/>
            <a:ext cx="2162085" cy="8695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fi-FI" sz="1600" dirty="0"/>
              <a:t>Kelan korvaamat kuljetukset ja tuet</a:t>
            </a:r>
          </a:p>
        </p:txBody>
      </p:sp>
      <p:sp>
        <p:nvSpPr>
          <p:cNvPr id="15" name="Suorakulmio: Pyöristetyt kulmat 14">
            <a:extLst>
              <a:ext uri="{FF2B5EF4-FFF2-40B4-BE49-F238E27FC236}">
                <a16:creationId xmlns:a16="http://schemas.microsoft.com/office/drawing/2014/main" id="{C7E55E2C-F4DD-41AB-AF1A-E41FE350D81F}"/>
              </a:ext>
            </a:extLst>
          </p:cNvPr>
          <p:cNvSpPr/>
          <p:nvPr/>
        </p:nvSpPr>
        <p:spPr>
          <a:xfrm>
            <a:off x="8122777" y="1224181"/>
            <a:ext cx="2162085" cy="10733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fi-FI" sz="1600" dirty="0"/>
              <a:t>Opetustoimen korvaamat kuljetukset ja tuet</a:t>
            </a:r>
          </a:p>
        </p:txBody>
      </p:sp>
      <p:sp>
        <p:nvSpPr>
          <p:cNvPr id="16" name="Suorakulmio: Pyöristetyt kulmat 15">
            <a:extLst>
              <a:ext uri="{FF2B5EF4-FFF2-40B4-BE49-F238E27FC236}">
                <a16:creationId xmlns:a16="http://schemas.microsoft.com/office/drawing/2014/main" id="{0CBDB15E-DF99-48C3-A277-2BCB3CDA9B18}"/>
              </a:ext>
            </a:extLst>
          </p:cNvPr>
          <p:cNvSpPr/>
          <p:nvPr/>
        </p:nvSpPr>
        <p:spPr>
          <a:xfrm>
            <a:off x="5175905" y="2631034"/>
            <a:ext cx="2162085" cy="869536"/>
          </a:xfrm>
          <a:prstGeom prst="roundRect">
            <a:avLst/>
          </a:prstGeom>
          <a:noFill/>
          <a:ln w="9525" cap="flat" cmpd="sng" algn="ctr">
            <a:solidFill>
              <a:schemeClr val="accent6">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fi-FI" sz="1600" dirty="0">
                <a:solidFill>
                  <a:schemeClr val="accent6">
                    <a:lumMod val="75000"/>
                  </a:schemeClr>
                </a:solidFill>
              </a:rPr>
              <a:t>Autoilun tuet vammaisille henkilöille</a:t>
            </a:r>
          </a:p>
        </p:txBody>
      </p:sp>
      <p:sp>
        <p:nvSpPr>
          <p:cNvPr id="17" name="Suorakulmio: Pyöristetyt kulmat 16">
            <a:extLst>
              <a:ext uri="{FF2B5EF4-FFF2-40B4-BE49-F238E27FC236}">
                <a16:creationId xmlns:a16="http://schemas.microsoft.com/office/drawing/2014/main" id="{3E0609E8-2694-4FBB-9252-418D68D4DA57}"/>
              </a:ext>
            </a:extLst>
          </p:cNvPr>
          <p:cNvSpPr/>
          <p:nvPr/>
        </p:nvSpPr>
        <p:spPr>
          <a:xfrm>
            <a:off x="7911984" y="2994232"/>
            <a:ext cx="2162085" cy="869536"/>
          </a:xfrm>
          <a:prstGeom prst="roundRect">
            <a:avLst/>
          </a:prstGeom>
          <a:noFill/>
          <a:ln w="9525" cap="flat" cmpd="sng" algn="ctr">
            <a:solidFill>
              <a:schemeClr val="accent6">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fi-FI" sz="1600" dirty="0">
                <a:solidFill>
                  <a:schemeClr val="accent6">
                    <a:lumMod val="75000"/>
                  </a:schemeClr>
                </a:solidFill>
              </a:rPr>
              <a:t>Muu liikkumisen tuki</a:t>
            </a:r>
          </a:p>
        </p:txBody>
      </p:sp>
      <p:sp>
        <p:nvSpPr>
          <p:cNvPr id="18" name="Suorakulmio: Pyöristetyt kulmat 17">
            <a:extLst>
              <a:ext uri="{FF2B5EF4-FFF2-40B4-BE49-F238E27FC236}">
                <a16:creationId xmlns:a16="http://schemas.microsoft.com/office/drawing/2014/main" id="{802688AC-0F15-48EC-A4B4-B928198B9C98}"/>
              </a:ext>
            </a:extLst>
          </p:cNvPr>
          <p:cNvSpPr/>
          <p:nvPr/>
        </p:nvSpPr>
        <p:spPr>
          <a:xfrm>
            <a:off x="2948300" y="5219878"/>
            <a:ext cx="1504061" cy="9962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Kuljetuksiin liittyvä saattajapalvelu (tai avustaja)</a:t>
            </a:r>
          </a:p>
        </p:txBody>
      </p:sp>
      <p:sp>
        <p:nvSpPr>
          <p:cNvPr id="19" name="Suorakulmio: Pyöristetyt kulmat 18">
            <a:extLst>
              <a:ext uri="{FF2B5EF4-FFF2-40B4-BE49-F238E27FC236}">
                <a16:creationId xmlns:a16="http://schemas.microsoft.com/office/drawing/2014/main" id="{CD8FDADE-F4E0-4573-AFB4-C6999A8498C7}"/>
              </a:ext>
            </a:extLst>
          </p:cNvPr>
          <p:cNvSpPr/>
          <p:nvPr/>
        </p:nvSpPr>
        <p:spPr>
          <a:xfrm>
            <a:off x="10373165" y="1220263"/>
            <a:ext cx="1418603" cy="78514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i-FI" sz="1200" dirty="0"/>
              <a:t>Esi- ja perusopetus, toinen aste</a:t>
            </a:r>
          </a:p>
        </p:txBody>
      </p:sp>
      <p:sp>
        <p:nvSpPr>
          <p:cNvPr id="20" name="Suorakulmio: Pyöristetyt kulmat 19">
            <a:extLst>
              <a:ext uri="{FF2B5EF4-FFF2-40B4-BE49-F238E27FC236}">
                <a16:creationId xmlns:a16="http://schemas.microsoft.com/office/drawing/2014/main" id="{550C4BB7-AA39-4145-819B-330823D88187}"/>
              </a:ext>
            </a:extLst>
          </p:cNvPr>
          <p:cNvSpPr/>
          <p:nvPr/>
        </p:nvSpPr>
        <p:spPr>
          <a:xfrm>
            <a:off x="10373165" y="2042346"/>
            <a:ext cx="1418603" cy="78514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i-FI" sz="1100" dirty="0"/>
              <a:t>Varhaiskasvatus, harkinnanvaraiset kyydit?</a:t>
            </a:r>
          </a:p>
        </p:txBody>
      </p:sp>
      <p:sp>
        <p:nvSpPr>
          <p:cNvPr id="21" name="Suorakulmio: Pyöristetyt kulmat 20">
            <a:extLst>
              <a:ext uri="{FF2B5EF4-FFF2-40B4-BE49-F238E27FC236}">
                <a16:creationId xmlns:a16="http://schemas.microsoft.com/office/drawing/2014/main" id="{B7C6EAF3-9768-4F13-AF5C-5A36E3EE95A3}"/>
              </a:ext>
            </a:extLst>
          </p:cNvPr>
          <p:cNvSpPr/>
          <p:nvPr/>
        </p:nvSpPr>
        <p:spPr>
          <a:xfrm>
            <a:off x="5218637" y="3863768"/>
            <a:ext cx="1259075" cy="6877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Taloudellinen tuki auton hankintaan</a:t>
            </a:r>
          </a:p>
        </p:txBody>
      </p:sp>
      <p:sp>
        <p:nvSpPr>
          <p:cNvPr id="22" name="Suorakulmio: Pyöristetyt kulmat 21">
            <a:extLst>
              <a:ext uri="{FF2B5EF4-FFF2-40B4-BE49-F238E27FC236}">
                <a16:creationId xmlns:a16="http://schemas.microsoft.com/office/drawing/2014/main" id="{60177AA2-BAEF-49C4-A9BB-5CDAE22CB88A}"/>
              </a:ext>
            </a:extLst>
          </p:cNvPr>
          <p:cNvSpPr/>
          <p:nvPr/>
        </p:nvSpPr>
        <p:spPr>
          <a:xfrm>
            <a:off x="6480566" y="3854600"/>
            <a:ext cx="1142279" cy="706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Auton apuvälineet ja muutostyöt</a:t>
            </a:r>
          </a:p>
        </p:txBody>
      </p:sp>
      <p:sp>
        <p:nvSpPr>
          <p:cNvPr id="23" name="Suorakulmio: Pyöristetyt kulmat 22">
            <a:extLst>
              <a:ext uri="{FF2B5EF4-FFF2-40B4-BE49-F238E27FC236}">
                <a16:creationId xmlns:a16="http://schemas.microsoft.com/office/drawing/2014/main" id="{1603DD7F-216E-41D4-A2BA-0E9646A04DAF}"/>
              </a:ext>
            </a:extLst>
          </p:cNvPr>
          <p:cNvSpPr/>
          <p:nvPr/>
        </p:nvSpPr>
        <p:spPr>
          <a:xfrm>
            <a:off x="8082896" y="4098690"/>
            <a:ext cx="1418603" cy="78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Liikkumistaidon ohjaus</a:t>
            </a:r>
          </a:p>
        </p:txBody>
      </p:sp>
      <p:sp>
        <p:nvSpPr>
          <p:cNvPr id="24" name="Suorakulmio: Pyöristetyt kulmat 23">
            <a:extLst>
              <a:ext uri="{FF2B5EF4-FFF2-40B4-BE49-F238E27FC236}">
                <a16:creationId xmlns:a16="http://schemas.microsoft.com/office/drawing/2014/main" id="{2110CDDF-11C8-4C1A-A28A-807BEEA919E8}"/>
              </a:ext>
            </a:extLst>
          </p:cNvPr>
          <p:cNvSpPr/>
          <p:nvPr/>
        </p:nvSpPr>
        <p:spPr>
          <a:xfrm>
            <a:off x="9585519" y="4098690"/>
            <a:ext cx="1418603" cy="78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Saattaja julkisen liikenteen käyttöön</a:t>
            </a:r>
          </a:p>
        </p:txBody>
      </p:sp>
      <p:sp>
        <p:nvSpPr>
          <p:cNvPr id="25" name="Suorakulmio: Pyöristetyt kulmat 24">
            <a:extLst>
              <a:ext uri="{FF2B5EF4-FFF2-40B4-BE49-F238E27FC236}">
                <a16:creationId xmlns:a16="http://schemas.microsoft.com/office/drawing/2014/main" id="{D63260F9-F7F2-4AA3-8441-74DE92662E43}"/>
              </a:ext>
            </a:extLst>
          </p:cNvPr>
          <p:cNvSpPr/>
          <p:nvPr/>
        </p:nvSpPr>
        <p:spPr>
          <a:xfrm>
            <a:off x="4779953" y="5421502"/>
            <a:ext cx="2352937" cy="1220091"/>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Liikkumista tukevat apuvälineet: terveysasemien apuvälineyksiköt, lääkinnällisen kuntoutuksen apuvälineet</a:t>
            </a:r>
          </a:p>
        </p:txBody>
      </p:sp>
      <p:sp>
        <p:nvSpPr>
          <p:cNvPr id="26" name="Suorakulmio: Pyöristetyt kulmat 25">
            <a:extLst>
              <a:ext uri="{FF2B5EF4-FFF2-40B4-BE49-F238E27FC236}">
                <a16:creationId xmlns:a16="http://schemas.microsoft.com/office/drawing/2014/main" id="{F3E6389C-F17E-4F36-B933-1C8C4C687379}"/>
              </a:ext>
            </a:extLst>
          </p:cNvPr>
          <p:cNvSpPr/>
          <p:nvPr/>
        </p:nvSpPr>
        <p:spPr>
          <a:xfrm>
            <a:off x="7148562" y="5421064"/>
            <a:ext cx="2352937" cy="12200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Vakuutusyhtiöiden kautta saatavat apuvälineet, muutostyöt, muu tuki</a:t>
            </a:r>
          </a:p>
        </p:txBody>
      </p:sp>
      <p:sp>
        <p:nvSpPr>
          <p:cNvPr id="27" name="Suorakulmio: Pyöristetyt kulmat 26">
            <a:extLst>
              <a:ext uri="{FF2B5EF4-FFF2-40B4-BE49-F238E27FC236}">
                <a16:creationId xmlns:a16="http://schemas.microsoft.com/office/drawing/2014/main" id="{FC86CA62-1B33-4649-B81B-A0F1192C38B8}"/>
              </a:ext>
            </a:extLst>
          </p:cNvPr>
          <p:cNvSpPr/>
          <p:nvPr/>
        </p:nvSpPr>
        <p:spPr>
          <a:xfrm>
            <a:off x="9532824" y="5241782"/>
            <a:ext cx="1606614" cy="51731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Autoveron palautus</a:t>
            </a:r>
          </a:p>
        </p:txBody>
      </p:sp>
      <p:cxnSp>
        <p:nvCxnSpPr>
          <p:cNvPr id="29" name="Suora yhdysviiva 28">
            <a:extLst>
              <a:ext uri="{FF2B5EF4-FFF2-40B4-BE49-F238E27FC236}">
                <a16:creationId xmlns:a16="http://schemas.microsoft.com/office/drawing/2014/main" id="{641B898A-0DD1-4ACF-B040-B29C3E0E9B8F}"/>
              </a:ext>
            </a:extLst>
          </p:cNvPr>
          <p:cNvCxnSpPr/>
          <p:nvPr/>
        </p:nvCxnSpPr>
        <p:spPr>
          <a:xfrm flipH="1">
            <a:off x="4069223" y="1640793"/>
            <a:ext cx="3831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8E3820F5-6C03-4189-B1C8-5A58155AEFAD}"/>
              </a:ext>
            </a:extLst>
          </p:cNvPr>
          <p:cNvCxnSpPr>
            <a:cxnSpLocks/>
          </p:cNvCxnSpPr>
          <p:nvPr/>
        </p:nvCxnSpPr>
        <p:spPr>
          <a:xfrm flipH="1">
            <a:off x="3954568" y="1931702"/>
            <a:ext cx="617433" cy="687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uora yhdysviiva 35">
            <a:extLst>
              <a:ext uri="{FF2B5EF4-FFF2-40B4-BE49-F238E27FC236}">
                <a16:creationId xmlns:a16="http://schemas.microsoft.com/office/drawing/2014/main" id="{BE3D3294-408A-4EE1-811A-8CDD09DE4838}"/>
              </a:ext>
            </a:extLst>
          </p:cNvPr>
          <p:cNvCxnSpPr>
            <a:cxnSpLocks/>
          </p:cNvCxnSpPr>
          <p:nvPr/>
        </p:nvCxnSpPr>
        <p:spPr>
          <a:xfrm>
            <a:off x="5918673" y="1905430"/>
            <a:ext cx="0" cy="713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uora yhdysviiva 38">
            <a:extLst>
              <a:ext uri="{FF2B5EF4-FFF2-40B4-BE49-F238E27FC236}">
                <a16:creationId xmlns:a16="http://schemas.microsoft.com/office/drawing/2014/main" id="{1DBD33FA-E320-49AC-99DB-C6C3E5E61CFD}"/>
              </a:ext>
            </a:extLst>
          </p:cNvPr>
          <p:cNvCxnSpPr>
            <a:cxnSpLocks/>
          </p:cNvCxnSpPr>
          <p:nvPr/>
        </p:nvCxnSpPr>
        <p:spPr>
          <a:xfrm>
            <a:off x="7051705" y="1936063"/>
            <a:ext cx="921513" cy="1057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uora yhdysviiva 41">
            <a:extLst>
              <a:ext uri="{FF2B5EF4-FFF2-40B4-BE49-F238E27FC236}">
                <a16:creationId xmlns:a16="http://schemas.microsoft.com/office/drawing/2014/main" id="{92F19B69-98DC-44C2-832F-212FF665B7FB}"/>
              </a:ext>
            </a:extLst>
          </p:cNvPr>
          <p:cNvCxnSpPr>
            <a:cxnSpLocks/>
          </p:cNvCxnSpPr>
          <p:nvPr/>
        </p:nvCxnSpPr>
        <p:spPr>
          <a:xfrm>
            <a:off x="7178469" y="1612834"/>
            <a:ext cx="944308" cy="360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uora yhdysviiva 44">
            <a:extLst>
              <a:ext uri="{FF2B5EF4-FFF2-40B4-BE49-F238E27FC236}">
                <a16:creationId xmlns:a16="http://schemas.microsoft.com/office/drawing/2014/main" id="{C4704063-B287-4ED1-A69A-C8665F168E3F}"/>
              </a:ext>
            </a:extLst>
          </p:cNvPr>
          <p:cNvCxnSpPr>
            <a:cxnSpLocks/>
          </p:cNvCxnSpPr>
          <p:nvPr/>
        </p:nvCxnSpPr>
        <p:spPr>
          <a:xfrm flipH="1">
            <a:off x="7178470" y="961956"/>
            <a:ext cx="159520" cy="205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uora yhdysviiva 47">
            <a:extLst>
              <a:ext uri="{FF2B5EF4-FFF2-40B4-BE49-F238E27FC236}">
                <a16:creationId xmlns:a16="http://schemas.microsoft.com/office/drawing/2014/main" id="{F77C4CBD-8382-459F-A81E-B2A3ED3AB9AC}"/>
              </a:ext>
            </a:extLst>
          </p:cNvPr>
          <p:cNvCxnSpPr>
            <a:cxnSpLocks/>
          </p:cNvCxnSpPr>
          <p:nvPr/>
        </p:nvCxnSpPr>
        <p:spPr>
          <a:xfrm flipH="1">
            <a:off x="1098847" y="3613802"/>
            <a:ext cx="335422" cy="296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uora yhdysviiva 50">
            <a:extLst>
              <a:ext uri="{FF2B5EF4-FFF2-40B4-BE49-F238E27FC236}">
                <a16:creationId xmlns:a16="http://schemas.microsoft.com/office/drawing/2014/main" id="{E36887B9-AA92-4811-B5D3-72B42E01D05A}"/>
              </a:ext>
            </a:extLst>
          </p:cNvPr>
          <p:cNvCxnSpPr>
            <a:cxnSpLocks/>
          </p:cNvCxnSpPr>
          <p:nvPr/>
        </p:nvCxnSpPr>
        <p:spPr>
          <a:xfrm>
            <a:off x="2339417" y="3613802"/>
            <a:ext cx="0" cy="296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uora yhdysviiva 54">
            <a:extLst>
              <a:ext uri="{FF2B5EF4-FFF2-40B4-BE49-F238E27FC236}">
                <a16:creationId xmlns:a16="http://schemas.microsoft.com/office/drawing/2014/main" id="{410D4524-7113-4CA3-B0E4-8611D3749DB4}"/>
              </a:ext>
            </a:extLst>
          </p:cNvPr>
          <p:cNvCxnSpPr>
            <a:cxnSpLocks/>
            <a:endCxn id="7" idx="0"/>
          </p:cNvCxnSpPr>
          <p:nvPr/>
        </p:nvCxnSpPr>
        <p:spPr>
          <a:xfrm flipH="1">
            <a:off x="4156108" y="1973542"/>
            <a:ext cx="535965" cy="1936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uora yhdysviiva 72">
            <a:extLst>
              <a:ext uri="{FF2B5EF4-FFF2-40B4-BE49-F238E27FC236}">
                <a16:creationId xmlns:a16="http://schemas.microsoft.com/office/drawing/2014/main" id="{60F3A4F8-071A-43E6-A6DC-195F511B267E}"/>
              </a:ext>
            </a:extLst>
          </p:cNvPr>
          <p:cNvCxnSpPr>
            <a:cxnSpLocks/>
            <a:stCxn id="5" idx="2"/>
          </p:cNvCxnSpPr>
          <p:nvPr/>
        </p:nvCxnSpPr>
        <p:spPr>
          <a:xfrm>
            <a:off x="893035" y="4899589"/>
            <a:ext cx="0" cy="115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uora yhdysviiva 75">
            <a:extLst>
              <a:ext uri="{FF2B5EF4-FFF2-40B4-BE49-F238E27FC236}">
                <a16:creationId xmlns:a16="http://schemas.microsoft.com/office/drawing/2014/main" id="{2671E273-FB0A-4685-9E6D-F7D758D9547A}"/>
              </a:ext>
            </a:extLst>
          </p:cNvPr>
          <p:cNvCxnSpPr/>
          <p:nvPr/>
        </p:nvCxnSpPr>
        <p:spPr>
          <a:xfrm>
            <a:off x="170911" y="5006055"/>
            <a:ext cx="3275895" cy="8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uora yhdysviiva 77">
            <a:extLst>
              <a:ext uri="{FF2B5EF4-FFF2-40B4-BE49-F238E27FC236}">
                <a16:creationId xmlns:a16="http://schemas.microsoft.com/office/drawing/2014/main" id="{59BF144E-FD3A-4B87-8DC8-2B662EF8E00D}"/>
              </a:ext>
            </a:extLst>
          </p:cNvPr>
          <p:cNvCxnSpPr>
            <a:cxnSpLocks/>
          </p:cNvCxnSpPr>
          <p:nvPr/>
        </p:nvCxnSpPr>
        <p:spPr>
          <a:xfrm>
            <a:off x="170911" y="5006055"/>
            <a:ext cx="0" cy="213823"/>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uora yhdysviiva 82">
            <a:extLst>
              <a:ext uri="{FF2B5EF4-FFF2-40B4-BE49-F238E27FC236}">
                <a16:creationId xmlns:a16="http://schemas.microsoft.com/office/drawing/2014/main" id="{B068B4D6-2DBD-4468-BD19-0D0B3BE4ABAC}"/>
              </a:ext>
            </a:extLst>
          </p:cNvPr>
          <p:cNvCxnSpPr/>
          <p:nvPr/>
        </p:nvCxnSpPr>
        <p:spPr>
          <a:xfrm>
            <a:off x="2033899" y="5015047"/>
            <a:ext cx="0" cy="198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uora yhdysviiva 84">
            <a:extLst>
              <a:ext uri="{FF2B5EF4-FFF2-40B4-BE49-F238E27FC236}">
                <a16:creationId xmlns:a16="http://schemas.microsoft.com/office/drawing/2014/main" id="{3A6C2E15-4EF8-45E0-B5AA-45124C641527}"/>
              </a:ext>
            </a:extLst>
          </p:cNvPr>
          <p:cNvCxnSpPr/>
          <p:nvPr/>
        </p:nvCxnSpPr>
        <p:spPr>
          <a:xfrm>
            <a:off x="3446806" y="5024039"/>
            <a:ext cx="0" cy="189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uora yhdysviiva 86">
            <a:extLst>
              <a:ext uri="{FF2B5EF4-FFF2-40B4-BE49-F238E27FC236}">
                <a16:creationId xmlns:a16="http://schemas.microsoft.com/office/drawing/2014/main" id="{43972B35-A4F8-42E3-89F9-511E8B851255}"/>
              </a:ext>
            </a:extLst>
          </p:cNvPr>
          <p:cNvCxnSpPr/>
          <p:nvPr/>
        </p:nvCxnSpPr>
        <p:spPr>
          <a:xfrm>
            <a:off x="5700045" y="3500570"/>
            <a:ext cx="0" cy="363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uora yhdysviiva 87">
            <a:extLst>
              <a:ext uri="{FF2B5EF4-FFF2-40B4-BE49-F238E27FC236}">
                <a16:creationId xmlns:a16="http://schemas.microsoft.com/office/drawing/2014/main" id="{5D30AEA8-53AC-4265-9FA1-866A15D08B4D}"/>
              </a:ext>
            </a:extLst>
          </p:cNvPr>
          <p:cNvCxnSpPr/>
          <p:nvPr/>
        </p:nvCxnSpPr>
        <p:spPr>
          <a:xfrm>
            <a:off x="6929215" y="3491402"/>
            <a:ext cx="0" cy="363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uora yhdysviiva 95">
            <a:extLst>
              <a:ext uri="{FF2B5EF4-FFF2-40B4-BE49-F238E27FC236}">
                <a16:creationId xmlns:a16="http://schemas.microsoft.com/office/drawing/2014/main" id="{615F0C2C-9240-4C9A-A7DD-5B992E335296}"/>
              </a:ext>
            </a:extLst>
          </p:cNvPr>
          <p:cNvCxnSpPr>
            <a:cxnSpLocks/>
            <a:stCxn id="12" idx="3"/>
            <a:endCxn id="104" idx="1"/>
          </p:cNvCxnSpPr>
          <p:nvPr/>
        </p:nvCxnSpPr>
        <p:spPr>
          <a:xfrm>
            <a:off x="1589514" y="1739780"/>
            <a:ext cx="317984" cy="29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uora yhdysviiva 97">
            <a:extLst>
              <a:ext uri="{FF2B5EF4-FFF2-40B4-BE49-F238E27FC236}">
                <a16:creationId xmlns:a16="http://schemas.microsoft.com/office/drawing/2014/main" id="{5D6944E1-44AC-4E9E-969F-FE69D565EEEB}"/>
              </a:ext>
            </a:extLst>
          </p:cNvPr>
          <p:cNvCxnSpPr>
            <a:cxnSpLocks/>
          </p:cNvCxnSpPr>
          <p:nvPr/>
        </p:nvCxnSpPr>
        <p:spPr>
          <a:xfrm>
            <a:off x="1511175" y="1096483"/>
            <a:ext cx="395963" cy="3563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uora yhdysviiva 100">
            <a:extLst>
              <a:ext uri="{FF2B5EF4-FFF2-40B4-BE49-F238E27FC236}">
                <a16:creationId xmlns:a16="http://schemas.microsoft.com/office/drawing/2014/main" id="{2FD0DE5C-6F9C-4E10-9BA7-FF91282167DE}"/>
              </a:ext>
            </a:extLst>
          </p:cNvPr>
          <p:cNvCxnSpPr/>
          <p:nvPr/>
        </p:nvCxnSpPr>
        <p:spPr>
          <a:xfrm>
            <a:off x="8608461" y="3854600"/>
            <a:ext cx="0" cy="244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uora yhdysviiva 101">
            <a:extLst>
              <a:ext uri="{FF2B5EF4-FFF2-40B4-BE49-F238E27FC236}">
                <a16:creationId xmlns:a16="http://schemas.microsoft.com/office/drawing/2014/main" id="{5DD0BAE4-DE90-4589-887B-8498F09E17AA}"/>
              </a:ext>
            </a:extLst>
          </p:cNvPr>
          <p:cNvCxnSpPr>
            <a:cxnSpLocks/>
          </p:cNvCxnSpPr>
          <p:nvPr/>
        </p:nvCxnSpPr>
        <p:spPr>
          <a:xfrm>
            <a:off x="9784930" y="3863768"/>
            <a:ext cx="0" cy="244090"/>
          </a:xfrm>
          <a:prstGeom prst="line">
            <a:avLst/>
          </a:prstGeom>
        </p:spPr>
        <p:style>
          <a:lnRef idx="1">
            <a:schemeClr val="accent1"/>
          </a:lnRef>
          <a:fillRef idx="0">
            <a:schemeClr val="accent1"/>
          </a:fillRef>
          <a:effectRef idx="0">
            <a:schemeClr val="accent1"/>
          </a:effectRef>
          <a:fontRef idx="minor">
            <a:schemeClr val="tx1"/>
          </a:fontRef>
        </p:style>
      </p:cxnSp>
      <p:sp>
        <p:nvSpPr>
          <p:cNvPr id="104" name="Suorakulmio: Pyöristetyt kulmat 103">
            <a:extLst>
              <a:ext uri="{FF2B5EF4-FFF2-40B4-BE49-F238E27FC236}">
                <a16:creationId xmlns:a16="http://schemas.microsoft.com/office/drawing/2014/main" id="{FD0E8075-0A34-4AE4-AD27-3298C4546839}"/>
              </a:ext>
            </a:extLst>
          </p:cNvPr>
          <p:cNvSpPr/>
          <p:nvPr/>
        </p:nvSpPr>
        <p:spPr>
          <a:xfrm>
            <a:off x="1907498" y="1334742"/>
            <a:ext cx="2162085" cy="869536"/>
          </a:xfrm>
          <a:prstGeom prst="roundRect">
            <a:avLst>
              <a:gd name="adj" fmla="val 10770"/>
            </a:avLst>
          </a:prstGeom>
          <a:noFill/>
          <a:ln w="9525" cap="flat" cmpd="sng" algn="ctr">
            <a:solidFill>
              <a:schemeClr val="accent6">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fi-FI" sz="1600" dirty="0">
                <a:solidFill>
                  <a:schemeClr val="accent6">
                    <a:lumMod val="75000"/>
                  </a:schemeClr>
                </a:solidFill>
              </a:rPr>
              <a:t>Sosiaalihuoltolain mukaiset kuljetuspalvelut</a:t>
            </a:r>
          </a:p>
        </p:txBody>
      </p:sp>
      <p:sp>
        <p:nvSpPr>
          <p:cNvPr id="110" name="Tekstiruutu 109">
            <a:extLst>
              <a:ext uri="{FF2B5EF4-FFF2-40B4-BE49-F238E27FC236}">
                <a16:creationId xmlns:a16="http://schemas.microsoft.com/office/drawing/2014/main" id="{62A4BE63-D500-47C3-B424-A9A47E3FB4EB}"/>
              </a:ext>
            </a:extLst>
          </p:cNvPr>
          <p:cNvSpPr txBox="1"/>
          <p:nvPr/>
        </p:nvSpPr>
        <p:spPr>
          <a:xfrm>
            <a:off x="58393" y="6428719"/>
            <a:ext cx="3896175" cy="307777"/>
          </a:xfrm>
          <a:prstGeom prst="rect">
            <a:avLst/>
          </a:prstGeom>
          <a:noFill/>
        </p:spPr>
        <p:txBody>
          <a:bodyPr wrap="square" rtlCol="0">
            <a:spAutoFit/>
          </a:bodyPr>
          <a:lstStyle/>
          <a:p>
            <a:r>
              <a:rPr lang="fi-FI" sz="1400" dirty="0"/>
              <a:t>Vrt. THL 2014: Kuljetuksesta liikkumiseen</a:t>
            </a:r>
          </a:p>
        </p:txBody>
      </p:sp>
      <p:sp>
        <p:nvSpPr>
          <p:cNvPr id="111" name="Suorakulmio: Pyöristetyt kulmat 110">
            <a:extLst>
              <a:ext uri="{FF2B5EF4-FFF2-40B4-BE49-F238E27FC236}">
                <a16:creationId xmlns:a16="http://schemas.microsoft.com/office/drawing/2014/main" id="{08E91B2A-15BD-4D9C-AF4B-7639EC251F33}"/>
              </a:ext>
            </a:extLst>
          </p:cNvPr>
          <p:cNvSpPr/>
          <p:nvPr/>
        </p:nvSpPr>
        <p:spPr>
          <a:xfrm>
            <a:off x="9548486" y="5760752"/>
            <a:ext cx="1606614" cy="51731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a:t>Invatunnus</a:t>
            </a:r>
            <a:r>
              <a:rPr lang="fi-FI" sz="1200" dirty="0"/>
              <a:t> pysäköintiin</a:t>
            </a:r>
          </a:p>
        </p:txBody>
      </p:sp>
      <p:sp>
        <p:nvSpPr>
          <p:cNvPr id="112" name="Suorakulmio: Pyöristetyt kulmat 111">
            <a:extLst>
              <a:ext uri="{FF2B5EF4-FFF2-40B4-BE49-F238E27FC236}">
                <a16:creationId xmlns:a16="http://schemas.microsoft.com/office/drawing/2014/main" id="{724ABE73-8F47-44B9-8F8B-00D63D53CC4E}"/>
              </a:ext>
            </a:extLst>
          </p:cNvPr>
          <p:cNvSpPr/>
          <p:nvPr/>
        </p:nvSpPr>
        <p:spPr>
          <a:xfrm>
            <a:off x="9548486" y="6288889"/>
            <a:ext cx="1606614" cy="51731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Vammais- ja saattajakortit</a:t>
            </a:r>
          </a:p>
        </p:txBody>
      </p:sp>
    </p:spTree>
    <p:extLst>
      <p:ext uri="{BB962C8B-B14F-4D97-AF65-F5344CB8AC3E}">
        <p14:creationId xmlns:p14="http://schemas.microsoft.com/office/powerpoint/2010/main" val="2464604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0B36BD-3E5C-4F1C-A95D-858A97A83E0E}"/>
              </a:ext>
            </a:extLst>
          </p:cNvPr>
          <p:cNvSpPr>
            <a:spLocks noGrp="1"/>
          </p:cNvSpPr>
          <p:nvPr>
            <p:ph type="title"/>
          </p:nvPr>
        </p:nvSpPr>
        <p:spPr>
          <a:xfrm>
            <a:off x="1115568" y="548640"/>
            <a:ext cx="10168128" cy="1179576"/>
          </a:xfrm>
        </p:spPr>
        <p:txBody>
          <a:bodyPr>
            <a:normAutofit/>
          </a:bodyPr>
          <a:lstStyle/>
          <a:p>
            <a:r>
              <a:rPr lang="fi-FI" sz="4000" dirty="0"/>
              <a:t>Palveluohjaus ja liikkumisen tuki</a:t>
            </a:r>
          </a:p>
        </p:txBody>
      </p:sp>
      <p:sp>
        <p:nvSpPr>
          <p:cNvPr id="3" name="Sisällön paikkamerkki 2">
            <a:extLst>
              <a:ext uri="{FF2B5EF4-FFF2-40B4-BE49-F238E27FC236}">
                <a16:creationId xmlns:a16="http://schemas.microsoft.com/office/drawing/2014/main" id="{8AA1A89F-31FB-4F7B-8478-CC038577F105}"/>
              </a:ext>
            </a:extLst>
          </p:cNvPr>
          <p:cNvSpPr>
            <a:spLocks noGrp="1"/>
          </p:cNvSpPr>
          <p:nvPr>
            <p:ph idx="1"/>
          </p:nvPr>
        </p:nvSpPr>
        <p:spPr>
          <a:xfrm>
            <a:off x="566928" y="2099511"/>
            <a:ext cx="10716768" cy="4077452"/>
          </a:xfrm>
        </p:spPr>
        <p:txBody>
          <a:bodyPr>
            <a:normAutofit fontScale="92500" lnSpcReduction="20000"/>
          </a:bodyPr>
          <a:lstStyle/>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Liikkumista tukevien palvelujen kokonaisuus on laaja ja koostuu monien eri toimijoiden palveluista (ks. Dia 3)</a:t>
            </a:r>
          </a:p>
          <a:p>
            <a:pPr algn="just">
              <a:lnSpc>
                <a:spcPct val="107000"/>
              </a:lnSpc>
              <a:spcAft>
                <a:spcPts val="800"/>
              </a:spcAft>
            </a:pPr>
            <a:r>
              <a:rPr lang="fi-FI" sz="1800" dirty="0">
                <a:latin typeface="Calibri" panose="020F0502020204030204" pitchFamily="34" charset="0"/>
                <a:ea typeface="Calibri" panose="020F0502020204030204" pitchFamily="34" charset="0"/>
                <a:cs typeface="Calibri" panose="020F0502020204030204" pitchFamily="34" charset="0"/>
              </a:rPr>
              <a:t>Mukana on vammaispalvelulain mukaisten palvelujen lisäksi kuntien myöntämiä sosiaalihuoltolain mukaisia palveluita, Kelan taksipalveluita ja opetustoimen myöntämiä kuljetuksia ja liikkumisen tukitoimia. </a:t>
            </a:r>
          </a:p>
          <a:p>
            <a:pPr algn="just">
              <a:lnSpc>
                <a:spcPct val="107000"/>
              </a:lnSpc>
              <a:spcAft>
                <a:spcPts val="800"/>
              </a:spcAft>
            </a:pPr>
            <a:r>
              <a:rPr lang="fi-FI" sz="1800" dirty="0">
                <a:latin typeface="Calibri" panose="020F0502020204030204" pitchFamily="34" charset="0"/>
                <a:ea typeface="Calibri" panose="020F0502020204030204" pitchFamily="34" charset="0"/>
                <a:cs typeface="Calibri" panose="020F0502020204030204" pitchFamily="34" charset="0"/>
              </a:rPr>
              <a:t>Liikkumisen tuen kokonaisuudessa tulee huomioida kaikille ensisijainen julkinen liikenne mukaan lukien palvelulinjastot ja kutsutaksijärjestelmät. Lisäksi asiakkaat voivat tarvita ohjausta liittyen esim. apuvälinepalveluihin, </a:t>
            </a:r>
            <a:r>
              <a:rPr lang="fi-FI" sz="1800" dirty="0" err="1">
                <a:latin typeface="Calibri" panose="020F0502020204030204" pitchFamily="34" charset="0"/>
                <a:ea typeface="Calibri" panose="020F0502020204030204" pitchFamily="34" charset="0"/>
                <a:cs typeface="Calibri" panose="020F0502020204030204" pitchFamily="34" charset="0"/>
              </a:rPr>
              <a:t>invapysäköinti</a:t>
            </a:r>
            <a:r>
              <a:rPr lang="fi-FI" sz="1800" dirty="0">
                <a:latin typeface="Calibri" panose="020F0502020204030204" pitchFamily="34" charset="0"/>
                <a:ea typeface="Calibri" panose="020F0502020204030204" pitchFamily="34" charset="0"/>
                <a:cs typeface="Calibri" panose="020F0502020204030204" pitchFamily="34" charset="0"/>
              </a:rPr>
              <a:t>-, vammais- ja </a:t>
            </a:r>
            <a:r>
              <a:rPr lang="fi-FI" sz="1800" dirty="0" err="1">
                <a:latin typeface="Calibri" panose="020F0502020204030204" pitchFamily="34" charset="0"/>
                <a:ea typeface="Calibri" panose="020F0502020204030204" pitchFamily="34" charset="0"/>
                <a:cs typeface="Calibri" panose="020F0502020204030204" pitchFamily="34" charset="0"/>
              </a:rPr>
              <a:t>saattajakorttiasiohin</a:t>
            </a:r>
            <a:r>
              <a:rPr lang="fi-FI" sz="1800" dirty="0">
                <a:latin typeface="Calibri" panose="020F0502020204030204" pitchFamily="34" charset="0"/>
                <a:ea typeface="Calibri" panose="020F0502020204030204" pitchFamily="34" charset="0"/>
                <a:cs typeface="Calibri" panose="020F0502020204030204" pitchFamily="34" charset="0"/>
              </a:rPr>
              <a:t>, vakuutusyhtiön kautta korvattaviin etuuksiin ja autoveron palautukseen.</a:t>
            </a:r>
            <a:endParaRPr lang="fi-FI"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Vammaispalvelujen palvelu- tai sosiaaliohjaajat ja sosiaalityöntekijät tarvitsevat tietoa ja osaamista liikkumisen tuen palvelujen kokonaisuudesta myös muiden kuin vammaispalvelujen osalta.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Calibri" panose="020F0502020204030204" pitchFamily="34" charset="0"/>
              </a:rPr>
              <a:t>Tarvitaan yhdyspintayhteistyötä, jotta asiakkaita osataan neuvoa myös muihin liikkumista tukeviin palveluihin. Tärkeinä yhdyspintoina ainakin SHL-kuljetuspalvelut ja Kela. </a:t>
            </a:r>
            <a:r>
              <a:rPr lang="fi-FI" sz="1800" dirty="0">
                <a:latin typeface="Calibri" panose="020F0502020204030204" pitchFamily="34" charset="0"/>
                <a:ea typeface="Calibri" panose="020F0502020204030204" pitchFamily="34" charset="0"/>
                <a:cs typeface="Calibri" panose="020F0502020204030204" pitchFamily="34" charset="0"/>
              </a:rPr>
              <a:t>Tarvitaan palveluohjausta tekeville vammaispalvelujen ammattilaisille ohjekirja, jossa on kattavasti tietoa myös em. palveluista ja tukitoimista.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200" dirty="0"/>
          </a:p>
        </p:txBody>
      </p:sp>
    </p:spTree>
    <p:extLst>
      <p:ext uri="{BB962C8B-B14F-4D97-AF65-F5344CB8AC3E}">
        <p14:creationId xmlns:p14="http://schemas.microsoft.com/office/powerpoint/2010/main" val="292148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3CFAF-9961-467C-920A-AA5DCF420485}"/>
              </a:ext>
            </a:extLst>
          </p:cNvPr>
          <p:cNvSpPr>
            <a:spLocks noGrp="1"/>
          </p:cNvSpPr>
          <p:nvPr>
            <p:ph type="title"/>
          </p:nvPr>
        </p:nvSpPr>
        <p:spPr>
          <a:xfrm>
            <a:off x="146222" y="365126"/>
            <a:ext cx="2644746" cy="1331700"/>
          </a:xfrm>
        </p:spPr>
        <p:txBody>
          <a:bodyPr>
            <a:normAutofit/>
          </a:bodyPr>
          <a:lstStyle/>
          <a:p>
            <a:r>
              <a:rPr lang="fi-FI" sz="2300"/>
              <a:t>Sosiaalihuoltolain mukainen kuljetuspalvelu</a:t>
            </a:r>
            <a:endParaRPr lang="fi-FI" sz="2300" dirty="0"/>
          </a:p>
        </p:txBody>
      </p:sp>
      <p:sp>
        <p:nvSpPr>
          <p:cNvPr id="3" name="Sisällön paikkamerkki 2">
            <a:extLst>
              <a:ext uri="{FF2B5EF4-FFF2-40B4-BE49-F238E27FC236}">
                <a16:creationId xmlns:a16="http://schemas.microsoft.com/office/drawing/2014/main" id="{8D0C5B36-6781-4149-AD1E-0EE1724986E4}"/>
              </a:ext>
            </a:extLst>
          </p:cNvPr>
          <p:cNvSpPr>
            <a:spLocks noGrp="1"/>
          </p:cNvSpPr>
          <p:nvPr>
            <p:ph idx="1"/>
          </p:nvPr>
        </p:nvSpPr>
        <p:spPr>
          <a:xfrm>
            <a:off x="3343700" y="365125"/>
            <a:ext cx="8010099" cy="5811838"/>
          </a:xfrm>
        </p:spPr>
        <p:txBody>
          <a:bodyPr anchor="ctr">
            <a:normAutofit/>
          </a:bodyPr>
          <a:lstStyle/>
          <a:p>
            <a:pPr marL="342900" indent="-342900">
              <a:buFont typeface="Arial" panose="020B0604020202020204" pitchFamily="34" charset="0"/>
              <a:buChar char="•"/>
            </a:pPr>
            <a:r>
              <a:rPr lang="fi-FI" sz="1600" dirty="0"/>
              <a:t>Kunta voi järjestää </a:t>
            </a:r>
            <a:r>
              <a:rPr lang="fi-FI" sz="1600" dirty="0" err="1"/>
              <a:t>shl</a:t>
            </a:r>
            <a:r>
              <a:rPr lang="fi-FI" sz="1600" dirty="0"/>
              <a:t>-kuljetuspalvelua kotipalvelun tukipalveluna, määritellä matkoihin oikeuttavat kriteerit ja matkoista perittävät maksut. Usein se on kohdennettu ikääntyneiden liikkumiseen ja osallistumiseen. Voidaan käyttää myös muissa tilanteissa, joissa tarvitaan kuljetuspalvelua, mutta </a:t>
            </a:r>
            <a:r>
              <a:rPr lang="fi-FI" sz="1600" dirty="0" err="1"/>
              <a:t>vpl</a:t>
            </a:r>
            <a:r>
              <a:rPr lang="fi-FI" sz="1600" dirty="0"/>
              <a:t>-edellytykset eivät täyty.</a:t>
            </a:r>
          </a:p>
          <a:p>
            <a:pPr marL="342900" indent="-342900">
              <a:buFont typeface="Arial" panose="020B0604020202020204" pitchFamily="34" charset="0"/>
              <a:buChar char="•"/>
            </a:pPr>
            <a:r>
              <a:rPr lang="fi-FI" sz="1600" dirty="0"/>
              <a:t>Jos asiakas ei saa riittävää, sopivaa palvelua </a:t>
            </a:r>
            <a:r>
              <a:rPr lang="fi-FI" sz="1600" dirty="0" err="1"/>
              <a:t>shl:n</a:t>
            </a:r>
            <a:r>
              <a:rPr lang="fi-FI" sz="1600" dirty="0"/>
              <a:t> mukaan, haetaan palvelua vammaispalvelulain perusteella.</a:t>
            </a:r>
          </a:p>
          <a:p>
            <a:pPr marL="342900" indent="-342900">
              <a:buFont typeface="Arial" panose="020B0604020202020204" pitchFamily="34" charset="0"/>
              <a:buChar char="•"/>
            </a:pPr>
            <a:r>
              <a:rPr lang="fi-FI" sz="1600" dirty="0" err="1"/>
              <a:t>Shl</a:t>
            </a:r>
            <a:r>
              <a:rPr lang="fi-FI" sz="1600" dirty="0"/>
              <a:t>-kuljetuspalvelun kattavuuden parantaminen on tärkeää, jotta väestön ikääntymisen tuoma paine ei kohtuuttomasti lisäisi painetta </a:t>
            </a:r>
            <a:r>
              <a:rPr lang="fi-FI" sz="1600" dirty="0" err="1"/>
              <a:t>vpl</a:t>
            </a:r>
            <a:r>
              <a:rPr lang="fi-FI" sz="1600" dirty="0"/>
              <a:t>-kuljetuspalveluihin. </a:t>
            </a:r>
            <a:r>
              <a:rPr lang="fi-FI" sz="1600" dirty="0" err="1"/>
              <a:t>Shl</a:t>
            </a:r>
            <a:r>
              <a:rPr lang="fi-FI" sz="1600" dirty="0"/>
              <a:t>-kp:n tulisi olla ensisijainen tapa vastata ikääntyneiden liikkumisen tuen tarpeisiin.</a:t>
            </a:r>
          </a:p>
          <a:p>
            <a:pPr marL="342900" indent="-342900">
              <a:buFont typeface="Arial" panose="020B0604020202020204" pitchFamily="34" charset="0"/>
              <a:buChar char="•"/>
            </a:pPr>
            <a:r>
              <a:rPr lang="fi-FI" sz="1600" dirty="0"/>
              <a:t>Tällä hetkellä V-S kuntien käytännöt </a:t>
            </a:r>
            <a:r>
              <a:rPr lang="fi-FI" sz="1600" dirty="0" err="1"/>
              <a:t>shl</a:t>
            </a:r>
            <a:r>
              <a:rPr lang="fi-FI" sz="1600" dirty="0"/>
              <a:t>-kuljetuspalvelujen suhteen vaihtelevat laajasti: onko palvelua lainkaan saatavilla, mikä taho käsittelee hakemukset, miten palvelutarve arvioidaan, miten toimintakyky ja tulorajat huomioidaan, millainen hakulomake ja lääkärinlausunto, asiakkaan maksettavaksi jäävä osuus, kp-alue, invataksin mahdollisuus jne. jne. </a:t>
            </a:r>
          </a:p>
          <a:p>
            <a:pPr marL="342900" indent="-342900">
              <a:buFont typeface="Arial" panose="020B0604020202020204" pitchFamily="34" charset="0"/>
              <a:buChar char="•"/>
            </a:pPr>
            <a:r>
              <a:rPr lang="fi-FI" sz="1600" dirty="0"/>
              <a:t>Työryhmän näkemys: </a:t>
            </a:r>
            <a:r>
              <a:rPr lang="fi-FI" sz="1600" dirty="0" err="1"/>
              <a:t>shl</a:t>
            </a:r>
            <a:r>
              <a:rPr lang="fi-FI" sz="1600" dirty="0"/>
              <a:t>-hakemukset tulisi käsitellä yhteisesti </a:t>
            </a:r>
            <a:r>
              <a:rPr lang="fi-FI" sz="1600" dirty="0" err="1"/>
              <a:t>vpl</a:t>
            </a:r>
            <a:r>
              <a:rPr lang="fi-FI" sz="1600" dirty="0"/>
              <a:t>-hakemusten kanssa. Ensisijaisena myöntöperusteena toimintakyky. Tulorajat huomioidaan viitteellisesti, ei ehdottomia tulorajoja. Erityistä huomiota kiinnitetään toimintakyvyltään </a:t>
            </a:r>
            <a:r>
              <a:rPr lang="fi-FI" sz="1600" dirty="0" err="1"/>
              <a:t>shl</a:t>
            </a:r>
            <a:r>
              <a:rPr lang="fi-FI" sz="1600" dirty="0"/>
              <a:t>- ja </a:t>
            </a:r>
            <a:r>
              <a:rPr lang="fi-FI" sz="1600" dirty="0" err="1"/>
              <a:t>vpl</a:t>
            </a:r>
            <a:r>
              <a:rPr lang="fi-FI" sz="1600" dirty="0"/>
              <a:t>-palvelujen rajapinnassa olevien asiakkaiden tilanteen huolelliseen arviointiin ja dokumentointiin!</a:t>
            </a:r>
          </a:p>
          <a:p>
            <a:pPr marL="0" indent="0">
              <a:buNone/>
            </a:pPr>
            <a:r>
              <a:rPr lang="fi-FI" sz="1600" dirty="0">
                <a:highlight>
                  <a:srgbClr val="FFFF00"/>
                </a:highlight>
              </a:rPr>
              <a:t>Julkisen liikenteen saatavuuden ja esteettömyyden parantaminen ovat tärkeitä, koska puuttuva </a:t>
            </a:r>
            <a:r>
              <a:rPr lang="fi-FI" sz="1600">
                <a:highlight>
                  <a:srgbClr val="FFFF00"/>
                </a:highlight>
              </a:rPr>
              <a:t>tai esteellinen </a:t>
            </a:r>
            <a:r>
              <a:rPr lang="fi-FI" sz="1600" dirty="0">
                <a:highlight>
                  <a:srgbClr val="FFFF00"/>
                </a:highlight>
              </a:rPr>
              <a:t>julkinen liikenne lisää painetta kuljetuspalveluille etenkin harvaan </a:t>
            </a:r>
            <a:r>
              <a:rPr lang="fi-FI" sz="1600">
                <a:highlight>
                  <a:srgbClr val="FFFF00"/>
                </a:highlight>
              </a:rPr>
              <a:t>asutuilla alueilla.</a:t>
            </a:r>
            <a:endParaRPr lang="fi-FI" sz="1600" dirty="0">
              <a:highlight>
                <a:srgbClr val="FFFF00"/>
              </a:highlight>
            </a:endParaRPr>
          </a:p>
        </p:txBody>
      </p:sp>
      <p:pic>
        <p:nvPicPr>
          <p:cNvPr id="5" name="Kuva 4" descr="Lähikuva keltaisesta vintage-autosta">
            <a:extLst>
              <a:ext uri="{FF2B5EF4-FFF2-40B4-BE49-F238E27FC236}">
                <a16:creationId xmlns:a16="http://schemas.microsoft.com/office/drawing/2014/main" id="{44D168BC-5BBF-4861-B440-4F51829E8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1055"/>
            <a:ext cx="3021028" cy="2576945"/>
          </a:xfrm>
          <a:prstGeom prst="rect">
            <a:avLst/>
          </a:prstGeom>
        </p:spPr>
      </p:pic>
    </p:spTree>
    <p:extLst>
      <p:ext uri="{BB962C8B-B14F-4D97-AF65-F5344CB8AC3E}">
        <p14:creationId xmlns:p14="http://schemas.microsoft.com/office/powerpoint/2010/main" val="40471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FA0FD6-97A2-4143-854D-8E4B8A632259}"/>
              </a:ext>
            </a:extLst>
          </p:cNvPr>
          <p:cNvSpPr>
            <a:spLocks noGrp="1"/>
          </p:cNvSpPr>
          <p:nvPr>
            <p:ph type="title"/>
          </p:nvPr>
        </p:nvSpPr>
        <p:spPr>
          <a:xfrm>
            <a:off x="1115568" y="548640"/>
            <a:ext cx="10168128" cy="1179576"/>
          </a:xfrm>
        </p:spPr>
        <p:txBody>
          <a:bodyPr>
            <a:normAutofit/>
          </a:bodyPr>
          <a:lstStyle/>
          <a:p>
            <a:r>
              <a:rPr lang="fi-FI" sz="4000" dirty="0"/>
              <a:t>Palveluun pääsyn kriteerit</a:t>
            </a:r>
          </a:p>
        </p:txBody>
      </p:sp>
      <p:sp>
        <p:nvSpPr>
          <p:cNvPr id="3" name="Sisällön paikkamerkki 2">
            <a:extLst>
              <a:ext uri="{FF2B5EF4-FFF2-40B4-BE49-F238E27FC236}">
                <a16:creationId xmlns:a16="http://schemas.microsoft.com/office/drawing/2014/main" id="{23752337-3694-44BC-B0FA-0E1A839AEEA1}"/>
              </a:ext>
            </a:extLst>
          </p:cNvPr>
          <p:cNvSpPr>
            <a:spLocks noGrp="1"/>
          </p:cNvSpPr>
          <p:nvPr>
            <p:ph idx="1"/>
          </p:nvPr>
        </p:nvSpPr>
        <p:spPr>
          <a:xfrm>
            <a:off x="626850" y="2219826"/>
            <a:ext cx="10656846" cy="3957137"/>
          </a:xfrm>
        </p:spPr>
        <p:txBody>
          <a:bodyPr>
            <a:normAutofit fontScale="92500" lnSpcReduction="20000"/>
          </a:bodyPr>
          <a:lstStyle/>
          <a:p>
            <a:r>
              <a:rPr lang="fi-FI" sz="1800" dirty="0">
                <a:effectLst/>
                <a:latin typeface="Calibri" panose="020F0502020204030204" pitchFamily="34" charset="0"/>
                <a:ea typeface="Calibri" panose="020F0502020204030204" pitchFamily="34" charset="0"/>
                <a:cs typeface="Calibri" panose="020F0502020204030204" pitchFamily="34" charset="0"/>
              </a:rPr>
              <a:t>Kuljetuspalvelun myöntäminen ja palveluun pääsyn kriteerit perustuvat vahvasti vammaispalvelulakiin:</a:t>
            </a:r>
          </a:p>
          <a:p>
            <a:pPr lvl="1"/>
            <a:r>
              <a:rPr lang="fi-FI" sz="1200" dirty="0"/>
              <a:t>Palvelun kohderyhmänä vaikeavammaiset henkilöt, joilla on erityisiä vaikeuksia liikkua kodin ulkopuolella, ja jotka eivät ilman kohtuuttomia vaikeuksia pysty käyttämään julkisen liikenteen palveluita. Vaikeavammaisena pidetään henkilöä, jolla on vammasta tai sairaudesta johtuen pitkäaikaisia, erityisiä vaikeuksia liikkumisessa kodin ulkopuolella, eikä toimintakyvyn lasku johdu pääasiassa korkeaan ikään liittyvistä sairauksista. Arvio vaikeavammaisuudesta perustuu yksilölliseen palvelutarpeen arvioon, jonka tekee vammaispalvelujen viranhaltija.</a:t>
            </a:r>
          </a:p>
          <a:p>
            <a:r>
              <a:rPr lang="fi-FI" sz="1800" dirty="0">
                <a:effectLst/>
                <a:latin typeface="Calibri" panose="020F0502020204030204" pitchFamily="34" charset="0"/>
                <a:ea typeface="Calibri" panose="020F0502020204030204" pitchFamily="34" charset="0"/>
                <a:cs typeface="Calibri" panose="020F0502020204030204" pitchFamily="34" charset="0"/>
              </a:rPr>
              <a:t>Nämä </a:t>
            </a:r>
            <a:r>
              <a:rPr lang="fi-FI" sz="1800" dirty="0">
                <a:latin typeface="Calibri" panose="020F0502020204030204" pitchFamily="34" charset="0"/>
                <a:ea typeface="Calibri" panose="020F0502020204030204" pitchFamily="34" charset="0"/>
                <a:cs typeface="Calibri" panose="020F0502020204030204" pitchFamily="34" charset="0"/>
              </a:rPr>
              <a:t>edellytykset ovat samat kaikissa kunnissa, joten niissä </a:t>
            </a:r>
            <a:r>
              <a:rPr lang="fi-FI" sz="1800" dirty="0">
                <a:effectLst/>
                <a:latin typeface="Calibri" panose="020F0502020204030204" pitchFamily="34" charset="0"/>
                <a:ea typeface="Calibri" panose="020F0502020204030204" pitchFamily="34" charset="0"/>
                <a:cs typeface="Calibri" panose="020F0502020204030204" pitchFamily="34" charset="0"/>
              </a:rPr>
              <a:t>ei ole noussut esiin merkittäviä kuntakohtaisia eroja. </a:t>
            </a:r>
            <a:r>
              <a:rPr lang="fi-FI" sz="1800" dirty="0">
                <a:latin typeface="Calibri" panose="020F0502020204030204" pitchFamily="34" charset="0"/>
                <a:ea typeface="Calibri" panose="020F0502020204030204" pitchFamily="34" charset="0"/>
                <a:cs typeface="Calibri" panose="020F0502020204030204" pitchFamily="34" charset="0"/>
              </a:rPr>
              <a:t>Lain t</a:t>
            </a:r>
            <a:r>
              <a:rPr lang="fi-FI" sz="1800" dirty="0">
                <a:effectLst/>
                <a:latin typeface="Calibri" panose="020F0502020204030204" pitchFamily="34" charset="0"/>
                <a:ea typeface="Calibri" panose="020F0502020204030204" pitchFamily="34" charset="0"/>
                <a:cs typeface="Calibri" panose="020F0502020204030204" pitchFamily="34" charset="0"/>
              </a:rPr>
              <a:t>ulkintaerot ovat mahdollisia, koska kyse on aina ihmisten välisessä vuorovaikutuksessa tehtävästä arvioinnista. Laatu- ja tulkintaerojen mittaaminen on kuitenkin haastavaa.</a:t>
            </a:r>
          </a:p>
          <a:p>
            <a:r>
              <a:rPr lang="fi-FI" sz="1800" dirty="0">
                <a:effectLst/>
                <a:latin typeface="Calibri" panose="020F0502020204030204" pitchFamily="34" charset="0"/>
                <a:ea typeface="Calibri" panose="020F0502020204030204" pitchFamily="34" charset="0"/>
                <a:cs typeface="Calibri" panose="020F0502020204030204" pitchFamily="34" charset="0"/>
              </a:rPr>
              <a:t>Tulkintaeroja kuntien välillä on luultavasti enemmän, kuin mitä tulee näkyväksi. </a:t>
            </a:r>
            <a:r>
              <a:rPr lang="fi-FI" sz="1800" dirty="0" err="1">
                <a:latin typeface="Calibri" panose="020F0502020204030204" pitchFamily="34" charset="0"/>
                <a:ea typeface="Calibri" panose="020F0502020204030204" pitchFamily="34" charset="0"/>
                <a:cs typeface="Calibri" panose="020F0502020204030204" pitchFamily="34" charset="0"/>
              </a:rPr>
              <a:t>HVA:lla</a:t>
            </a:r>
            <a:r>
              <a:rPr lang="fi-FI" sz="1800" dirty="0">
                <a:latin typeface="Calibri" panose="020F0502020204030204" pitchFamily="34" charset="0"/>
                <a:ea typeface="Calibri" panose="020F0502020204030204" pitchFamily="34" charset="0"/>
                <a:cs typeface="Calibri" panose="020F0502020204030204" pitchFamily="34" charset="0"/>
              </a:rPr>
              <a:t> tullaan tarvitsemaan jatkuvaa, yhteistä keskustelua lain tulkinnasta. Kuntakohtaiset erot voivat selittyä VPL- ja SHL-kuljetuspalvelujen myöntämisen painotuksista.</a:t>
            </a:r>
            <a:endParaRPr lang="fi-FI" sz="1800" dirty="0">
              <a:effectLst/>
              <a:latin typeface="Calibri" panose="020F0502020204030204" pitchFamily="34" charset="0"/>
              <a:ea typeface="Calibri" panose="020F0502020204030204" pitchFamily="34" charset="0"/>
              <a:cs typeface="Calibri" panose="020F0502020204030204" pitchFamily="34" charset="0"/>
            </a:endParaRPr>
          </a:p>
          <a:p>
            <a:r>
              <a:rPr lang="fi-FI" sz="1800" dirty="0">
                <a:effectLst/>
                <a:latin typeface="Calibri" panose="020F0502020204030204" pitchFamily="34" charset="0"/>
                <a:ea typeface="Calibri" panose="020F0502020204030204" pitchFamily="34" charset="0"/>
                <a:cs typeface="Calibri" panose="020F0502020204030204" pitchFamily="34" charset="0"/>
              </a:rPr>
              <a:t> </a:t>
            </a:r>
            <a:r>
              <a:rPr lang="fi-FI" sz="1800" dirty="0">
                <a:solidFill>
                  <a:srgbClr val="212529"/>
                </a:solidFill>
                <a:effectLst/>
                <a:latin typeface="Segoe UI" panose="020B0502040204020203" pitchFamily="34" charset="0"/>
                <a:ea typeface="Times New Roman" panose="02020603050405020304" pitchFamily="18" charset="0"/>
              </a:rPr>
              <a:t>Asia tulee vireille hakemuksesta, yhteydenotosta, tai kun palvelutarve tulee muulla tavoin viranomaisen tietoon. Tehdään palvelutarpeen arviointi tarvittavassa laajuudessa, ja sen perusteella viranhaltijapäätös palvelusta</a:t>
            </a:r>
            <a:endParaRPr lang="fi-FI" sz="1800" dirty="0">
              <a:effectLst/>
              <a:latin typeface="Calibri" panose="020F0502020204030204" pitchFamily="34" charset="0"/>
              <a:ea typeface="Calibri" panose="020F0502020204030204" pitchFamily="34" charset="0"/>
              <a:cs typeface="Calibri" panose="020F0502020204030204" pitchFamily="34" charset="0"/>
            </a:endParaRPr>
          </a:p>
          <a:p>
            <a:r>
              <a:rPr lang="fi-FI" sz="1800" dirty="0">
                <a:effectLst/>
                <a:latin typeface="Calibri" panose="020F0502020204030204" pitchFamily="34" charset="0"/>
                <a:ea typeface="Calibri" panose="020F0502020204030204" pitchFamily="34" charset="0"/>
                <a:cs typeface="Calibri" panose="020F0502020204030204" pitchFamily="34" charset="0"/>
              </a:rPr>
              <a:t>Palvelun myöntämisen edellytykset arvioidaan jokaisen asiakkaan kohdalla yksilöllisesti vammaispalvelujen viranhaltijan tekemässä palvelutarpeen arviossa.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800" dirty="0"/>
              <a:t>Laadukkaan ja tasalaatuisen palvelutarpeen arvioinnin mahdollistamiseksi tarvitaan hyvinvointialueen tason yhteisesti sovittu runko asioista, joita arvioinnissa huomioidaan. Tämä ei sulje pois yksilöllistä harkintaa. </a:t>
            </a:r>
          </a:p>
        </p:txBody>
      </p:sp>
    </p:spTree>
    <p:extLst>
      <p:ext uri="{BB962C8B-B14F-4D97-AF65-F5344CB8AC3E}">
        <p14:creationId xmlns:p14="http://schemas.microsoft.com/office/powerpoint/2010/main" val="414240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4366C4C-4410-4D8A-9B4E-DD0912302143}"/>
              </a:ext>
            </a:extLst>
          </p:cNvPr>
          <p:cNvSpPr>
            <a:spLocks noGrp="1"/>
          </p:cNvSpPr>
          <p:nvPr>
            <p:ph type="ctrTitle"/>
          </p:nvPr>
        </p:nvSpPr>
        <p:spPr>
          <a:xfrm>
            <a:off x="1524003" y="1999615"/>
            <a:ext cx="9144000" cy="2764028"/>
          </a:xfrm>
        </p:spPr>
        <p:txBody>
          <a:bodyPr anchor="ctr">
            <a:normAutofit/>
          </a:bodyPr>
          <a:lstStyle/>
          <a:p>
            <a:r>
              <a:rPr lang="fi-FI" sz="2900">
                <a:effectLst/>
                <a:latin typeface="Calibri" panose="020F0502020204030204" pitchFamily="34" charset="0"/>
                <a:ea typeface="Times New Roman" panose="02020603050405020304" pitchFamily="18" charset="0"/>
              </a:rPr>
              <a:t>Palvelutarpeen arviointi tehdään tarpeen vaatimassa laajuudessa, ja siinä tulisi huomioida laajasti paitsi vammaisen henkilön toiminta- ja liikkumiskyky, myös esimerkiksi elinympäristöön ja elämäntilanteeseen liittyvät tekijät. </a:t>
            </a:r>
            <a:br>
              <a:rPr lang="fi-FI" sz="2900">
                <a:effectLst/>
                <a:latin typeface="Times New Roman" panose="02020603050405020304" pitchFamily="18" charset="0"/>
                <a:ea typeface="Times New Roman" panose="02020603050405020304" pitchFamily="18" charset="0"/>
              </a:rPr>
            </a:br>
            <a:endParaRPr lang="fi-FI" sz="2900"/>
          </a:p>
        </p:txBody>
      </p:sp>
      <p:sp>
        <p:nvSpPr>
          <p:cNvPr id="5" name="Alaotsikko 4">
            <a:extLst>
              <a:ext uri="{FF2B5EF4-FFF2-40B4-BE49-F238E27FC236}">
                <a16:creationId xmlns:a16="http://schemas.microsoft.com/office/drawing/2014/main" id="{838E4574-2C1F-481D-8CCD-AF49A7C24DB7}"/>
              </a:ext>
            </a:extLst>
          </p:cNvPr>
          <p:cNvSpPr>
            <a:spLocks noGrp="1"/>
          </p:cNvSpPr>
          <p:nvPr>
            <p:ph type="subTitle" idx="1"/>
          </p:nvPr>
        </p:nvSpPr>
        <p:spPr>
          <a:xfrm>
            <a:off x="1966912" y="5645150"/>
            <a:ext cx="8258176" cy="631825"/>
          </a:xfrm>
        </p:spPr>
        <p:txBody>
          <a:bodyPr anchor="ctr">
            <a:normAutofit/>
          </a:bodyPr>
          <a:lstStyle/>
          <a:p>
            <a:r>
              <a:rPr lang="fi-FI" sz="2000">
                <a:effectLst/>
                <a:latin typeface="Calibri" panose="020F0502020204030204" pitchFamily="34" charset="0"/>
                <a:ea typeface="Times New Roman" panose="02020603050405020304" pitchFamily="18" charset="0"/>
              </a:rPr>
              <a:t>Tässä tavallisimpia asioita, joita palvelutarvetta arvioitaessa huomioidaan:</a:t>
            </a:r>
            <a:endParaRPr lang="fi-FI" sz="2000"/>
          </a:p>
        </p:txBody>
      </p:sp>
    </p:spTree>
    <p:extLst>
      <p:ext uri="{BB962C8B-B14F-4D97-AF65-F5344CB8AC3E}">
        <p14:creationId xmlns:p14="http://schemas.microsoft.com/office/powerpoint/2010/main" val="121289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a:t>Henkilön toimintakyky kokonaisvaltaisesti</a:t>
            </a: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393614"/>
          </a:xfrm>
        </p:spPr>
        <p:txBody>
          <a:bodyPr>
            <a:normAutofit lnSpcReduction="10000"/>
          </a:bodyPr>
          <a:lstStyle/>
          <a:p>
            <a:r>
              <a:rPr lang="fi-FI" sz="1600" b="1" dirty="0"/>
              <a:t>Fyysinen toimintakyky liikkumisen näkökulmasta:</a:t>
            </a:r>
          </a:p>
          <a:p>
            <a:pPr lvl="1"/>
            <a:r>
              <a:rPr lang="fi-FI" sz="1600" dirty="0"/>
              <a:t>Miten henkilö käytännössä liikkuu kotonaan ja kodin ulkopuolella?</a:t>
            </a:r>
          </a:p>
          <a:p>
            <a:pPr lvl="1"/>
            <a:r>
              <a:rPr lang="fi-FI" sz="1600" dirty="0"/>
              <a:t>Millaiset ovat käytännössä hänen mahdollisuutensa käyttää julkista liikennettä?</a:t>
            </a:r>
          </a:p>
          <a:p>
            <a:pPr lvl="1"/>
            <a:r>
              <a:rPr lang="fi-FI" sz="1600" dirty="0"/>
              <a:t>Mitä apuvälineitä hänellä on käytössään, ja tarvitseeko hän niitä jatkuvasti vai tilannekohtaisesti? Mitä apuvälineitä hänen on saatava mukaan liikkuessaan kodin ulkopuolella?</a:t>
            </a:r>
          </a:p>
          <a:p>
            <a:pPr lvl="1"/>
            <a:r>
              <a:rPr lang="fi-FI" sz="1600" dirty="0"/>
              <a:t>Missä tilanteissa hän tarvitsee toisen henkilön apua liikkumisessa?</a:t>
            </a:r>
          </a:p>
          <a:p>
            <a:pPr lvl="1"/>
            <a:r>
              <a:rPr lang="fi-FI" sz="1600" dirty="0"/>
              <a:t>Mitä tukea ja palveluja henkilö muussa päivittäisessä arjessaan tarvitsee?</a:t>
            </a:r>
          </a:p>
          <a:p>
            <a:pPr lvl="1"/>
            <a:r>
              <a:rPr lang="fi-FI" sz="1600" dirty="0"/>
              <a:t>Onko toimintakyky suhteellisen vakaa kaikkina päivinä, vai onko päivä- tai tilannekohtaista vaihtelua?</a:t>
            </a:r>
          </a:p>
          <a:p>
            <a:r>
              <a:rPr lang="fi-FI" sz="1600" b="1" dirty="0"/>
              <a:t>Psyykkinen, kognitiivinen ja sosiaalinen toimintakyky vaikuttaa myös liikkumiseen, esimerkiksi:</a:t>
            </a:r>
          </a:p>
          <a:p>
            <a:pPr lvl="1"/>
            <a:r>
              <a:rPr lang="fi-FI" sz="1600" dirty="0"/>
              <a:t>Tilan, etäisyyksien, liikenteen tai ajan hahmottamisen vaikeus.</a:t>
            </a:r>
          </a:p>
          <a:p>
            <a:pPr lvl="1"/>
            <a:r>
              <a:rPr lang="fi-FI" sz="1600" dirty="0"/>
              <a:t>Muistin ja käyttäytymisen merkittävät haasteet voivat olla perusteena kuljetuspalvelun tarpeelle.</a:t>
            </a:r>
          </a:p>
          <a:p>
            <a:pPr lvl="1"/>
            <a:r>
              <a:rPr lang="fi-FI" sz="1600" dirty="0"/>
              <a:t>Väsyvyys, jota voi liittyä moniin vammoihin ja sairauksiin.</a:t>
            </a:r>
          </a:p>
          <a:p>
            <a:pPr lvl="1"/>
            <a:r>
              <a:rPr lang="fi-FI" sz="1600" dirty="0"/>
              <a:t>Hyvin vaikeat psyykkiset oireet voivat pitkäaikaisesti estää julkisen liikenteen käytön.</a:t>
            </a:r>
          </a:p>
          <a:p>
            <a:pPr lvl="1"/>
            <a:r>
              <a:rPr lang="fi-FI" sz="1600" dirty="0"/>
              <a:t>Vaikeat kommunikoinnin haasteet tulee huomioida, ja ne vaikuttavat henkilön mahdollisuuksiin käyttää kuljetuspalvelua (taksin tilaaminen ja määränpään kertominen, avun tarpeista kommunikointi kuljettajalle).</a:t>
            </a:r>
          </a:p>
          <a:p>
            <a:pPr marL="457200" lvl="1" indent="0">
              <a:buNone/>
            </a:pPr>
            <a:endParaRPr lang="fi-FI" sz="1600" dirty="0"/>
          </a:p>
          <a:p>
            <a:pPr marL="457200" lvl="1" indent="0">
              <a:buNone/>
            </a:pPr>
            <a:r>
              <a:rPr lang="fi-FI" sz="1600" dirty="0"/>
              <a:t>Kunnissa on tulkintaeroja liittyen siihen, miten ja minkä verran eri toimintakyvyn osa-alueet vaikuttavat.</a:t>
            </a:r>
          </a:p>
        </p:txBody>
      </p:sp>
    </p:spTree>
    <p:extLst>
      <p:ext uri="{BB962C8B-B14F-4D97-AF65-F5344CB8AC3E}">
        <p14:creationId xmlns:p14="http://schemas.microsoft.com/office/powerpoint/2010/main" val="427820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ADBEC6A1-F19E-4D82-AF0F-180936ED3402}"/>
              </a:ext>
            </a:extLst>
          </p:cNvPr>
          <p:cNvSpPr>
            <a:spLocks noGrp="1"/>
          </p:cNvSpPr>
          <p:nvPr>
            <p:ph type="title"/>
          </p:nvPr>
        </p:nvSpPr>
        <p:spPr>
          <a:xfrm>
            <a:off x="1115568" y="548640"/>
            <a:ext cx="10168128" cy="1179576"/>
          </a:xfrm>
        </p:spPr>
        <p:txBody>
          <a:bodyPr>
            <a:normAutofit/>
          </a:bodyPr>
          <a:lstStyle/>
          <a:p>
            <a:r>
              <a:rPr lang="fi-FI" sz="4000" dirty="0"/>
              <a:t>Terveydentila, vamman/sairauden pitkäaikaisuus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isällön paikkamerkki 2">
            <a:extLst>
              <a:ext uri="{FF2B5EF4-FFF2-40B4-BE49-F238E27FC236}">
                <a16:creationId xmlns:a16="http://schemas.microsoft.com/office/drawing/2014/main" id="{0D06FDA0-B9EE-4331-9D81-9F7759A5907E}"/>
              </a:ext>
            </a:extLst>
          </p:cNvPr>
          <p:cNvSpPr>
            <a:spLocks noGrp="1"/>
          </p:cNvSpPr>
          <p:nvPr>
            <p:ph idx="1"/>
          </p:nvPr>
        </p:nvSpPr>
        <p:spPr>
          <a:xfrm>
            <a:off x="1115568" y="2126827"/>
            <a:ext cx="10168128" cy="4496164"/>
          </a:xfrm>
        </p:spPr>
        <p:txBody>
          <a:bodyPr>
            <a:normAutofit fontScale="92500" lnSpcReduction="10000"/>
          </a:bodyPr>
          <a:lstStyle/>
          <a:p>
            <a:pPr lvl="1"/>
            <a:r>
              <a:rPr lang="fi-FI" sz="1800" dirty="0">
                <a:solidFill>
                  <a:srgbClr val="000000"/>
                </a:solidFill>
                <a:effectLst/>
                <a:ea typeface="Times New Roman" panose="02020603050405020304" pitchFamily="18" charset="0"/>
                <a:cs typeface="Calibri" panose="020F0502020204030204" pitchFamily="34" charset="0"/>
              </a:rPr>
              <a:t>Vamman tai sairauden aiheuttaman haitan pitkäaikaisuutta arvioidaan tavallisesti julkisen terveydenhuollon lausuntojen perusteella.</a:t>
            </a:r>
          </a:p>
          <a:p>
            <a:pPr lvl="1"/>
            <a:r>
              <a:rPr lang="fi-FI" sz="1800" dirty="0">
                <a:solidFill>
                  <a:srgbClr val="000000"/>
                </a:solidFill>
                <a:effectLst/>
                <a:ea typeface="Times New Roman" panose="02020603050405020304" pitchFamily="18" charset="0"/>
                <a:cs typeface="Calibri" panose="020F0502020204030204" pitchFamily="34" charset="0"/>
              </a:rPr>
              <a:t> Tavallisimmin pyydetään lääkärinlausuntoa, mutta myös muun terveydenhuollon ammattihenkilön lausunnosta tai esim. kuntoutusjakson selosteesta saa usein kattavasti tietoa asiakkaan vamman tai sairauden vaikutuksista liikkumiskykyyn.</a:t>
            </a:r>
            <a:endParaRPr lang="fi-FI" sz="1800" dirty="0">
              <a:effectLst/>
              <a:ea typeface="Times New Roman" panose="02020603050405020304" pitchFamily="18" charset="0"/>
              <a:cs typeface="Calibri" panose="020F0502020204030204" pitchFamily="34" charset="0"/>
            </a:endParaRPr>
          </a:p>
          <a:p>
            <a:pPr lvl="1"/>
            <a:r>
              <a:rPr lang="fi-FI" sz="1800" dirty="0"/>
              <a:t>Terveydenhuollon lausuntojen osalta työryhmä ehdottaa, että:</a:t>
            </a:r>
          </a:p>
          <a:p>
            <a:pPr lvl="2"/>
            <a:r>
              <a:rPr lang="fi-FI" sz="1400" dirty="0"/>
              <a:t>Pyydetään asiakasta toimittamaan ensisijaisesti sellaisen (julkisen terveydenhuollon) hoitavan tahon lausunto, johon hänellä on jo kontakti. </a:t>
            </a:r>
          </a:p>
          <a:p>
            <a:pPr lvl="2"/>
            <a:r>
              <a:rPr lang="fi-FI" sz="1400" dirty="0"/>
              <a:t>Olemassa olevia lausuntoja ja tietoja hyödynnetään ensisijaisesti, ja vammaispalvelujen työntekijä arvioi, onko niistä saatavissa riittävät tiedot, ja onko lausunto riittävän tuore. Siihen ei ole olemassa yksiselitteistä vastausta, vaan se on arvioitava asiakaskohtaisesti.</a:t>
            </a:r>
          </a:p>
          <a:p>
            <a:pPr lvl="2"/>
            <a:r>
              <a:rPr lang="fi-FI" sz="1400" dirty="0"/>
              <a:t>Myös esim. toimintaterapeutin tai TYKS kuntoutusohjauksen lausunto voi antaa riittävät tiedot. Aina ei tarvita nimenomaan lääkärin lausuntoa.</a:t>
            </a:r>
          </a:p>
          <a:p>
            <a:pPr lvl="2"/>
            <a:r>
              <a:rPr lang="fi-FI" sz="1400" dirty="0"/>
              <a:t>Vasta, jos muuten ei saada riittävää tietoa, ohjataan asiakas hakemaan uutta lausuntoa. Silloinkin ensisijaisesti sieltä, missä asiakkaalla on jo olemassa hoitosuhde, ja hänet tunteva hoitotaho.</a:t>
            </a:r>
          </a:p>
          <a:p>
            <a:pPr lvl="2"/>
            <a:r>
              <a:rPr lang="fi-FI" sz="1400" dirty="0"/>
              <a:t>Jos asiakas hakee vammaispalveluja ensi kertaa, eikä hänellä ole sellaista hoitokontaktia tai olemassa olevia lausuntoja, joista saisi tietoa toimintakyvystä, olisi vammaispalvelujen puolelta järkevää laatia terveydenhuollolle info siitä, millaista tietoa tarvitaan. Lausunnon tulisi sisältää </a:t>
            </a:r>
            <a:r>
              <a:rPr lang="fi-FI" sz="1400" u="sng" dirty="0"/>
              <a:t>kuvailevaa tietoa</a:t>
            </a:r>
            <a:r>
              <a:rPr lang="fi-FI" sz="1400" dirty="0"/>
              <a:t> asiakkaan terveydentilan vaikutuksesta liikkumiseen. Usein esim. toimintaterapeutin lausunnot sisältävät tällaista tietoa enemmän kuin lääkärin lausunnot.</a:t>
            </a:r>
          </a:p>
          <a:p>
            <a:pPr lvl="2"/>
            <a:r>
              <a:rPr lang="fi-FI" sz="1400" dirty="0"/>
              <a:t>Määrämuotoinen lausuntopohja voidaan laatia, mutta sen ei ole tarkoitus ohjata asiakkaita hakemaan uutta lausuntoa silloin, kun riittävät tiedot ovat muulla tavoin saatavilla.</a:t>
            </a:r>
          </a:p>
          <a:p>
            <a:pPr lvl="2"/>
            <a:r>
              <a:rPr lang="fi-FI" sz="1400" dirty="0"/>
              <a:t>Asiakas- ja potilastietojärjestelmältä toivotaan tietojen mahdollisimman vaivatonta näkyvyyttä asiakkaan siihen suostuessa. </a:t>
            </a:r>
          </a:p>
          <a:p>
            <a:pPr lvl="1"/>
            <a:endParaRPr lang="fi-FI" sz="1600" dirty="0"/>
          </a:p>
          <a:p>
            <a:pPr lvl="1"/>
            <a:endParaRPr lang="fi-FI" sz="1600" dirty="0"/>
          </a:p>
        </p:txBody>
      </p:sp>
    </p:spTree>
    <p:extLst>
      <p:ext uri="{BB962C8B-B14F-4D97-AF65-F5344CB8AC3E}">
        <p14:creationId xmlns:p14="http://schemas.microsoft.com/office/powerpoint/2010/main" val="22488215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DC6DC28F120549A49EAB5B167C01C1" ma:contentTypeVersion="7" ma:contentTypeDescription="Create a new document." ma:contentTypeScope="" ma:versionID="83ed994b1d45644a7a19bb99d1d9c012">
  <xsd:schema xmlns:xsd="http://www.w3.org/2001/XMLSchema" xmlns:xs="http://www.w3.org/2001/XMLSchema" xmlns:p="http://schemas.microsoft.com/office/2006/metadata/properties" xmlns:ns3="26166e76-8a37-4c1d-9576-2098bbedf46f" xmlns:ns4="3f50f28c-0f6a-47eb-990e-97dc18223652" targetNamespace="http://schemas.microsoft.com/office/2006/metadata/properties" ma:root="true" ma:fieldsID="b58eac37504f6bfddb986d81ed69d97f" ns3:_="" ns4:_="">
    <xsd:import namespace="26166e76-8a37-4c1d-9576-2098bbedf46f"/>
    <xsd:import namespace="3f50f28c-0f6a-47eb-990e-97dc1822365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66e76-8a37-4c1d-9576-2098bbedf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f50f28c-0f6a-47eb-990e-97dc182236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24520B-6984-4C7C-8F97-A3F05CCAC940}">
  <ds:schemaRefs>
    <ds:schemaRef ds:uri="http://schemas.microsoft.com/sharepoint/v3/contenttype/forms"/>
  </ds:schemaRefs>
</ds:datastoreItem>
</file>

<file path=customXml/itemProps2.xml><?xml version="1.0" encoding="utf-8"?>
<ds:datastoreItem xmlns:ds="http://schemas.openxmlformats.org/officeDocument/2006/customXml" ds:itemID="{0E4DDE9A-81EF-43F1-BA56-F111BE7665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66e76-8a37-4c1d-9576-2098bbedf46f"/>
    <ds:schemaRef ds:uri="3f50f28c-0f6a-47eb-990e-97dc182236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E1EC16-F725-4021-967C-EC3E9104CB29}">
  <ds:schemaRefs>
    <ds:schemaRef ds:uri="http://www.w3.org/XML/1998/namespace"/>
    <ds:schemaRef ds:uri="http://schemas.microsoft.com/office/2006/documentManagement/types"/>
    <ds:schemaRef ds:uri="http://purl.org/dc/dcmitype/"/>
    <ds:schemaRef ds:uri="26166e76-8a37-4c1d-9576-2098bbedf46f"/>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f50f28c-0f6a-47eb-990e-97dc18223652"/>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3079</TotalTime>
  <Words>3998</Words>
  <Application>Microsoft Office PowerPoint</Application>
  <PresentationFormat>Laajakuva</PresentationFormat>
  <Paragraphs>397</Paragraphs>
  <Slides>28</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28</vt:i4>
      </vt:variant>
    </vt:vector>
  </HeadingPairs>
  <TitlesOfParts>
    <vt:vector size="34" baseType="lpstr">
      <vt:lpstr>Arial</vt:lpstr>
      <vt:lpstr>Calibri</vt:lpstr>
      <vt:lpstr>Calibri Light</vt:lpstr>
      <vt:lpstr>Segoe UI</vt:lpstr>
      <vt:lpstr>Times New Roman</vt:lpstr>
      <vt:lpstr>Office-teema</vt:lpstr>
      <vt:lpstr>Palvelutarpeen arvioiminen vammaispalvelujen liikkumisen tuessa</vt:lpstr>
      <vt:lpstr>Työryhmän jäsenet</vt:lpstr>
      <vt:lpstr>PowerPoint-esitys</vt:lpstr>
      <vt:lpstr>Palveluohjaus ja liikkumisen tuki</vt:lpstr>
      <vt:lpstr>Sosiaalihuoltolain mukainen kuljetuspalvelu</vt:lpstr>
      <vt:lpstr>Palveluun pääsyn kriteerit</vt:lpstr>
      <vt:lpstr>Palvelutarpeen arviointi tehdään tarpeen vaatimassa laajuudessa, ja siinä tulisi huomioida laajasti paitsi vammaisen henkilön toiminta- ja liikkumiskyky, myös esimerkiksi elinympäristöön ja elämäntilanteeseen liittyvät tekijät.  </vt:lpstr>
      <vt:lpstr>Henkilön toimintakyky kokonaisvaltaisesti</vt:lpstr>
      <vt:lpstr>Terveydentila, vamman/sairauden pitkäaikaisuus</vt:lpstr>
      <vt:lpstr>Asiakkaan tapaaminen ja kuuleminen</vt:lpstr>
      <vt:lpstr>Elämäntilanne ja ympäristö</vt:lpstr>
      <vt:lpstr>Muuta huomioitavaa</vt:lpstr>
      <vt:lpstr>Asiakastyön dokumentointi</vt:lpstr>
      <vt:lpstr>Vammaispalvelulain mukaisten kuljetuspalvelujen järjestäminen, sisältö ja laatu</vt:lpstr>
      <vt:lpstr>Kuljetuspalvelujen sisältö</vt:lpstr>
      <vt:lpstr>Jaksotus ja harkinnanvaraiset matkat</vt:lpstr>
      <vt:lpstr>Järjestämisen nykytila</vt:lpstr>
      <vt:lpstr>Asiakasmaksut</vt:lpstr>
      <vt:lpstr>Organisoituminen hyvinvointialueelle</vt:lpstr>
      <vt:lpstr>Palvelun hankinta, kilpailutus ja sopimusseuranta</vt:lpstr>
      <vt:lpstr>Kuntien vammaispalveluissa on koettu lisääntyvässä määrin haasteita kuljetuspalvelujen järjestämisessä. Suurimmat ongelmat liittyvät palvelun saatavuuteen. Myös palvelun laatuun ja toimivuuteen liittyy lisääntyvässä määrin ongelmia: pitkät odotusajat, taksien tilaamisen vaikeus, kyydin saamisen vaikeudet etenkin tiettyinä ajankohtina, asiakkaiden esiin tuoma tyytymättömyys palveluun. Haasteiden lisääntymisen nähtiin liittyvän liikennepalvelulain muutoksiin.  </vt:lpstr>
      <vt:lpstr>Asiakasmäärät alueella</vt:lpstr>
      <vt:lpstr>PowerPoint-esitys</vt:lpstr>
      <vt:lpstr>Autoilun tukimuodot vammaispalveluissa</vt:lpstr>
      <vt:lpstr>Autoilun tukimuodot</vt:lpstr>
      <vt:lpstr>Palvelutarpeen arvioiminen autoilun tuissa</vt:lpstr>
      <vt:lpstr>Näkökulmia palvelun käyttöön</vt:lpstr>
      <vt:lpstr>Palvelun organisointi HVA:lla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Vammaispalvelulain mukaisten kuljetuspalvelujen järjestäminen, sisältö ja laatu</dc:title>
  <dc:creator>Marjaana Luotovirta</dc:creator>
  <cp:lastModifiedBy>Marjaana Luotovirta</cp:lastModifiedBy>
  <cp:revision>1</cp:revision>
  <dcterms:created xsi:type="dcterms:W3CDTF">2022-04-29T08:21:47Z</dcterms:created>
  <dcterms:modified xsi:type="dcterms:W3CDTF">2022-06-03T11:13:43Z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0x010100B4DC6DC28F120549A49EAB5B167C01C1</vt:lpwstr>
  </property>
</Properties>
</file>