
<file path=[Content_Types].xml><?xml version="1.0" encoding="utf-8"?>
<Types xmlns="http://schemas.openxmlformats.org/package/2006/content-types">
  <Default Extension="jpeg" ContentType="image/jpe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1.xml" ContentType="application/vnd.openxmlformats-officedocument.themeOverr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theme/themeOverride2.xml" ContentType="application/vnd.openxmlformats-officedocument.themeOverr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8" r:id="rId4"/>
  </p:sldMasterIdLst>
  <p:sldIdLst>
    <p:sldId id="256" r:id="rId5"/>
    <p:sldId id="269" r:id="rId6"/>
    <p:sldId id="287" r:id="rId7"/>
    <p:sldId id="270" r:id="rId8"/>
    <p:sldId id="272" r:id="rId9"/>
    <p:sldId id="273" r:id="rId10"/>
    <p:sldId id="274" r:id="rId11"/>
    <p:sldId id="271" r:id="rId12"/>
    <p:sldId id="275" r:id="rId13"/>
    <p:sldId id="276" r:id="rId14"/>
    <p:sldId id="267" r:id="rId15"/>
    <p:sldId id="277" r:id="rId16"/>
    <p:sldId id="278" r:id="rId17"/>
    <p:sldId id="286" r:id="rId18"/>
    <p:sldId id="280" r:id="rId19"/>
    <p:sldId id="283" r:id="rId20"/>
    <p:sldId id="281" r:id="rId21"/>
    <p:sldId id="282" r:id="rId22"/>
    <p:sldId id="284" r:id="rId23"/>
    <p:sldId id="264" r:id="rId24"/>
    <p:sldId id="265" r:id="rId25"/>
    <p:sldId id="258" r:id="rId26"/>
    <p:sldId id="262" r:id="rId27"/>
    <p:sldId id="266" r:id="rId28"/>
    <p:sldId id="279" r:id="rId29"/>
    <p:sldId id="285" r:id="rId30"/>
    <p:sldId id="259" r:id="rId31"/>
    <p:sldId id="260" r:id="rId32"/>
    <p:sldId id="261" r:id="rId33"/>
    <p:sldId id="257" r:id="rId34"/>
  </p:sldIdLst>
  <p:sldSz cx="12192000" cy="6858000"/>
  <p:notesSz cx="6858000" cy="9144000"/>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BAD7456-9AD7-45E3-9A72-5CD3C24D906D}" v="19" dt="2022-05-12T11:49:10"/>
  </p1510:revLst>
</p1510:revInfo>
</file>

<file path=ppt/tableStyles.xml><?xml version="1.0" encoding="utf-8"?>
<a:tblStyleLst xmlns:a="http://schemas.openxmlformats.org/drawingml/2006/main" def="{5C22544A-7EE6-4342-B048-85BDC9FD1C3A}">
  <a:tblStyle styleId="{5C22544A-7EE6-4342-B048-85BDC9FD1C3A}" styleName="Normaali tyyli 2 - Korostu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12" d="100"/>
          <a:sy n="112" d="100"/>
        </p:scale>
        <p:origin x="552"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microsoft.com/office/2016/11/relationships/changesInfo" Target="changesInfos/changesInfo1.xml"/><Relationship Id="rId21" Type="http://schemas.openxmlformats.org/officeDocument/2006/relationships/slide" Target="slides/slide17.xml"/><Relationship Id="rId34" Type="http://schemas.openxmlformats.org/officeDocument/2006/relationships/slide" Target="slides/slide30.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theme" Target="theme/theme1.xml"/><Relationship Id="rId40"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presProps" Target="presProps.xml"/><Relationship Id="rId8" Type="http://schemas.openxmlformats.org/officeDocument/2006/relationships/slide" Target="slides/slide4.xml"/><Relationship Id="rId3" Type="http://schemas.openxmlformats.org/officeDocument/2006/relationships/customXml" Target="../customXml/item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rjaana Luotovirta" userId="18ddb7ce-92e3-4b3c-a3c2-ea9cb1ecfe30" providerId="ADAL" clId="{7BAD7456-9AD7-45E3-9A72-5CD3C24D906D}"/>
    <pc:docChg chg="undo custSel addSld delSld modSld sldOrd">
      <pc:chgData name="Marjaana Luotovirta" userId="18ddb7ce-92e3-4b3c-a3c2-ea9cb1ecfe30" providerId="ADAL" clId="{7BAD7456-9AD7-45E3-9A72-5CD3C24D906D}" dt="2022-06-03T12:30:11.351" v="8207" actId="20577"/>
      <pc:docMkLst>
        <pc:docMk/>
      </pc:docMkLst>
      <pc:sldChg chg="modSp mod">
        <pc:chgData name="Marjaana Luotovirta" userId="18ddb7ce-92e3-4b3c-a3c2-ea9cb1ecfe30" providerId="ADAL" clId="{7BAD7456-9AD7-45E3-9A72-5CD3C24D906D}" dt="2022-05-11T07:56:25.349" v="82" actId="20577"/>
        <pc:sldMkLst>
          <pc:docMk/>
          <pc:sldMk cId="3063876954" sldId="256"/>
        </pc:sldMkLst>
        <pc:spChg chg="mod">
          <ac:chgData name="Marjaana Luotovirta" userId="18ddb7ce-92e3-4b3c-a3c2-ea9cb1ecfe30" providerId="ADAL" clId="{7BAD7456-9AD7-45E3-9A72-5CD3C24D906D}" dt="2022-05-11T07:56:25.349" v="82" actId="20577"/>
          <ac:spMkLst>
            <pc:docMk/>
            <pc:sldMk cId="3063876954" sldId="256"/>
            <ac:spMk id="3" creationId="{A0F658D3-91C5-44B1-AA63-D64E539215CF}"/>
          </ac:spMkLst>
        </pc:spChg>
      </pc:sldChg>
      <pc:sldChg chg="ord">
        <pc:chgData name="Marjaana Luotovirta" userId="18ddb7ce-92e3-4b3c-a3c2-ea9cb1ecfe30" providerId="ADAL" clId="{7BAD7456-9AD7-45E3-9A72-5CD3C24D906D}" dt="2022-05-11T10:34:32.215" v="3189"/>
        <pc:sldMkLst>
          <pc:docMk/>
          <pc:sldMk cId="4024278085" sldId="257"/>
        </pc:sldMkLst>
      </pc:sldChg>
      <pc:sldChg chg="ord">
        <pc:chgData name="Marjaana Luotovirta" userId="18ddb7ce-92e3-4b3c-a3c2-ea9cb1ecfe30" providerId="ADAL" clId="{7BAD7456-9AD7-45E3-9A72-5CD3C24D906D}" dt="2022-05-11T10:34:53.922" v="3197"/>
        <pc:sldMkLst>
          <pc:docMk/>
          <pc:sldMk cId="1618267309" sldId="258"/>
        </pc:sldMkLst>
      </pc:sldChg>
      <pc:sldChg chg="modSp mod ord">
        <pc:chgData name="Marjaana Luotovirta" userId="18ddb7ce-92e3-4b3c-a3c2-ea9cb1ecfe30" providerId="ADAL" clId="{7BAD7456-9AD7-45E3-9A72-5CD3C24D906D}" dt="2022-05-11T10:34:44.304" v="3195"/>
        <pc:sldMkLst>
          <pc:docMk/>
          <pc:sldMk cId="360983716" sldId="259"/>
        </pc:sldMkLst>
        <pc:graphicFrameChg chg="mod">
          <ac:chgData name="Marjaana Luotovirta" userId="18ddb7ce-92e3-4b3c-a3c2-ea9cb1ecfe30" providerId="ADAL" clId="{7BAD7456-9AD7-45E3-9A72-5CD3C24D906D}" dt="2022-05-11T08:45:19.477" v="87" actId="14100"/>
          <ac:graphicFrameMkLst>
            <pc:docMk/>
            <pc:sldMk cId="360983716" sldId="259"/>
            <ac:graphicFrameMk id="14" creationId="{F3AAD3B5-E951-4B3F-A271-C863EEDB51E6}"/>
          </ac:graphicFrameMkLst>
        </pc:graphicFrameChg>
      </pc:sldChg>
      <pc:sldChg chg="ord">
        <pc:chgData name="Marjaana Luotovirta" userId="18ddb7ce-92e3-4b3c-a3c2-ea9cb1ecfe30" providerId="ADAL" clId="{7BAD7456-9AD7-45E3-9A72-5CD3C24D906D}" dt="2022-05-11T10:34:39.638" v="3193"/>
        <pc:sldMkLst>
          <pc:docMk/>
          <pc:sldMk cId="1729545082" sldId="260"/>
        </pc:sldMkLst>
      </pc:sldChg>
      <pc:sldChg chg="ord">
        <pc:chgData name="Marjaana Luotovirta" userId="18ddb7ce-92e3-4b3c-a3c2-ea9cb1ecfe30" providerId="ADAL" clId="{7BAD7456-9AD7-45E3-9A72-5CD3C24D906D}" dt="2022-05-11T10:34:36.366" v="3191"/>
        <pc:sldMkLst>
          <pc:docMk/>
          <pc:sldMk cId="543950219" sldId="261"/>
        </pc:sldMkLst>
      </pc:sldChg>
      <pc:sldChg chg="modSp mod">
        <pc:chgData name="Marjaana Luotovirta" userId="18ddb7ce-92e3-4b3c-a3c2-ea9cb1ecfe30" providerId="ADAL" clId="{7BAD7456-9AD7-45E3-9A72-5CD3C24D906D}" dt="2022-05-12T12:22:53.539" v="7996" actId="20577"/>
        <pc:sldMkLst>
          <pc:docMk/>
          <pc:sldMk cId="1018237995" sldId="262"/>
        </pc:sldMkLst>
        <pc:spChg chg="mod">
          <ac:chgData name="Marjaana Luotovirta" userId="18ddb7ce-92e3-4b3c-a3c2-ea9cb1ecfe30" providerId="ADAL" clId="{7BAD7456-9AD7-45E3-9A72-5CD3C24D906D}" dt="2022-05-12T12:21:47.237" v="7883" actId="20577"/>
          <ac:spMkLst>
            <pc:docMk/>
            <pc:sldMk cId="1018237995" sldId="262"/>
            <ac:spMk id="3" creationId="{8E6951FD-EB32-4A2B-8B83-644FE6D3ACD6}"/>
          </ac:spMkLst>
        </pc:spChg>
        <pc:spChg chg="mod">
          <ac:chgData name="Marjaana Luotovirta" userId="18ddb7ce-92e3-4b3c-a3c2-ea9cb1ecfe30" providerId="ADAL" clId="{7BAD7456-9AD7-45E3-9A72-5CD3C24D906D}" dt="2022-05-12T12:22:53.539" v="7996" actId="20577"/>
          <ac:spMkLst>
            <pc:docMk/>
            <pc:sldMk cId="1018237995" sldId="262"/>
            <ac:spMk id="5" creationId="{B7968F9F-0DBE-4A31-AF3B-BA99F453E204}"/>
          </ac:spMkLst>
        </pc:spChg>
      </pc:sldChg>
      <pc:sldChg chg="modSp mod">
        <pc:chgData name="Marjaana Luotovirta" userId="18ddb7ce-92e3-4b3c-a3c2-ea9cb1ecfe30" providerId="ADAL" clId="{7BAD7456-9AD7-45E3-9A72-5CD3C24D906D}" dt="2022-06-03T12:07:56.205" v="8124" actId="20577"/>
        <pc:sldMkLst>
          <pc:docMk/>
          <pc:sldMk cId="3548606995" sldId="264"/>
        </pc:sldMkLst>
        <pc:spChg chg="mod">
          <ac:chgData name="Marjaana Luotovirta" userId="18ddb7ce-92e3-4b3c-a3c2-ea9cb1ecfe30" providerId="ADAL" clId="{7BAD7456-9AD7-45E3-9A72-5CD3C24D906D}" dt="2022-06-03T12:07:56.205" v="8124" actId="20577"/>
          <ac:spMkLst>
            <pc:docMk/>
            <pc:sldMk cId="3548606995" sldId="264"/>
            <ac:spMk id="3" creationId="{D23E34F4-3740-48E2-AF97-6EE647496D0B}"/>
          </ac:spMkLst>
        </pc:spChg>
        <pc:spChg chg="mod">
          <ac:chgData name="Marjaana Luotovirta" userId="18ddb7ce-92e3-4b3c-a3c2-ea9cb1ecfe30" providerId="ADAL" clId="{7BAD7456-9AD7-45E3-9A72-5CD3C24D906D}" dt="2022-05-12T12:15:06.786" v="7371" actId="13926"/>
          <ac:spMkLst>
            <pc:docMk/>
            <pc:sldMk cId="3548606995" sldId="264"/>
            <ac:spMk id="5" creationId="{5971472A-6E23-41B0-B58D-6BB48C166623}"/>
          </ac:spMkLst>
        </pc:spChg>
        <pc:spChg chg="mod">
          <ac:chgData name="Marjaana Luotovirta" userId="18ddb7ce-92e3-4b3c-a3c2-ea9cb1ecfe30" providerId="ADAL" clId="{7BAD7456-9AD7-45E3-9A72-5CD3C24D906D}" dt="2022-05-11T09:56:39.089" v="859" actId="404"/>
          <ac:spMkLst>
            <pc:docMk/>
            <pc:sldMk cId="3548606995" sldId="264"/>
            <ac:spMk id="7" creationId="{624A2ACB-098E-462C-99F9-5DCD445C7E52}"/>
          </ac:spMkLst>
        </pc:spChg>
      </pc:sldChg>
      <pc:sldChg chg="modSp mod">
        <pc:chgData name="Marjaana Luotovirta" userId="18ddb7ce-92e3-4b3c-a3c2-ea9cb1ecfe30" providerId="ADAL" clId="{7BAD7456-9AD7-45E3-9A72-5CD3C24D906D}" dt="2022-05-12T12:18:23.678" v="7609" actId="20577"/>
        <pc:sldMkLst>
          <pc:docMk/>
          <pc:sldMk cId="3896320456" sldId="265"/>
        </pc:sldMkLst>
        <pc:spChg chg="mod">
          <ac:chgData name="Marjaana Luotovirta" userId="18ddb7ce-92e3-4b3c-a3c2-ea9cb1ecfe30" providerId="ADAL" clId="{7BAD7456-9AD7-45E3-9A72-5CD3C24D906D}" dt="2022-05-12T12:18:23.678" v="7609" actId="20577"/>
          <ac:spMkLst>
            <pc:docMk/>
            <pc:sldMk cId="3896320456" sldId="265"/>
            <ac:spMk id="3" creationId="{EB37AF41-3231-4B3D-B924-50D9E3BFFB49}"/>
          </ac:spMkLst>
        </pc:spChg>
      </pc:sldChg>
      <pc:sldChg chg="modSp mod ord">
        <pc:chgData name="Marjaana Luotovirta" userId="18ddb7ce-92e3-4b3c-a3c2-ea9cb1ecfe30" providerId="ADAL" clId="{7BAD7456-9AD7-45E3-9A72-5CD3C24D906D}" dt="2022-05-12T11:52:04.643" v="5838" actId="20577"/>
        <pc:sldMkLst>
          <pc:docMk/>
          <pc:sldMk cId="1483642018" sldId="267"/>
        </pc:sldMkLst>
        <pc:spChg chg="mod">
          <ac:chgData name="Marjaana Luotovirta" userId="18ddb7ce-92e3-4b3c-a3c2-ea9cb1ecfe30" providerId="ADAL" clId="{7BAD7456-9AD7-45E3-9A72-5CD3C24D906D}" dt="2022-05-12T11:52:04.643" v="5838" actId="20577"/>
          <ac:spMkLst>
            <pc:docMk/>
            <pc:sldMk cId="1483642018" sldId="267"/>
            <ac:spMk id="3" creationId="{D223FB36-A081-4C92-BB3E-F1153C19DB4D}"/>
          </ac:spMkLst>
        </pc:spChg>
      </pc:sldChg>
      <pc:sldChg chg="del">
        <pc:chgData name="Marjaana Luotovirta" userId="18ddb7ce-92e3-4b3c-a3c2-ea9cb1ecfe30" providerId="ADAL" clId="{7BAD7456-9AD7-45E3-9A72-5CD3C24D906D}" dt="2022-05-11T09:57:24.922" v="863" actId="2696"/>
        <pc:sldMkLst>
          <pc:docMk/>
          <pc:sldMk cId="1990582077" sldId="268"/>
        </pc:sldMkLst>
      </pc:sldChg>
      <pc:sldChg chg="modSp add mod ord">
        <pc:chgData name="Marjaana Luotovirta" userId="18ddb7ce-92e3-4b3c-a3c2-ea9cb1ecfe30" providerId="ADAL" clId="{7BAD7456-9AD7-45E3-9A72-5CD3C24D906D}" dt="2022-06-03T12:30:11.351" v="8207" actId="20577"/>
        <pc:sldMkLst>
          <pc:docMk/>
          <pc:sldMk cId="3672611966" sldId="269"/>
        </pc:sldMkLst>
        <pc:spChg chg="mod">
          <ac:chgData name="Marjaana Luotovirta" userId="18ddb7ce-92e3-4b3c-a3c2-ea9cb1ecfe30" providerId="ADAL" clId="{7BAD7456-9AD7-45E3-9A72-5CD3C24D906D}" dt="2022-06-03T12:27:11.568" v="8149" actId="20577"/>
          <ac:spMkLst>
            <pc:docMk/>
            <pc:sldMk cId="3672611966" sldId="269"/>
            <ac:spMk id="2" creationId="{D4E76147-BC12-410C-8BE7-C58C8BF679D9}"/>
          </ac:spMkLst>
        </pc:spChg>
        <pc:spChg chg="mod">
          <ac:chgData name="Marjaana Luotovirta" userId="18ddb7ce-92e3-4b3c-a3c2-ea9cb1ecfe30" providerId="ADAL" clId="{7BAD7456-9AD7-45E3-9A72-5CD3C24D906D}" dt="2022-06-03T12:30:11.351" v="8207" actId="20577"/>
          <ac:spMkLst>
            <pc:docMk/>
            <pc:sldMk cId="3672611966" sldId="269"/>
            <ac:spMk id="3" creationId="{EC40A3C1-8605-4A48-9C4D-01DF022C2D69}"/>
          </ac:spMkLst>
        </pc:spChg>
      </pc:sldChg>
      <pc:sldChg chg="modSp add mod">
        <pc:chgData name="Marjaana Luotovirta" userId="18ddb7ce-92e3-4b3c-a3c2-ea9cb1ecfe30" providerId="ADAL" clId="{7BAD7456-9AD7-45E3-9A72-5CD3C24D906D}" dt="2022-05-11T08:57:34.133" v="181" actId="20577"/>
        <pc:sldMkLst>
          <pc:docMk/>
          <pc:sldMk cId="631752836" sldId="270"/>
        </pc:sldMkLst>
        <pc:spChg chg="mod">
          <ac:chgData name="Marjaana Luotovirta" userId="18ddb7ce-92e3-4b3c-a3c2-ea9cb1ecfe30" providerId="ADAL" clId="{7BAD7456-9AD7-45E3-9A72-5CD3C24D906D}" dt="2022-05-11T08:57:34.133" v="181" actId="20577"/>
          <ac:spMkLst>
            <pc:docMk/>
            <pc:sldMk cId="631752836" sldId="270"/>
            <ac:spMk id="2" creationId="{D4E76147-BC12-410C-8BE7-C58C8BF679D9}"/>
          </ac:spMkLst>
        </pc:spChg>
        <pc:spChg chg="mod">
          <ac:chgData name="Marjaana Luotovirta" userId="18ddb7ce-92e3-4b3c-a3c2-ea9cb1ecfe30" providerId="ADAL" clId="{7BAD7456-9AD7-45E3-9A72-5CD3C24D906D}" dt="2022-05-11T08:57:11.948" v="173" actId="20577"/>
          <ac:spMkLst>
            <pc:docMk/>
            <pc:sldMk cId="631752836" sldId="270"/>
            <ac:spMk id="3" creationId="{EC40A3C1-8605-4A48-9C4D-01DF022C2D69}"/>
          </ac:spMkLst>
        </pc:spChg>
      </pc:sldChg>
      <pc:sldChg chg="addSp delSp modSp add mod">
        <pc:chgData name="Marjaana Luotovirta" userId="18ddb7ce-92e3-4b3c-a3c2-ea9cb1ecfe30" providerId="ADAL" clId="{7BAD7456-9AD7-45E3-9A72-5CD3C24D906D}" dt="2022-05-11T09:08:32.450" v="700" actId="404"/>
        <pc:sldMkLst>
          <pc:docMk/>
          <pc:sldMk cId="2835613339" sldId="271"/>
        </pc:sldMkLst>
        <pc:spChg chg="mod">
          <ac:chgData name="Marjaana Luotovirta" userId="18ddb7ce-92e3-4b3c-a3c2-ea9cb1ecfe30" providerId="ADAL" clId="{7BAD7456-9AD7-45E3-9A72-5CD3C24D906D}" dt="2022-05-11T09:05:49.599" v="327" actId="20577"/>
          <ac:spMkLst>
            <pc:docMk/>
            <pc:sldMk cId="2835613339" sldId="271"/>
            <ac:spMk id="2" creationId="{D4E76147-BC12-410C-8BE7-C58C8BF679D9}"/>
          </ac:spMkLst>
        </pc:spChg>
        <pc:spChg chg="mod">
          <ac:chgData name="Marjaana Luotovirta" userId="18ddb7ce-92e3-4b3c-a3c2-ea9cb1ecfe30" providerId="ADAL" clId="{7BAD7456-9AD7-45E3-9A72-5CD3C24D906D}" dt="2022-05-11T09:08:20.714" v="699" actId="14100"/>
          <ac:spMkLst>
            <pc:docMk/>
            <pc:sldMk cId="2835613339" sldId="271"/>
            <ac:spMk id="3" creationId="{EC40A3C1-8605-4A48-9C4D-01DF022C2D69}"/>
          </ac:spMkLst>
        </pc:spChg>
        <pc:spChg chg="add del mod">
          <ac:chgData name="Marjaana Luotovirta" userId="18ddb7ce-92e3-4b3c-a3c2-ea9cb1ecfe30" providerId="ADAL" clId="{7BAD7456-9AD7-45E3-9A72-5CD3C24D906D}" dt="2022-05-11T09:02:44.377" v="278"/>
          <ac:spMkLst>
            <pc:docMk/>
            <pc:sldMk cId="2835613339" sldId="271"/>
            <ac:spMk id="4" creationId="{7FF330ED-15D3-C38F-E917-2FAC55015342}"/>
          </ac:spMkLst>
        </pc:spChg>
        <pc:spChg chg="add mod">
          <ac:chgData name="Marjaana Luotovirta" userId="18ddb7ce-92e3-4b3c-a3c2-ea9cb1ecfe30" providerId="ADAL" clId="{7BAD7456-9AD7-45E3-9A72-5CD3C24D906D}" dt="2022-05-11T09:08:32.450" v="700" actId="404"/>
          <ac:spMkLst>
            <pc:docMk/>
            <pc:sldMk cId="2835613339" sldId="271"/>
            <ac:spMk id="5" creationId="{93E06ACF-6E1E-CBEA-5C1A-C248AE3FD9EE}"/>
          </ac:spMkLst>
        </pc:spChg>
      </pc:sldChg>
      <pc:sldChg chg="add ord">
        <pc:chgData name="Marjaana Luotovirta" userId="18ddb7ce-92e3-4b3c-a3c2-ea9cb1ecfe30" providerId="ADAL" clId="{7BAD7456-9AD7-45E3-9A72-5CD3C24D906D}" dt="2022-05-11T09:10:09.524" v="702"/>
        <pc:sldMkLst>
          <pc:docMk/>
          <pc:sldMk cId="2378427838" sldId="272"/>
        </pc:sldMkLst>
      </pc:sldChg>
      <pc:sldChg chg="modSp add mod ord">
        <pc:chgData name="Marjaana Luotovirta" userId="18ddb7ce-92e3-4b3c-a3c2-ea9cb1ecfe30" providerId="ADAL" clId="{7BAD7456-9AD7-45E3-9A72-5CD3C24D906D}" dt="2022-05-11T09:04:47.897" v="302" actId="27636"/>
        <pc:sldMkLst>
          <pc:docMk/>
          <pc:sldMk cId="3404270975" sldId="273"/>
        </pc:sldMkLst>
        <pc:spChg chg="mod">
          <ac:chgData name="Marjaana Luotovirta" userId="18ddb7ce-92e3-4b3c-a3c2-ea9cb1ecfe30" providerId="ADAL" clId="{7BAD7456-9AD7-45E3-9A72-5CD3C24D906D}" dt="2022-05-11T09:04:29.433" v="298" actId="404"/>
          <ac:spMkLst>
            <pc:docMk/>
            <pc:sldMk cId="3404270975" sldId="273"/>
            <ac:spMk id="2" creationId="{D4E76147-BC12-410C-8BE7-C58C8BF679D9}"/>
          </ac:spMkLst>
        </pc:spChg>
        <pc:spChg chg="mod">
          <ac:chgData name="Marjaana Luotovirta" userId="18ddb7ce-92e3-4b3c-a3c2-ea9cb1ecfe30" providerId="ADAL" clId="{7BAD7456-9AD7-45E3-9A72-5CD3C24D906D}" dt="2022-05-11T09:04:47.897" v="302" actId="27636"/>
          <ac:spMkLst>
            <pc:docMk/>
            <pc:sldMk cId="3404270975" sldId="273"/>
            <ac:spMk id="3" creationId="{EC40A3C1-8605-4A48-9C4D-01DF022C2D69}"/>
          </ac:spMkLst>
        </pc:spChg>
      </pc:sldChg>
      <pc:sldChg chg="modSp add mod">
        <pc:chgData name="Marjaana Luotovirta" userId="18ddb7ce-92e3-4b3c-a3c2-ea9cb1ecfe30" providerId="ADAL" clId="{7BAD7456-9AD7-45E3-9A72-5CD3C24D906D}" dt="2022-06-03T12:07:22.504" v="8103" actId="20577"/>
        <pc:sldMkLst>
          <pc:docMk/>
          <pc:sldMk cId="204302049" sldId="274"/>
        </pc:sldMkLst>
        <pc:spChg chg="mod">
          <ac:chgData name="Marjaana Luotovirta" userId="18ddb7ce-92e3-4b3c-a3c2-ea9cb1ecfe30" providerId="ADAL" clId="{7BAD7456-9AD7-45E3-9A72-5CD3C24D906D}" dt="2022-05-11T09:04:56.343" v="305" actId="20577"/>
          <ac:spMkLst>
            <pc:docMk/>
            <pc:sldMk cId="204302049" sldId="274"/>
            <ac:spMk id="2" creationId="{D4E76147-BC12-410C-8BE7-C58C8BF679D9}"/>
          </ac:spMkLst>
        </pc:spChg>
        <pc:spChg chg="mod">
          <ac:chgData name="Marjaana Luotovirta" userId="18ddb7ce-92e3-4b3c-a3c2-ea9cb1ecfe30" providerId="ADAL" clId="{7BAD7456-9AD7-45E3-9A72-5CD3C24D906D}" dt="2022-06-03T12:07:22.504" v="8103" actId="20577"/>
          <ac:spMkLst>
            <pc:docMk/>
            <pc:sldMk cId="204302049" sldId="274"/>
            <ac:spMk id="3" creationId="{EC40A3C1-8605-4A48-9C4D-01DF022C2D69}"/>
          </ac:spMkLst>
        </pc:spChg>
      </pc:sldChg>
      <pc:sldChg chg="modSp add mod ord">
        <pc:chgData name="Marjaana Luotovirta" userId="18ddb7ce-92e3-4b3c-a3c2-ea9cb1ecfe30" providerId="ADAL" clId="{7BAD7456-9AD7-45E3-9A72-5CD3C24D906D}" dt="2022-05-11T09:17:41.785" v="753" actId="113"/>
        <pc:sldMkLst>
          <pc:docMk/>
          <pc:sldMk cId="2534041551" sldId="275"/>
        </pc:sldMkLst>
        <pc:spChg chg="mod">
          <ac:chgData name="Marjaana Luotovirta" userId="18ddb7ce-92e3-4b3c-a3c2-ea9cb1ecfe30" providerId="ADAL" clId="{7BAD7456-9AD7-45E3-9A72-5CD3C24D906D}" dt="2022-05-11T09:17:41.785" v="753" actId="113"/>
          <ac:spMkLst>
            <pc:docMk/>
            <pc:sldMk cId="2534041551" sldId="275"/>
            <ac:spMk id="2" creationId="{D4E76147-BC12-410C-8BE7-C58C8BF679D9}"/>
          </ac:spMkLst>
        </pc:spChg>
        <pc:spChg chg="mod">
          <ac:chgData name="Marjaana Luotovirta" userId="18ddb7ce-92e3-4b3c-a3c2-ea9cb1ecfe30" providerId="ADAL" clId="{7BAD7456-9AD7-45E3-9A72-5CD3C24D906D}" dt="2022-05-11T09:17:29.428" v="752" actId="27636"/>
          <ac:spMkLst>
            <pc:docMk/>
            <pc:sldMk cId="2534041551" sldId="275"/>
            <ac:spMk id="3" creationId="{EC40A3C1-8605-4A48-9C4D-01DF022C2D69}"/>
          </ac:spMkLst>
        </pc:spChg>
      </pc:sldChg>
      <pc:sldChg chg="addSp delSp modSp add mod">
        <pc:chgData name="Marjaana Luotovirta" userId="18ddb7ce-92e3-4b3c-a3c2-ea9cb1ecfe30" providerId="ADAL" clId="{7BAD7456-9AD7-45E3-9A72-5CD3C24D906D}" dt="2022-05-12T11:50:42.603" v="5790" actId="20577"/>
        <pc:sldMkLst>
          <pc:docMk/>
          <pc:sldMk cId="2670291313" sldId="276"/>
        </pc:sldMkLst>
        <pc:spChg chg="mod">
          <ac:chgData name="Marjaana Luotovirta" userId="18ddb7ce-92e3-4b3c-a3c2-ea9cb1ecfe30" providerId="ADAL" clId="{7BAD7456-9AD7-45E3-9A72-5CD3C24D906D}" dt="2022-05-11T09:17:55.727" v="756" actId="20577"/>
          <ac:spMkLst>
            <pc:docMk/>
            <pc:sldMk cId="2670291313" sldId="276"/>
            <ac:spMk id="2" creationId="{D4E76147-BC12-410C-8BE7-C58C8BF679D9}"/>
          </ac:spMkLst>
        </pc:spChg>
        <pc:spChg chg="mod">
          <ac:chgData name="Marjaana Luotovirta" userId="18ddb7ce-92e3-4b3c-a3c2-ea9cb1ecfe30" providerId="ADAL" clId="{7BAD7456-9AD7-45E3-9A72-5CD3C24D906D}" dt="2022-05-12T11:50:42.603" v="5790" actId="20577"/>
          <ac:spMkLst>
            <pc:docMk/>
            <pc:sldMk cId="2670291313" sldId="276"/>
            <ac:spMk id="3" creationId="{EC40A3C1-8605-4A48-9C4D-01DF022C2D69}"/>
          </ac:spMkLst>
        </pc:spChg>
        <pc:spChg chg="add del mod">
          <ac:chgData name="Marjaana Luotovirta" userId="18ddb7ce-92e3-4b3c-a3c2-ea9cb1ecfe30" providerId="ADAL" clId="{7BAD7456-9AD7-45E3-9A72-5CD3C24D906D}" dt="2022-05-12T11:49:13.082" v="5483"/>
          <ac:spMkLst>
            <pc:docMk/>
            <pc:sldMk cId="2670291313" sldId="276"/>
            <ac:spMk id="4" creationId="{53A5E4A3-6F4F-C61A-9A3D-A468BF495218}"/>
          </ac:spMkLst>
        </pc:spChg>
        <pc:spChg chg="add del mod">
          <ac:chgData name="Marjaana Luotovirta" userId="18ddb7ce-92e3-4b3c-a3c2-ea9cb1ecfe30" providerId="ADAL" clId="{7BAD7456-9AD7-45E3-9A72-5CD3C24D906D}" dt="2022-05-12T11:49:13.083" v="5485"/>
          <ac:spMkLst>
            <pc:docMk/>
            <pc:sldMk cId="2670291313" sldId="276"/>
            <ac:spMk id="5" creationId="{E7DF26FA-DC3B-24AC-BD34-D9949AC4BFEA}"/>
          </ac:spMkLst>
        </pc:spChg>
        <pc:spChg chg="add del">
          <ac:chgData name="Marjaana Luotovirta" userId="18ddb7ce-92e3-4b3c-a3c2-ea9cb1ecfe30" providerId="ADAL" clId="{7BAD7456-9AD7-45E3-9A72-5CD3C24D906D}" dt="2022-05-11T09:23:42.139" v="829" actId="22"/>
          <ac:spMkLst>
            <pc:docMk/>
            <pc:sldMk cId="2670291313" sldId="276"/>
            <ac:spMk id="15" creationId="{5C6A8A0C-CA0D-CCE4-3E81-3845BA98AF81}"/>
          </ac:spMkLst>
        </pc:spChg>
        <pc:spChg chg="add del mod">
          <ac:chgData name="Marjaana Luotovirta" userId="18ddb7ce-92e3-4b3c-a3c2-ea9cb1ecfe30" providerId="ADAL" clId="{7BAD7456-9AD7-45E3-9A72-5CD3C24D906D}" dt="2022-05-11T09:23:56.336" v="831"/>
          <ac:spMkLst>
            <pc:docMk/>
            <pc:sldMk cId="2670291313" sldId="276"/>
            <ac:spMk id="16" creationId="{0AB16E5E-11E2-2612-D5E3-8F925F5E7CF6}"/>
          </ac:spMkLst>
        </pc:spChg>
      </pc:sldChg>
      <pc:sldChg chg="modSp add mod">
        <pc:chgData name="Marjaana Luotovirta" userId="18ddb7ce-92e3-4b3c-a3c2-ea9cb1ecfe30" providerId="ADAL" clId="{7BAD7456-9AD7-45E3-9A72-5CD3C24D906D}" dt="2022-05-12T11:54:48.365" v="6150" actId="13926"/>
        <pc:sldMkLst>
          <pc:docMk/>
          <pc:sldMk cId="4079492645" sldId="277"/>
        </pc:sldMkLst>
        <pc:spChg chg="mod">
          <ac:chgData name="Marjaana Luotovirta" userId="18ddb7ce-92e3-4b3c-a3c2-ea9cb1ecfe30" providerId="ADAL" clId="{7BAD7456-9AD7-45E3-9A72-5CD3C24D906D}" dt="2022-05-11T09:58:21.631" v="939" actId="20577"/>
          <ac:spMkLst>
            <pc:docMk/>
            <pc:sldMk cId="4079492645" sldId="277"/>
            <ac:spMk id="2" creationId="{E5531E3E-F364-47D0-9BE0-7A1F1708DCE0}"/>
          </ac:spMkLst>
        </pc:spChg>
        <pc:spChg chg="mod">
          <ac:chgData name="Marjaana Luotovirta" userId="18ddb7ce-92e3-4b3c-a3c2-ea9cb1ecfe30" providerId="ADAL" clId="{7BAD7456-9AD7-45E3-9A72-5CD3C24D906D}" dt="2022-05-12T11:54:48.365" v="6150" actId="13926"/>
          <ac:spMkLst>
            <pc:docMk/>
            <pc:sldMk cId="4079492645" sldId="277"/>
            <ac:spMk id="3" creationId="{D223FB36-A081-4C92-BB3E-F1153C19DB4D}"/>
          </ac:spMkLst>
        </pc:spChg>
      </pc:sldChg>
      <pc:sldChg chg="modSp add mod">
        <pc:chgData name="Marjaana Luotovirta" userId="18ddb7ce-92e3-4b3c-a3c2-ea9cb1ecfe30" providerId="ADAL" clId="{7BAD7456-9AD7-45E3-9A72-5CD3C24D906D}" dt="2022-05-12T11:53:55.829" v="5968" actId="20577"/>
        <pc:sldMkLst>
          <pc:docMk/>
          <pc:sldMk cId="205844287" sldId="278"/>
        </pc:sldMkLst>
        <pc:spChg chg="mod">
          <ac:chgData name="Marjaana Luotovirta" userId="18ddb7ce-92e3-4b3c-a3c2-ea9cb1ecfe30" providerId="ADAL" clId="{7BAD7456-9AD7-45E3-9A72-5CD3C24D906D}" dt="2022-05-11T10:03:05.371" v="1149" actId="113"/>
          <ac:spMkLst>
            <pc:docMk/>
            <pc:sldMk cId="205844287" sldId="278"/>
            <ac:spMk id="2" creationId="{E5531E3E-F364-47D0-9BE0-7A1F1708DCE0}"/>
          </ac:spMkLst>
        </pc:spChg>
        <pc:spChg chg="mod">
          <ac:chgData name="Marjaana Luotovirta" userId="18ddb7ce-92e3-4b3c-a3c2-ea9cb1ecfe30" providerId="ADAL" clId="{7BAD7456-9AD7-45E3-9A72-5CD3C24D906D}" dt="2022-05-12T11:53:55.829" v="5968" actId="20577"/>
          <ac:spMkLst>
            <pc:docMk/>
            <pc:sldMk cId="205844287" sldId="278"/>
            <ac:spMk id="3" creationId="{D223FB36-A081-4C92-BB3E-F1153C19DB4D}"/>
          </ac:spMkLst>
        </pc:spChg>
      </pc:sldChg>
      <pc:sldChg chg="addSp modSp add mod ord">
        <pc:chgData name="Marjaana Luotovirta" userId="18ddb7ce-92e3-4b3c-a3c2-ea9cb1ecfe30" providerId="ADAL" clId="{7BAD7456-9AD7-45E3-9A72-5CD3C24D906D}" dt="2022-05-11T10:26:00.137" v="3187" actId="20577"/>
        <pc:sldMkLst>
          <pc:docMk/>
          <pc:sldMk cId="1824531620" sldId="279"/>
        </pc:sldMkLst>
        <pc:spChg chg="mod">
          <ac:chgData name="Marjaana Luotovirta" userId="18ddb7ce-92e3-4b3c-a3c2-ea9cb1ecfe30" providerId="ADAL" clId="{7BAD7456-9AD7-45E3-9A72-5CD3C24D906D}" dt="2022-05-11T10:23:23.733" v="3147" actId="27636"/>
          <ac:spMkLst>
            <pc:docMk/>
            <pc:sldMk cId="1824531620" sldId="279"/>
            <ac:spMk id="2" creationId="{D4E76147-BC12-410C-8BE7-C58C8BF679D9}"/>
          </ac:spMkLst>
        </pc:spChg>
        <pc:spChg chg="mod">
          <ac:chgData name="Marjaana Luotovirta" userId="18ddb7ce-92e3-4b3c-a3c2-ea9cb1ecfe30" providerId="ADAL" clId="{7BAD7456-9AD7-45E3-9A72-5CD3C24D906D}" dt="2022-05-11T10:25:34.571" v="3150" actId="27636"/>
          <ac:spMkLst>
            <pc:docMk/>
            <pc:sldMk cId="1824531620" sldId="279"/>
            <ac:spMk id="3" creationId="{EC40A3C1-8605-4A48-9C4D-01DF022C2D69}"/>
          </ac:spMkLst>
        </pc:spChg>
        <pc:spChg chg="add mod">
          <ac:chgData name="Marjaana Luotovirta" userId="18ddb7ce-92e3-4b3c-a3c2-ea9cb1ecfe30" providerId="ADAL" clId="{7BAD7456-9AD7-45E3-9A72-5CD3C24D906D}" dt="2022-05-11T10:26:00.137" v="3187" actId="20577"/>
          <ac:spMkLst>
            <pc:docMk/>
            <pc:sldMk cId="1824531620" sldId="279"/>
            <ac:spMk id="4" creationId="{D2D4BBFB-674F-1420-A532-B171DD8D2313}"/>
          </ac:spMkLst>
        </pc:spChg>
      </pc:sldChg>
      <pc:sldChg chg="addSp delSp modSp add del mod modClrScheme chgLayout">
        <pc:chgData name="Marjaana Luotovirta" userId="18ddb7ce-92e3-4b3c-a3c2-ea9cb1ecfe30" providerId="ADAL" clId="{7BAD7456-9AD7-45E3-9A72-5CD3C24D906D}" dt="2022-05-11T10:23:08.177" v="3140" actId="2696"/>
        <pc:sldMkLst>
          <pc:docMk/>
          <pc:sldMk cId="2235765276" sldId="279"/>
        </pc:sldMkLst>
        <pc:spChg chg="mod ord">
          <ac:chgData name="Marjaana Luotovirta" userId="18ddb7ce-92e3-4b3c-a3c2-ea9cb1ecfe30" providerId="ADAL" clId="{7BAD7456-9AD7-45E3-9A72-5CD3C24D906D}" dt="2022-05-11T10:23:03.299" v="3138" actId="700"/>
          <ac:spMkLst>
            <pc:docMk/>
            <pc:sldMk cId="2235765276" sldId="279"/>
            <ac:spMk id="2" creationId="{1A33A135-70C4-4E67-9839-15E876D728FC}"/>
          </ac:spMkLst>
        </pc:spChg>
        <pc:spChg chg="mod ord">
          <ac:chgData name="Marjaana Luotovirta" userId="18ddb7ce-92e3-4b3c-a3c2-ea9cb1ecfe30" providerId="ADAL" clId="{7BAD7456-9AD7-45E3-9A72-5CD3C24D906D}" dt="2022-05-11T10:23:03.299" v="3138" actId="700"/>
          <ac:spMkLst>
            <pc:docMk/>
            <pc:sldMk cId="2235765276" sldId="279"/>
            <ac:spMk id="3" creationId="{CC06D240-B45B-4EB0-9D5A-9867CFE68997}"/>
          </ac:spMkLst>
        </pc:spChg>
        <pc:spChg chg="mod ord">
          <ac:chgData name="Marjaana Luotovirta" userId="18ddb7ce-92e3-4b3c-a3c2-ea9cb1ecfe30" providerId="ADAL" clId="{7BAD7456-9AD7-45E3-9A72-5CD3C24D906D}" dt="2022-05-11T10:23:03.299" v="3138" actId="700"/>
          <ac:spMkLst>
            <pc:docMk/>
            <pc:sldMk cId="2235765276" sldId="279"/>
            <ac:spMk id="4" creationId="{E20BB766-2A17-4C5F-B6E7-134DC92EE3A5}"/>
          </ac:spMkLst>
        </pc:spChg>
        <pc:spChg chg="mod ord">
          <ac:chgData name="Marjaana Luotovirta" userId="18ddb7ce-92e3-4b3c-a3c2-ea9cb1ecfe30" providerId="ADAL" clId="{7BAD7456-9AD7-45E3-9A72-5CD3C24D906D}" dt="2022-05-11T10:23:03.299" v="3138" actId="700"/>
          <ac:spMkLst>
            <pc:docMk/>
            <pc:sldMk cId="2235765276" sldId="279"/>
            <ac:spMk id="5" creationId="{606DB9DA-E6FD-41A1-B4A9-81520AEF560C}"/>
          </ac:spMkLst>
        </pc:spChg>
        <pc:spChg chg="add del mod ord">
          <ac:chgData name="Marjaana Luotovirta" userId="18ddb7ce-92e3-4b3c-a3c2-ea9cb1ecfe30" providerId="ADAL" clId="{7BAD7456-9AD7-45E3-9A72-5CD3C24D906D}" dt="2022-05-11T10:23:03.538" v="3139" actId="21"/>
          <ac:spMkLst>
            <pc:docMk/>
            <pc:sldMk cId="2235765276" sldId="279"/>
            <ac:spMk id="6" creationId="{D10C82D4-0DB3-49C5-B29D-2CA6BEDB641A}"/>
          </ac:spMkLst>
        </pc:spChg>
        <pc:spChg chg="add del mod ord">
          <ac:chgData name="Marjaana Luotovirta" userId="18ddb7ce-92e3-4b3c-a3c2-ea9cb1ecfe30" providerId="ADAL" clId="{7BAD7456-9AD7-45E3-9A72-5CD3C24D906D}" dt="2022-05-11T10:23:03.299" v="3138" actId="700"/>
          <ac:spMkLst>
            <pc:docMk/>
            <pc:sldMk cId="2235765276" sldId="279"/>
            <ac:spMk id="8" creationId="{A5C6A74D-040F-3381-06AD-000DE441C5CB}"/>
          </ac:spMkLst>
        </pc:spChg>
      </pc:sldChg>
      <pc:sldChg chg="addSp delSp modSp new mod">
        <pc:chgData name="Marjaana Luotovirta" userId="18ddb7ce-92e3-4b3c-a3c2-ea9cb1ecfe30" providerId="ADAL" clId="{7BAD7456-9AD7-45E3-9A72-5CD3C24D906D}" dt="2022-05-12T12:01:18.845" v="6901" actId="20577"/>
        <pc:sldMkLst>
          <pc:docMk/>
          <pc:sldMk cId="3674907510" sldId="280"/>
        </pc:sldMkLst>
        <pc:spChg chg="mod">
          <ac:chgData name="Marjaana Luotovirta" userId="18ddb7ce-92e3-4b3c-a3c2-ea9cb1ecfe30" providerId="ADAL" clId="{7BAD7456-9AD7-45E3-9A72-5CD3C24D906D}" dt="2022-05-11T10:36:51.684" v="3275" actId="20577"/>
          <ac:spMkLst>
            <pc:docMk/>
            <pc:sldMk cId="3674907510" sldId="280"/>
            <ac:spMk id="2" creationId="{002C0C9D-1702-907F-B568-A31B839A1391}"/>
          </ac:spMkLst>
        </pc:spChg>
        <pc:spChg chg="add del mod">
          <ac:chgData name="Marjaana Luotovirta" userId="18ddb7ce-92e3-4b3c-a3c2-ea9cb1ecfe30" providerId="ADAL" clId="{7BAD7456-9AD7-45E3-9A72-5CD3C24D906D}" dt="2022-05-12T12:01:18.845" v="6901" actId="20577"/>
          <ac:spMkLst>
            <pc:docMk/>
            <pc:sldMk cId="3674907510" sldId="280"/>
            <ac:spMk id="3" creationId="{FE272530-C5AD-9883-2679-0C4CF1F6D925}"/>
          </ac:spMkLst>
        </pc:spChg>
        <pc:graphicFrameChg chg="add del mod">
          <ac:chgData name="Marjaana Luotovirta" userId="18ddb7ce-92e3-4b3c-a3c2-ea9cb1ecfe30" providerId="ADAL" clId="{7BAD7456-9AD7-45E3-9A72-5CD3C24D906D}" dt="2022-05-11T10:35:47.370" v="3200"/>
          <ac:graphicFrameMkLst>
            <pc:docMk/>
            <pc:sldMk cId="3674907510" sldId="280"/>
            <ac:graphicFrameMk id="4" creationId="{ED5B79DD-0CB7-88C7-3DBC-5315404D2D14}"/>
          </ac:graphicFrameMkLst>
        </pc:graphicFrameChg>
        <pc:graphicFrameChg chg="add del mod">
          <ac:chgData name="Marjaana Luotovirta" userId="18ddb7ce-92e3-4b3c-a3c2-ea9cb1ecfe30" providerId="ADAL" clId="{7BAD7456-9AD7-45E3-9A72-5CD3C24D906D}" dt="2022-05-11T10:36:04.116" v="3209"/>
          <ac:graphicFrameMkLst>
            <pc:docMk/>
            <pc:sldMk cId="3674907510" sldId="280"/>
            <ac:graphicFrameMk id="5" creationId="{DA562C26-68CB-F601-5CC9-272FAAB812B7}"/>
          </ac:graphicFrameMkLst>
        </pc:graphicFrameChg>
      </pc:sldChg>
      <pc:sldChg chg="modSp add mod">
        <pc:chgData name="Marjaana Luotovirta" userId="18ddb7ce-92e3-4b3c-a3c2-ea9cb1ecfe30" providerId="ADAL" clId="{7BAD7456-9AD7-45E3-9A72-5CD3C24D906D}" dt="2022-05-12T12:04:21.981" v="6902" actId="13926"/>
        <pc:sldMkLst>
          <pc:docMk/>
          <pc:sldMk cId="3342802499" sldId="281"/>
        </pc:sldMkLst>
        <pc:spChg chg="mod">
          <ac:chgData name="Marjaana Luotovirta" userId="18ddb7ce-92e3-4b3c-a3c2-ea9cb1ecfe30" providerId="ADAL" clId="{7BAD7456-9AD7-45E3-9A72-5CD3C24D906D}" dt="2022-05-11T10:40:08.179" v="3546" actId="20577"/>
          <ac:spMkLst>
            <pc:docMk/>
            <pc:sldMk cId="3342802499" sldId="281"/>
            <ac:spMk id="2" creationId="{002C0C9D-1702-907F-B568-A31B839A1391}"/>
          </ac:spMkLst>
        </pc:spChg>
        <pc:spChg chg="mod">
          <ac:chgData name="Marjaana Luotovirta" userId="18ddb7ce-92e3-4b3c-a3c2-ea9cb1ecfe30" providerId="ADAL" clId="{7BAD7456-9AD7-45E3-9A72-5CD3C24D906D}" dt="2022-05-12T12:04:21.981" v="6902" actId="13926"/>
          <ac:spMkLst>
            <pc:docMk/>
            <pc:sldMk cId="3342802499" sldId="281"/>
            <ac:spMk id="3" creationId="{FE272530-C5AD-9883-2679-0C4CF1F6D925}"/>
          </ac:spMkLst>
        </pc:spChg>
      </pc:sldChg>
      <pc:sldChg chg="addSp modSp add mod">
        <pc:chgData name="Marjaana Luotovirta" userId="18ddb7ce-92e3-4b3c-a3c2-ea9cb1ecfe30" providerId="ADAL" clId="{7BAD7456-9AD7-45E3-9A72-5CD3C24D906D}" dt="2022-05-12T12:07:24.966" v="7134" actId="20577"/>
        <pc:sldMkLst>
          <pc:docMk/>
          <pc:sldMk cId="3950940137" sldId="282"/>
        </pc:sldMkLst>
        <pc:spChg chg="mod">
          <ac:chgData name="Marjaana Luotovirta" userId="18ddb7ce-92e3-4b3c-a3c2-ea9cb1ecfe30" providerId="ADAL" clId="{7BAD7456-9AD7-45E3-9A72-5CD3C24D906D}" dt="2022-05-11T10:46:05.813" v="4275" actId="20577"/>
          <ac:spMkLst>
            <pc:docMk/>
            <pc:sldMk cId="3950940137" sldId="282"/>
            <ac:spMk id="2" creationId="{002C0C9D-1702-907F-B568-A31B839A1391}"/>
          </ac:spMkLst>
        </pc:spChg>
        <pc:spChg chg="mod">
          <ac:chgData name="Marjaana Luotovirta" userId="18ddb7ce-92e3-4b3c-a3c2-ea9cb1ecfe30" providerId="ADAL" clId="{7BAD7456-9AD7-45E3-9A72-5CD3C24D906D}" dt="2022-05-11T10:55:55.985" v="4420" actId="14100"/>
          <ac:spMkLst>
            <pc:docMk/>
            <pc:sldMk cId="3950940137" sldId="282"/>
            <ac:spMk id="3" creationId="{FE272530-C5AD-9883-2679-0C4CF1F6D925}"/>
          </ac:spMkLst>
        </pc:spChg>
        <pc:spChg chg="add mod">
          <ac:chgData name="Marjaana Luotovirta" userId="18ddb7ce-92e3-4b3c-a3c2-ea9cb1ecfe30" providerId="ADAL" clId="{7BAD7456-9AD7-45E3-9A72-5CD3C24D906D}" dt="2022-05-12T12:07:24.966" v="7134" actId="20577"/>
          <ac:spMkLst>
            <pc:docMk/>
            <pc:sldMk cId="3950940137" sldId="282"/>
            <ac:spMk id="5" creationId="{B5EEF2C2-168A-521A-E7C6-0CD3062A1F4A}"/>
          </ac:spMkLst>
        </pc:spChg>
        <pc:spChg chg="add mod">
          <ac:chgData name="Marjaana Luotovirta" userId="18ddb7ce-92e3-4b3c-a3c2-ea9cb1ecfe30" providerId="ADAL" clId="{7BAD7456-9AD7-45E3-9A72-5CD3C24D906D}" dt="2022-05-11T10:57:12.700" v="4674" actId="207"/>
          <ac:spMkLst>
            <pc:docMk/>
            <pc:sldMk cId="3950940137" sldId="282"/>
            <ac:spMk id="6" creationId="{34B0C151-891C-9A08-7196-9469BCFE52A9}"/>
          </ac:spMkLst>
        </pc:spChg>
      </pc:sldChg>
      <pc:sldChg chg="modSp add mod">
        <pc:chgData name="Marjaana Luotovirta" userId="18ddb7ce-92e3-4b3c-a3c2-ea9cb1ecfe30" providerId="ADAL" clId="{7BAD7456-9AD7-45E3-9A72-5CD3C24D906D}" dt="2022-05-11T10:54:52.882" v="4413"/>
        <pc:sldMkLst>
          <pc:docMk/>
          <pc:sldMk cId="4163604967" sldId="283"/>
        </pc:sldMkLst>
        <pc:spChg chg="mod">
          <ac:chgData name="Marjaana Luotovirta" userId="18ddb7ce-92e3-4b3c-a3c2-ea9cb1ecfe30" providerId="ADAL" clId="{7BAD7456-9AD7-45E3-9A72-5CD3C24D906D}" dt="2022-05-11T10:53:41.512" v="4412" actId="20577"/>
          <ac:spMkLst>
            <pc:docMk/>
            <pc:sldMk cId="4163604967" sldId="283"/>
            <ac:spMk id="2" creationId="{002C0C9D-1702-907F-B568-A31B839A1391}"/>
          </ac:spMkLst>
        </pc:spChg>
        <pc:spChg chg="mod">
          <ac:chgData name="Marjaana Luotovirta" userId="18ddb7ce-92e3-4b3c-a3c2-ea9cb1ecfe30" providerId="ADAL" clId="{7BAD7456-9AD7-45E3-9A72-5CD3C24D906D}" dt="2022-05-11T10:54:52.882" v="4413"/>
          <ac:spMkLst>
            <pc:docMk/>
            <pc:sldMk cId="4163604967" sldId="283"/>
            <ac:spMk id="3" creationId="{FE272530-C5AD-9883-2679-0C4CF1F6D925}"/>
          </ac:spMkLst>
        </pc:spChg>
      </pc:sldChg>
      <pc:sldChg chg="addSp delSp modSp add mod">
        <pc:chgData name="Marjaana Luotovirta" userId="18ddb7ce-92e3-4b3c-a3c2-ea9cb1ecfe30" providerId="ADAL" clId="{7BAD7456-9AD7-45E3-9A72-5CD3C24D906D}" dt="2022-05-12T12:12:30.355" v="7365" actId="20577"/>
        <pc:sldMkLst>
          <pc:docMk/>
          <pc:sldMk cId="2163254489" sldId="284"/>
        </pc:sldMkLst>
        <pc:spChg chg="mod">
          <ac:chgData name="Marjaana Luotovirta" userId="18ddb7ce-92e3-4b3c-a3c2-ea9cb1ecfe30" providerId="ADAL" clId="{7BAD7456-9AD7-45E3-9A72-5CD3C24D906D}" dt="2022-05-12T12:09:16.853" v="7166" actId="20577"/>
          <ac:spMkLst>
            <pc:docMk/>
            <pc:sldMk cId="2163254489" sldId="284"/>
            <ac:spMk id="2" creationId="{002C0C9D-1702-907F-B568-A31B839A1391}"/>
          </ac:spMkLst>
        </pc:spChg>
        <pc:spChg chg="del mod">
          <ac:chgData name="Marjaana Luotovirta" userId="18ddb7ce-92e3-4b3c-a3c2-ea9cb1ecfe30" providerId="ADAL" clId="{7BAD7456-9AD7-45E3-9A72-5CD3C24D906D}" dt="2022-05-11T10:58:03.345" v="4692"/>
          <ac:spMkLst>
            <pc:docMk/>
            <pc:sldMk cId="2163254489" sldId="284"/>
            <ac:spMk id="5" creationId="{B5EEF2C2-168A-521A-E7C6-0CD3062A1F4A}"/>
          </ac:spMkLst>
        </pc:spChg>
        <pc:spChg chg="del mod">
          <ac:chgData name="Marjaana Luotovirta" userId="18ddb7ce-92e3-4b3c-a3c2-ea9cb1ecfe30" providerId="ADAL" clId="{7BAD7456-9AD7-45E3-9A72-5CD3C24D906D}" dt="2022-05-11T10:57:36.061" v="4680" actId="478"/>
          <ac:spMkLst>
            <pc:docMk/>
            <pc:sldMk cId="2163254489" sldId="284"/>
            <ac:spMk id="6" creationId="{34B0C151-891C-9A08-7196-9469BCFE52A9}"/>
          </ac:spMkLst>
        </pc:spChg>
        <pc:spChg chg="add mod">
          <ac:chgData name="Marjaana Luotovirta" userId="18ddb7ce-92e3-4b3c-a3c2-ea9cb1ecfe30" providerId="ADAL" clId="{7BAD7456-9AD7-45E3-9A72-5CD3C24D906D}" dt="2022-05-12T12:12:30.355" v="7365" actId="20577"/>
          <ac:spMkLst>
            <pc:docMk/>
            <pc:sldMk cId="2163254489" sldId="284"/>
            <ac:spMk id="7" creationId="{A31CB79E-0039-3695-63B7-48D2BF6B7C3C}"/>
          </ac:spMkLst>
        </pc:spChg>
      </pc:sldChg>
      <pc:sldChg chg="delSp modSp add mod">
        <pc:chgData name="Marjaana Luotovirta" userId="18ddb7ce-92e3-4b3c-a3c2-ea9cb1ecfe30" providerId="ADAL" clId="{7BAD7456-9AD7-45E3-9A72-5CD3C24D906D}" dt="2022-05-11T11:02:49.460" v="5069" actId="13926"/>
        <pc:sldMkLst>
          <pc:docMk/>
          <pc:sldMk cId="3277598081" sldId="285"/>
        </pc:sldMkLst>
        <pc:spChg chg="mod">
          <ac:chgData name="Marjaana Luotovirta" userId="18ddb7ce-92e3-4b3c-a3c2-ea9cb1ecfe30" providerId="ADAL" clId="{7BAD7456-9AD7-45E3-9A72-5CD3C24D906D}" dt="2022-05-11T11:01:58.856" v="4950" actId="27636"/>
          <ac:spMkLst>
            <pc:docMk/>
            <pc:sldMk cId="3277598081" sldId="285"/>
            <ac:spMk id="2" creationId="{D4E76147-BC12-410C-8BE7-C58C8BF679D9}"/>
          </ac:spMkLst>
        </pc:spChg>
        <pc:spChg chg="mod">
          <ac:chgData name="Marjaana Luotovirta" userId="18ddb7ce-92e3-4b3c-a3c2-ea9cb1ecfe30" providerId="ADAL" clId="{7BAD7456-9AD7-45E3-9A72-5CD3C24D906D}" dt="2022-05-11T11:02:49.460" v="5069" actId="13926"/>
          <ac:spMkLst>
            <pc:docMk/>
            <pc:sldMk cId="3277598081" sldId="285"/>
            <ac:spMk id="3" creationId="{EC40A3C1-8605-4A48-9C4D-01DF022C2D69}"/>
          </ac:spMkLst>
        </pc:spChg>
        <pc:spChg chg="del">
          <ac:chgData name="Marjaana Luotovirta" userId="18ddb7ce-92e3-4b3c-a3c2-ea9cb1ecfe30" providerId="ADAL" clId="{7BAD7456-9AD7-45E3-9A72-5CD3C24D906D}" dt="2022-05-11T11:01:05.703" v="4939" actId="478"/>
          <ac:spMkLst>
            <pc:docMk/>
            <pc:sldMk cId="3277598081" sldId="285"/>
            <ac:spMk id="4" creationId="{D2D4BBFB-674F-1420-A532-B171DD8D2313}"/>
          </ac:spMkLst>
        </pc:spChg>
      </pc:sldChg>
      <pc:sldChg chg="modSp add mod">
        <pc:chgData name="Marjaana Luotovirta" userId="18ddb7ce-92e3-4b3c-a3c2-ea9cb1ecfe30" providerId="ADAL" clId="{7BAD7456-9AD7-45E3-9A72-5CD3C24D906D}" dt="2022-05-12T12:00:17.735" v="6899" actId="113"/>
        <pc:sldMkLst>
          <pc:docMk/>
          <pc:sldMk cId="10446785" sldId="286"/>
        </pc:sldMkLst>
        <pc:spChg chg="mod">
          <ac:chgData name="Marjaana Luotovirta" userId="18ddb7ce-92e3-4b3c-a3c2-ea9cb1ecfe30" providerId="ADAL" clId="{7BAD7456-9AD7-45E3-9A72-5CD3C24D906D}" dt="2022-05-12T11:56:36.434" v="6161" actId="20577"/>
          <ac:spMkLst>
            <pc:docMk/>
            <pc:sldMk cId="10446785" sldId="286"/>
            <ac:spMk id="2" creationId="{E5531E3E-F364-47D0-9BE0-7A1F1708DCE0}"/>
          </ac:spMkLst>
        </pc:spChg>
        <pc:spChg chg="mod">
          <ac:chgData name="Marjaana Luotovirta" userId="18ddb7ce-92e3-4b3c-a3c2-ea9cb1ecfe30" providerId="ADAL" clId="{7BAD7456-9AD7-45E3-9A72-5CD3C24D906D}" dt="2022-05-12T12:00:17.735" v="6899" actId="113"/>
          <ac:spMkLst>
            <pc:docMk/>
            <pc:sldMk cId="10446785" sldId="286"/>
            <ac:spMk id="3" creationId="{D223FB36-A081-4C92-BB3E-F1153C19DB4D}"/>
          </ac:spMkLst>
        </pc:spChg>
      </pc:sldChg>
      <pc:sldChg chg="add">
        <pc:chgData name="Marjaana Luotovirta" userId="18ddb7ce-92e3-4b3c-a3c2-ea9cb1ecfe30" providerId="ADAL" clId="{7BAD7456-9AD7-45E3-9A72-5CD3C24D906D}" dt="2022-06-03T12:27:03.248" v="8125" actId="2890"/>
        <pc:sldMkLst>
          <pc:docMk/>
          <pc:sldMk cId="3812554426" sldId="287"/>
        </pc:sldMkLst>
      </pc:sldChg>
    </pc:docChg>
  </pc:docChgLst>
  <pc:docChgLst>
    <pc:chgData name="Marjaana Luotovirta" userId="18ddb7ce-92e3-4b3c-a3c2-ea9cb1ecfe30" providerId="ADAL" clId="{5F7BFC08-62D1-4D27-A363-C8FFBD6737D5}"/>
    <pc:docChg chg="undo custSel addSld delSld modSld sldOrd">
      <pc:chgData name="Marjaana Luotovirta" userId="18ddb7ce-92e3-4b3c-a3c2-ea9cb1ecfe30" providerId="ADAL" clId="{5F7BFC08-62D1-4D27-A363-C8FFBD6737D5}" dt="2022-01-24T07:36:16.450" v="6539" actId="20577"/>
      <pc:docMkLst>
        <pc:docMk/>
      </pc:docMkLst>
      <pc:sldChg chg="ord">
        <pc:chgData name="Marjaana Luotovirta" userId="18ddb7ce-92e3-4b3c-a3c2-ea9cb1ecfe30" providerId="ADAL" clId="{5F7BFC08-62D1-4D27-A363-C8FFBD6737D5}" dt="2022-01-20T09:00:45.887" v="306"/>
        <pc:sldMkLst>
          <pc:docMk/>
          <pc:sldMk cId="4024278085" sldId="257"/>
        </pc:sldMkLst>
      </pc:sldChg>
      <pc:sldChg chg="ord">
        <pc:chgData name="Marjaana Luotovirta" userId="18ddb7ce-92e3-4b3c-a3c2-ea9cb1ecfe30" providerId="ADAL" clId="{5F7BFC08-62D1-4D27-A363-C8FFBD6737D5}" dt="2022-01-20T09:00:48.717" v="308"/>
        <pc:sldMkLst>
          <pc:docMk/>
          <pc:sldMk cId="1618267309" sldId="258"/>
        </pc:sldMkLst>
      </pc:sldChg>
      <pc:sldChg chg="addSp delSp modSp new mod modClrScheme chgLayout">
        <pc:chgData name="Marjaana Luotovirta" userId="18ddb7ce-92e3-4b3c-a3c2-ea9cb1ecfe30" providerId="ADAL" clId="{5F7BFC08-62D1-4D27-A363-C8FFBD6737D5}" dt="2022-01-24T07:36:16.450" v="6539" actId="20577"/>
        <pc:sldMkLst>
          <pc:docMk/>
          <pc:sldMk cId="360983716" sldId="259"/>
        </pc:sldMkLst>
        <pc:spChg chg="del mod ord">
          <ac:chgData name="Marjaana Luotovirta" userId="18ddb7ce-92e3-4b3c-a3c2-ea9cb1ecfe30" providerId="ADAL" clId="{5F7BFC08-62D1-4D27-A363-C8FFBD6737D5}" dt="2022-01-20T08:27:02.903" v="1" actId="700"/>
          <ac:spMkLst>
            <pc:docMk/>
            <pc:sldMk cId="360983716" sldId="259"/>
            <ac:spMk id="2" creationId="{17540B3C-0FD3-47E2-8CC5-AC9967AD3CDB}"/>
          </ac:spMkLst>
        </pc:spChg>
        <pc:spChg chg="del mod ord">
          <ac:chgData name="Marjaana Luotovirta" userId="18ddb7ce-92e3-4b3c-a3c2-ea9cb1ecfe30" providerId="ADAL" clId="{5F7BFC08-62D1-4D27-A363-C8FFBD6737D5}" dt="2022-01-20T08:27:02.903" v="1" actId="700"/>
          <ac:spMkLst>
            <pc:docMk/>
            <pc:sldMk cId="360983716" sldId="259"/>
            <ac:spMk id="3" creationId="{EA9230E2-E30C-41B3-8F04-7E6256D6C8F1}"/>
          </ac:spMkLst>
        </pc:spChg>
        <pc:spChg chg="add del mod ord">
          <ac:chgData name="Marjaana Luotovirta" userId="18ddb7ce-92e3-4b3c-a3c2-ea9cb1ecfe30" providerId="ADAL" clId="{5F7BFC08-62D1-4D27-A363-C8FFBD6737D5}" dt="2022-01-20T08:28:17.951" v="14" actId="700"/>
          <ac:spMkLst>
            <pc:docMk/>
            <pc:sldMk cId="360983716" sldId="259"/>
            <ac:spMk id="4" creationId="{752E7FC0-0C79-49E8-B1AB-3ABCE0B2E2F9}"/>
          </ac:spMkLst>
        </pc:spChg>
        <pc:spChg chg="add del mod ord">
          <ac:chgData name="Marjaana Luotovirta" userId="18ddb7ce-92e3-4b3c-a3c2-ea9cb1ecfe30" providerId="ADAL" clId="{5F7BFC08-62D1-4D27-A363-C8FFBD6737D5}" dt="2022-01-20T08:28:17.951" v="14" actId="700"/>
          <ac:spMkLst>
            <pc:docMk/>
            <pc:sldMk cId="360983716" sldId="259"/>
            <ac:spMk id="5" creationId="{086D6E39-EB50-4EC5-B825-13533CCEFE85}"/>
          </ac:spMkLst>
        </pc:spChg>
        <pc:spChg chg="add del mod ord">
          <ac:chgData name="Marjaana Luotovirta" userId="18ddb7ce-92e3-4b3c-a3c2-ea9cb1ecfe30" providerId="ADAL" clId="{5F7BFC08-62D1-4D27-A363-C8FFBD6737D5}" dt="2022-01-20T08:28:17.951" v="14" actId="700"/>
          <ac:spMkLst>
            <pc:docMk/>
            <pc:sldMk cId="360983716" sldId="259"/>
            <ac:spMk id="6" creationId="{D951671B-29B8-4163-AAB0-C24612D521F4}"/>
          </ac:spMkLst>
        </pc:spChg>
        <pc:spChg chg="add del mod ord">
          <ac:chgData name="Marjaana Luotovirta" userId="18ddb7ce-92e3-4b3c-a3c2-ea9cb1ecfe30" providerId="ADAL" clId="{5F7BFC08-62D1-4D27-A363-C8FFBD6737D5}" dt="2022-01-20T08:28:11.806" v="9" actId="700"/>
          <ac:spMkLst>
            <pc:docMk/>
            <pc:sldMk cId="360983716" sldId="259"/>
            <ac:spMk id="8" creationId="{317BE0DA-43B3-40CD-9528-6AE6E0B7BD5B}"/>
          </ac:spMkLst>
        </pc:spChg>
        <pc:spChg chg="add del mod ord">
          <ac:chgData name="Marjaana Luotovirta" userId="18ddb7ce-92e3-4b3c-a3c2-ea9cb1ecfe30" providerId="ADAL" clId="{5F7BFC08-62D1-4D27-A363-C8FFBD6737D5}" dt="2022-01-20T08:28:11.806" v="9" actId="700"/>
          <ac:spMkLst>
            <pc:docMk/>
            <pc:sldMk cId="360983716" sldId="259"/>
            <ac:spMk id="9" creationId="{6EF925DF-0B4E-40B5-9BE7-2C4A8B9B452F}"/>
          </ac:spMkLst>
        </pc:spChg>
        <pc:spChg chg="add del mod ord">
          <ac:chgData name="Marjaana Luotovirta" userId="18ddb7ce-92e3-4b3c-a3c2-ea9cb1ecfe30" providerId="ADAL" clId="{5F7BFC08-62D1-4D27-A363-C8FFBD6737D5}" dt="2022-01-20T08:28:11.806" v="9" actId="700"/>
          <ac:spMkLst>
            <pc:docMk/>
            <pc:sldMk cId="360983716" sldId="259"/>
            <ac:spMk id="10" creationId="{4911525C-70ED-4EC2-B432-16E8CF99471D}"/>
          </ac:spMkLst>
        </pc:spChg>
        <pc:spChg chg="add del mod ord">
          <ac:chgData name="Marjaana Luotovirta" userId="18ddb7ce-92e3-4b3c-a3c2-ea9cb1ecfe30" providerId="ADAL" clId="{5F7BFC08-62D1-4D27-A363-C8FFBD6737D5}" dt="2022-01-20T08:31:58.218" v="30" actId="700"/>
          <ac:spMkLst>
            <pc:docMk/>
            <pc:sldMk cId="360983716" sldId="259"/>
            <ac:spMk id="11" creationId="{B7A38937-E718-4D4A-99FB-7A677BCE0809}"/>
          </ac:spMkLst>
        </pc:spChg>
        <pc:spChg chg="add del mod ord">
          <ac:chgData name="Marjaana Luotovirta" userId="18ddb7ce-92e3-4b3c-a3c2-ea9cb1ecfe30" providerId="ADAL" clId="{5F7BFC08-62D1-4D27-A363-C8FFBD6737D5}" dt="2022-01-20T08:31:58.218" v="30" actId="700"/>
          <ac:spMkLst>
            <pc:docMk/>
            <pc:sldMk cId="360983716" sldId="259"/>
            <ac:spMk id="12" creationId="{EF0851C1-F153-4B17-B4F5-65C5B40D4C87}"/>
          </ac:spMkLst>
        </pc:spChg>
        <pc:spChg chg="add del mod ord">
          <ac:chgData name="Marjaana Luotovirta" userId="18ddb7ce-92e3-4b3c-a3c2-ea9cb1ecfe30" providerId="ADAL" clId="{5F7BFC08-62D1-4D27-A363-C8FFBD6737D5}" dt="2022-01-20T08:31:58.218" v="30" actId="700"/>
          <ac:spMkLst>
            <pc:docMk/>
            <pc:sldMk cId="360983716" sldId="259"/>
            <ac:spMk id="13" creationId="{89D2F3AF-8CF5-4121-B473-BF09EC07AADC}"/>
          </ac:spMkLst>
        </pc:spChg>
        <pc:spChg chg="add mod ord">
          <ac:chgData name="Marjaana Luotovirta" userId="18ddb7ce-92e3-4b3c-a3c2-ea9cb1ecfe30" providerId="ADAL" clId="{5F7BFC08-62D1-4D27-A363-C8FFBD6737D5}" dt="2022-01-20T08:36:47.754" v="260" actId="27636"/>
          <ac:spMkLst>
            <pc:docMk/>
            <pc:sldMk cId="360983716" sldId="259"/>
            <ac:spMk id="15" creationId="{4B2E407E-933C-4DAA-94F4-7EF99C65E8F5}"/>
          </ac:spMkLst>
        </pc:spChg>
        <pc:spChg chg="add mod ord">
          <ac:chgData name="Marjaana Luotovirta" userId="18ddb7ce-92e3-4b3c-a3c2-ea9cb1ecfe30" providerId="ADAL" clId="{5F7BFC08-62D1-4D27-A363-C8FFBD6737D5}" dt="2022-01-20T08:31:58.218" v="30" actId="700"/>
          <ac:spMkLst>
            <pc:docMk/>
            <pc:sldMk cId="360983716" sldId="259"/>
            <ac:spMk id="16" creationId="{0799EBB1-390F-49FC-B77F-C392546AA96F}"/>
          </ac:spMkLst>
        </pc:spChg>
        <pc:spChg chg="add mod ord">
          <ac:chgData name="Marjaana Luotovirta" userId="18ddb7ce-92e3-4b3c-a3c2-ea9cb1ecfe30" providerId="ADAL" clId="{5F7BFC08-62D1-4D27-A363-C8FFBD6737D5}" dt="2022-01-20T08:35:34.078" v="248" actId="20577"/>
          <ac:spMkLst>
            <pc:docMk/>
            <pc:sldMk cId="360983716" sldId="259"/>
            <ac:spMk id="17" creationId="{ED1088A9-E469-4015-A227-8AD5DDFD9B64}"/>
          </ac:spMkLst>
        </pc:spChg>
        <pc:graphicFrameChg chg="add mod">
          <ac:chgData name="Marjaana Luotovirta" userId="18ddb7ce-92e3-4b3c-a3c2-ea9cb1ecfe30" providerId="ADAL" clId="{5F7BFC08-62D1-4D27-A363-C8FFBD6737D5}" dt="2022-01-20T08:28:14.549" v="13"/>
          <ac:graphicFrameMkLst>
            <pc:docMk/>
            <pc:sldMk cId="360983716" sldId="259"/>
            <ac:graphicFrameMk id="7" creationId="{F3AAD3B5-E951-4B3F-A271-C863EEDB51E6}"/>
          </ac:graphicFrameMkLst>
        </pc:graphicFrameChg>
        <pc:graphicFrameChg chg="add mod">
          <ac:chgData name="Marjaana Luotovirta" userId="18ddb7ce-92e3-4b3c-a3c2-ea9cb1ecfe30" providerId="ADAL" clId="{5F7BFC08-62D1-4D27-A363-C8FFBD6737D5}" dt="2022-01-24T07:36:16.450" v="6539" actId="20577"/>
          <ac:graphicFrameMkLst>
            <pc:docMk/>
            <pc:sldMk cId="360983716" sldId="259"/>
            <ac:graphicFrameMk id="14" creationId="{F3AAD3B5-E951-4B3F-A271-C863EEDB51E6}"/>
          </ac:graphicFrameMkLst>
        </pc:graphicFrameChg>
      </pc:sldChg>
      <pc:sldChg chg="addSp delSp modSp new mod modClrScheme chgLayout">
        <pc:chgData name="Marjaana Luotovirta" userId="18ddb7ce-92e3-4b3c-a3c2-ea9cb1ecfe30" providerId="ADAL" clId="{5F7BFC08-62D1-4D27-A363-C8FFBD6737D5}" dt="2022-01-20T08:49:52.532" v="295" actId="403"/>
        <pc:sldMkLst>
          <pc:docMk/>
          <pc:sldMk cId="1729545082" sldId="260"/>
        </pc:sldMkLst>
        <pc:spChg chg="del mod ord">
          <ac:chgData name="Marjaana Luotovirta" userId="18ddb7ce-92e3-4b3c-a3c2-ea9cb1ecfe30" providerId="ADAL" clId="{5F7BFC08-62D1-4D27-A363-C8FFBD6737D5}" dt="2022-01-20T08:37:47.609" v="262" actId="700"/>
          <ac:spMkLst>
            <pc:docMk/>
            <pc:sldMk cId="1729545082" sldId="260"/>
            <ac:spMk id="2" creationId="{30B09EE6-BA89-45D8-93FE-8ACDE90A1DD9}"/>
          </ac:spMkLst>
        </pc:spChg>
        <pc:spChg chg="del mod ord">
          <ac:chgData name="Marjaana Luotovirta" userId="18ddb7ce-92e3-4b3c-a3c2-ea9cb1ecfe30" providerId="ADAL" clId="{5F7BFC08-62D1-4D27-A363-C8FFBD6737D5}" dt="2022-01-20T08:37:47.609" v="262" actId="700"/>
          <ac:spMkLst>
            <pc:docMk/>
            <pc:sldMk cId="1729545082" sldId="260"/>
            <ac:spMk id="3" creationId="{63258212-EF94-4E29-A35C-042DB4EA82D2}"/>
          </ac:spMkLst>
        </pc:spChg>
        <pc:spChg chg="del">
          <ac:chgData name="Marjaana Luotovirta" userId="18ddb7ce-92e3-4b3c-a3c2-ea9cb1ecfe30" providerId="ADAL" clId="{5F7BFC08-62D1-4D27-A363-C8FFBD6737D5}" dt="2022-01-20T08:37:47.609" v="262" actId="700"/>
          <ac:spMkLst>
            <pc:docMk/>
            <pc:sldMk cId="1729545082" sldId="260"/>
            <ac:spMk id="4" creationId="{ABBEE713-DF42-4870-9023-24C2E7E23647}"/>
          </ac:spMkLst>
        </pc:spChg>
        <pc:spChg chg="add del mod ord">
          <ac:chgData name="Marjaana Luotovirta" userId="18ddb7ce-92e3-4b3c-a3c2-ea9cb1ecfe30" providerId="ADAL" clId="{5F7BFC08-62D1-4D27-A363-C8FFBD6737D5}" dt="2022-01-20T08:46:35.636" v="263" actId="700"/>
          <ac:spMkLst>
            <pc:docMk/>
            <pc:sldMk cId="1729545082" sldId="260"/>
            <ac:spMk id="5" creationId="{96ABD254-45C8-461B-BD9F-774B31EF9DE9}"/>
          </ac:spMkLst>
        </pc:spChg>
        <pc:spChg chg="add del mod ord">
          <ac:chgData name="Marjaana Luotovirta" userId="18ddb7ce-92e3-4b3c-a3c2-ea9cb1ecfe30" providerId="ADAL" clId="{5F7BFC08-62D1-4D27-A363-C8FFBD6737D5}" dt="2022-01-20T08:46:35.636" v="263" actId="700"/>
          <ac:spMkLst>
            <pc:docMk/>
            <pc:sldMk cId="1729545082" sldId="260"/>
            <ac:spMk id="6" creationId="{C8FA09D1-CDE6-4637-AAE4-E8B55C5809D1}"/>
          </ac:spMkLst>
        </pc:spChg>
        <pc:spChg chg="add mod">
          <ac:chgData name="Marjaana Luotovirta" userId="18ddb7ce-92e3-4b3c-a3c2-ea9cb1ecfe30" providerId="ADAL" clId="{5F7BFC08-62D1-4D27-A363-C8FFBD6737D5}" dt="2022-01-20T08:49:42.992" v="293" actId="14100"/>
          <ac:spMkLst>
            <pc:docMk/>
            <pc:sldMk cId="1729545082" sldId="260"/>
            <ac:spMk id="10" creationId="{4D1F1760-BF85-4751-B396-08D12F89547E}"/>
          </ac:spMkLst>
        </pc:spChg>
        <pc:graphicFrameChg chg="add mod">
          <ac:chgData name="Marjaana Luotovirta" userId="18ddb7ce-92e3-4b3c-a3c2-ea9cb1ecfe30" providerId="ADAL" clId="{5F7BFC08-62D1-4D27-A363-C8FFBD6737D5}" dt="2022-01-20T08:46:48.908" v="270"/>
          <ac:graphicFrameMkLst>
            <pc:docMk/>
            <pc:sldMk cId="1729545082" sldId="260"/>
            <ac:graphicFrameMk id="7" creationId="{CC1CD571-706A-4F6C-BE1A-E48269ED2470}"/>
          </ac:graphicFrameMkLst>
        </pc:graphicFrameChg>
        <pc:graphicFrameChg chg="add mod">
          <ac:chgData name="Marjaana Luotovirta" userId="18ddb7ce-92e3-4b3c-a3c2-ea9cb1ecfe30" providerId="ADAL" clId="{5F7BFC08-62D1-4D27-A363-C8FFBD6737D5}" dt="2022-01-20T08:47:56.648" v="283"/>
          <ac:graphicFrameMkLst>
            <pc:docMk/>
            <pc:sldMk cId="1729545082" sldId="260"/>
            <ac:graphicFrameMk id="8" creationId="{CC1CD571-706A-4F6C-BE1A-E48269ED2470}"/>
          </ac:graphicFrameMkLst>
        </pc:graphicFrameChg>
        <pc:graphicFrameChg chg="add mod">
          <ac:chgData name="Marjaana Luotovirta" userId="18ddb7ce-92e3-4b3c-a3c2-ea9cb1ecfe30" providerId="ADAL" clId="{5F7BFC08-62D1-4D27-A363-C8FFBD6737D5}" dt="2022-01-20T08:49:52.532" v="295" actId="403"/>
          <ac:graphicFrameMkLst>
            <pc:docMk/>
            <pc:sldMk cId="1729545082" sldId="260"/>
            <ac:graphicFrameMk id="9" creationId="{CC1CD571-706A-4F6C-BE1A-E48269ED2470}"/>
          </ac:graphicFrameMkLst>
        </pc:graphicFrameChg>
      </pc:sldChg>
      <pc:sldChg chg="addSp modSp new mod">
        <pc:chgData name="Marjaana Luotovirta" userId="18ddb7ce-92e3-4b3c-a3c2-ea9cb1ecfe30" providerId="ADAL" clId="{5F7BFC08-62D1-4D27-A363-C8FFBD6737D5}" dt="2022-01-20T08:55:21.378" v="304" actId="403"/>
        <pc:sldMkLst>
          <pc:docMk/>
          <pc:sldMk cId="543950219" sldId="261"/>
        </pc:sldMkLst>
        <pc:spChg chg="add mod">
          <ac:chgData name="Marjaana Luotovirta" userId="18ddb7ce-92e3-4b3c-a3c2-ea9cb1ecfe30" providerId="ADAL" clId="{5F7BFC08-62D1-4D27-A363-C8FFBD6737D5}" dt="2022-01-20T08:55:14.687" v="302"/>
          <ac:spMkLst>
            <pc:docMk/>
            <pc:sldMk cId="543950219" sldId="261"/>
            <ac:spMk id="3" creationId="{681EE9C6-B2BF-4474-BDE5-366EEEF21769}"/>
          </ac:spMkLst>
        </pc:spChg>
        <pc:graphicFrameChg chg="add mod">
          <ac:chgData name="Marjaana Luotovirta" userId="18ddb7ce-92e3-4b3c-a3c2-ea9cb1ecfe30" providerId="ADAL" clId="{5F7BFC08-62D1-4D27-A363-C8FFBD6737D5}" dt="2022-01-20T08:55:21.378" v="304" actId="403"/>
          <ac:graphicFrameMkLst>
            <pc:docMk/>
            <pc:sldMk cId="543950219" sldId="261"/>
            <ac:graphicFrameMk id="2" creationId="{2B946663-81B8-4BD1-B480-AF5873722670}"/>
          </ac:graphicFrameMkLst>
        </pc:graphicFrameChg>
      </pc:sldChg>
      <pc:sldChg chg="modSp new mod ord">
        <pc:chgData name="Marjaana Luotovirta" userId="18ddb7ce-92e3-4b3c-a3c2-ea9cb1ecfe30" providerId="ADAL" clId="{5F7BFC08-62D1-4D27-A363-C8FFBD6737D5}" dt="2022-01-21T12:26:14.457" v="6529" actId="20577"/>
        <pc:sldMkLst>
          <pc:docMk/>
          <pc:sldMk cId="1018237995" sldId="262"/>
        </pc:sldMkLst>
        <pc:spChg chg="mod">
          <ac:chgData name="Marjaana Luotovirta" userId="18ddb7ce-92e3-4b3c-a3c2-ea9cb1ecfe30" providerId="ADAL" clId="{5F7BFC08-62D1-4D27-A363-C8FFBD6737D5}" dt="2022-01-20T09:22:48.707" v="2466" actId="20577"/>
          <ac:spMkLst>
            <pc:docMk/>
            <pc:sldMk cId="1018237995" sldId="262"/>
            <ac:spMk id="2" creationId="{91E60F33-2998-478F-9A77-13A605155C24}"/>
          </ac:spMkLst>
        </pc:spChg>
        <pc:spChg chg="mod">
          <ac:chgData name="Marjaana Luotovirta" userId="18ddb7ce-92e3-4b3c-a3c2-ea9cb1ecfe30" providerId="ADAL" clId="{5F7BFC08-62D1-4D27-A363-C8FFBD6737D5}" dt="2022-01-20T09:29:22.687" v="3036" actId="20577"/>
          <ac:spMkLst>
            <pc:docMk/>
            <pc:sldMk cId="1018237995" sldId="262"/>
            <ac:spMk id="3" creationId="{8E6951FD-EB32-4A2B-8B83-644FE6D3ACD6}"/>
          </ac:spMkLst>
        </pc:spChg>
        <pc:spChg chg="mod">
          <ac:chgData name="Marjaana Luotovirta" userId="18ddb7ce-92e3-4b3c-a3c2-ea9cb1ecfe30" providerId="ADAL" clId="{5F7BFC08-62D1-4D27-A363-C8FFBD6737D5}" dt="2022-01-20T09:22:56.413" v="2490" actId="20577"/>
          <ac:spMkLst>
            <pc:docMk/>
            <pc:sldMk cId="1018237995" sldId="262"/>
            <ac:spMk id="4" creationId="{8C7A93AA-98C7-4D39-A9B2-023558CF4914}"/>
          </ac:spMkLst>
        </pc:spChg>
        <pc:spChg chg="mod">
          <ac:chgData name="Marjaana Luotovirta" userId="18ddb7ce-92e3-4b3c-a3c2-ea9cb1ecfe30" providerId="ADAL" clId="{5F7BFC08-62D1-4D27-A363-C8FFBD6737D5}" dt="2022-01-21T12:26:14.457" v="6529" actId="20577"/>
          <ac:spMkLst>
            <pc:docMk/>
            <pc:sldMk cId="1018237995" sldId="262"/>
            <ac:spMk id="5" creationId="{B7968F9F-0DBE-4A31-AF3B-BA99F453E204}"/>
          </ac:spMkLst>
        </pc:spChg>
        <pc:spChg chg="mod">
          <ac:chgData name="Marjaana Luotovirta" userId="18ddb7ce-92e3-4b3c-a3c2-ea9cb1ecfe30" providerId="ADAL" clId="{5F7BFC08-62D1-4D27-A363-C8FFBD6737D5}" dt="2022-01-20T09:22:42.756" v="2448" actId="20577"/>
          <ac:spMkLst>
            <pc:docMk/>
            <pc:sldMk cId="1018237995" sldId="262"/>
            <ac:spMk id="6" creationId="{CE5EF834-2241-4A63-9FA6-56C0B27A263D}"/>
          </ac:spMkLst>
        </pc:spChg>
      </pc:sldChg>
      <pc:sldChg chg="new del">
        <pc:chgData name="Marjaana Luotovirta" userId="18ddb7ce-92e3-4b3c-a3c2-ea9cb1ecfe30" providerId="ADAL" clId="{5F7BFC08-62D1-4D27-A363-C8FFBD6737D5}" dt="2022-01-20T09:18:48.235" v="2208" actId="2696"/>
        <pc:sldMkLst>
          <pc:docMk/>
          <pc:sldMk cId="3879695291" sldId="263"/>
        </pc:sldMkLst>
      </pc:sldChg>
      <pc:sldChg chg="addSp modSp new mod">
        <pc:chgData name="Marjaana Luotovirta" userId="18ddb7ce-92e3-4b3c-a3c2-ea9cb1ecfe30" providerId="ADAL" clId="{5F7BFC08-62D1-4D27-A363-C8FFBD6737D5}" dt="2022-01-20T09:30:49.941" v="3229" actId="20577"/>
        <pc:sldMkLst>
          <pc:docMk/>
          <pc:sldMk cId="3548606995" sldId="264"/>
        </pc:sldMkLst>
        <pc:spChg chg="mod">
          <ac:chgData name="Marjaana Luotovirta" userId="18ddb7ce-92e3-4b3c-a3c2-ea9cb1ecfe30" providerId="ADAL" clId="{5F7BFC08-62D1-4D27-A363-C8FFBD6737D5}" dt="2022-01-20T09:19:12.534" v="2259" actId="14100"/>
          <ac:spMkLst>
            <pc:docMk/>
            <pc:sldMk cId="3548606995" sldId="264"/>
            <ac:spMk id="2" creationId="{39960E13-8E28-4926-A9A9-B7F114CD4C68}"/>
          </ac:spMkLst>
        </pc:spChg>
        <pc:spChg chg="mod">
          <ac:chgData name="Marjaana Luotovirta" userId="18ddb7ce-92e3-4b3c-a3c2-ea9cb1ecfe30" providerId="ADAL" clId="{5F7BFC08-62D1-4D27-A363-C8FFBD6737D5}" dt="2022-01-20T09:20:07.947" v="2288" actId="20577"/>
          <ac:spMkLst>
            <pc:docMk/>
            <pc:sldMk cId="3548606995" sldId="264"/>
            <ac:spMk id="3" creationId="{D23E34F4-3740-48E2-AF97-6EE647496D0B}"/>
          </ac:spMkLst>
        </pc:spChg>
        <pc:spChg chg="mod">
          <ac:chgData name="Marjaana Luotovirta" userId="18ddb7ce-92e3-4b3c-a3c2-ea9cb1ecfe30" providerId="ADAL" clId="{5F7BFC08-62D1-4D27-A363-C8FFBD6737D5}" dt="2022-01-20T09:19:21.510" v="2262" actId="14100"/>
          <ac:spMkLst>
            <pc:docMk/>
            <pc:sldMk cId="3548606995" sldId="264"/>
            <ac:spMk id="4" creationId="{BB7CD19B-4DA3-4DF6-9E42-3E42610565B7}"/>
          </ac:spMkLst>
        </pc:spChg>
        <pc:spChg chg="mod">
          <ac:chgData name="Marjaana Luotovirta" userId="18ddb7ce-92e3-4b3c-a3c2-ea9cb1ecfe30" providerId="ADAL" clId="{5F7BFC08-62D1-4D27-A363-C8FFBD6737D5}" dt="2022-01-20T09:21:33.872" v="2321" actId="255"/>
          <ac:spMkLst>
            <pc:docMk/>
            <pc:sldMk cId="3548606995" sldId="264"/>
            <ac:spMk id="5" creationId="{5971472A-6E23-41B0-B58D-6BB48C166623}"/>
          </ac:spMkLst>
        </pc:spChg>
        <pc:spChg chg="mod">
          <ac:chgData name="Marjaana Luotovirta" userId="18ddb7ce-92e3-4b3c-a3c2-ea9cb1ecfe30" providerId="ADAL" clId="{5F7BFC08-62D1-4D27-A363-C8FFBD6737D5}" dt="2022-01-20T09:22:15.387" v="2424" actId="20577"/>
          <ac:spMkLst>
            <pc:docMk/>
            <pc:sldMk cId="3548606995" sldId="264"/>
            <ac:spMk id="6" creationId="{454E8B5E-94F4-4037-9332-E3D31B03A576}"/>
          </ac:spMkLst>
        </pc:spChg>
        <pc:spChg chg="add mod">
          <ac:chgData name="Marjaana Luotovirta" userId="18ddb7ce-92e3-4b3c-a3c2-ea9cb1ecfe30" providerId="ADAL" clId="{5F7BFC08-62D1-4D27-A363-C8FFBD6737D5}" dt="2022-01-20T09:30:49.941" v="3229" actId="20577"/>
          <ac:spMkLst>
            <pc:docMk/>
            <pc:sldMk cId="3548606995" sldId="264"/>
            <ac:spMk id="7" creationId="{624A2ACB-098E-462C-99F9-5DCD445C7E52}"/>
          </ac:spMkLst>
        </pc:spChg>
      </pc:sldChg>
      <pc:sldChg chg="modSp new mod">
        <pc:chgData name="Marjaana Luotovirta" userId="18ddb7ce-92e3-4b3c-a3c2-ea9cb1ecfe30" providerId="ADAL" clId="{5F7BFC08-62D1-4D27-A363-C8FFBD6737D5}" dt="2022-01-20T09:35:34.513" v="3934" actId="20577"/>
        <pc:sldMkLst>
          <pc:docMk/>
          <pc:sldMk cId="3896320456" sldId="265"/>
        </pc:sldMkLst>
        <pc:spChg chg="mod">
          <ac:chgData name="Marjaana Luotovirta" userId="18ddb7ce-92e3-4b3c-a3c2-ea9cb1ecfe30" providerId="ADAL" clId="{5F7BFC08-62D1-4D27-A363-C8FFBD6737D5}" dt="2022-01-20T09:32:17.473" v="3317" actId="20577"/>
          <ac:spMkLst>
            <pc:docMk/>
            <pc:sldMk cId="3896320456" sldId="265"/>
            <ac:spMk id="2" creationId="{4592730F-07A4-4DD6-8CC4-3580375C9C96}"/>
          </ac:spMkLst>
        </pc:spChg>
        <pc:spChg chg="mod">
          <ac:chgData name="Marjaana Luotovirta" userId="18ddb7ce-92e3-4b3c-a3c2-ea9cb1ecfe30" providerId="ADAL" clId="{5F7BFC08-62D1-4D27-A363-C8FFBD6737D5}" dt="2022-01-20T09:35:34.513" v="3934" actId="20577"/>
          <ac:spMkLst>
            <pc:docMk/>
            <pc:sldMk cId="3896320456" sldId="265"/>
            <ac:spMk id="3" creationId="{EB37AF41-3231-4B3D-B924-50D9E3BFFB49}"/>
          </ac:spMkLst>
        </pc:spChg>
      </pc:sldChg>
      <pc:sldChg chg="addSp modSp new mod">
        <pc:chgData name="Marjaana Luotovirta" userId="18ddb7ce-92e3-4b3c-a3c2-ea9cb1ecfe30" providerId="ADAL" clId="{5F7BFC08-62D1-4D27-A363-C8FFBD6737D5}" dt="2022-01-20T11:12:16.897" v="6504" actId="207"/>
        <pc:sldMkLst>
          <pc:docMk/>
          <pc:sldMk cId="635365595" sldId="266"/>
        </pc:sldMkLst>
        <pc:spChg chg="mod">
          <ac:chgData name="Marjaana Luotovirta" userId="18ddb7ce-92e3-4b3c-a3c2-ea9cb1ecfe30" providerId="ADAL" clId="{5F7BFC08-62D1-4D27-A363-C8FFBD6737D5}" dt="2022-01-20T10:27:20.157" v="4189" actId="14100"/>
          <ac:spMkLst>
            <pc:docMk/>
            <pc:sldMk cId="635365595" sldId="266"/>
            <ac:spMk id="2" creationId="{1A33A135-70C4-4E67-9839-15E876D728FC}"/>
          </ac:spMkLst>
        </pc:spChg>
        <pc:spChg chg="mod">
          <ac:chgData name="Marjaana Luotovirta" userId="18ddb7ce-92e3-4b3c-a3c2-ea9cb1ecfe30" providerId="ADAL" clId="{5F7BFC08-62D1-4D27-A363-C8FFBD6737D5}" dt="2022-01-20T10:44:47.366" v="5202" actId="20577"/>
          <ac:spMkLst>
            <pc:docMk/>
            <pc:sldMk cId="635365595" sldId="266"/>
            <ac:spMk id="3" creationId="{CC06D240-B45B-4EB0-9D5A-9867CFE68997}"/>
          </ac:spMkLst>
        </pc:spChg>
        <pc:spChg chg="mod">
          <ac:chgData name="Marjaana Luotovirta" userId="18ddb7ce-92e3-4b3c-a3c2-ea9cb1ecfe30" providerId="ADAL" clId="{5F7BFC08-62D1-4D27-A363-C8FFBD6737D5}" dt="2022-01-20T10:27:12.892" v="4187" actId="14100"/>
          <ac:spMkLst>
            <pc:docMk/>
            <pc:sldMk cId="635365595" sldId="266"/>
            <ac:spMk id="4" creationId="{E20BB766-2A17-4C5F-B6E7-134DC92EE3A5}"/>
          </ac:spMkLst>
        </pc:spChg>
        <pc:spChg chg="mod">
          <ac:chgData name="Marjaana Luotovirta" userId="18ddb7ce-92e3-4b3c-a3c2-ea9cb1ecfe30" providerId="ADAL" clId="{5F7BFC08-62D1-4D27-A363-C8FFBD6737D5}" dt="2022-01-20T11:07:00.065" v="6154" actId="404"/>
          <ac:spMkLst>
            <pc:docMk/>
            <pc:sldMk cId="635365595" sldId="266"/>
            <ac:spMk id="5" creationId="{606DB9DA-E6FD-41A1-B4A9-81520AEF560C}"/>
          </ac:spMkLst>
        </pc:spChg>
        <pc:spChg chg="mod">
          <ac:chgData name="Marjaana Luotovirta" userId="18ddb7ce-92e3-4b3c-a3c2-ea9cb1ecfe30" providerId="ADAL" clId="{5F7BFC08-62D1-4D27-A363-C8FFBD6737D5}" dt="2022-01-20T10:46:37.347" v="5237" actId="27636"/>
          <ac:spMkLst>
            <pc:docMk/>
            <pc:sldMk cId="635365595" sldId="266"/>
            <ac:spMk id="6" creationId="{D10C82D4-0DB3-49C5-B29D-2CA6BEDB641A}"/>
          </ac:spMkLst>
        </pc:spChg>
        <pc:spChg chg="add mod">
          <ac:chgData name="Marjaana Luotovirta" userId="18ddb7ce-92e3-4b3c-a3c2-ea9cb1ecfe30" providerId="ADAL" clId="{5F7BFC08-62D1-4D27-A363-C8FFBD6737D5}" dt="2022-01-20T11:12:16.897" v="6504" actId="207"/>
          <ac:spMkLst>
            <pc:docMk/>
            <pc:sldMk cId="635365595" sldId="266"/>
            <ac:spMk id="7" creationId="{96F44BC1-56BC-4234-97E1-8D8E78B15D17}"/>
          </ac:spMkLst>
        </pc:spChg>
      </pc:sldChg>
      <pc:sldChg chg="modSp new mod">
        <pc:chgData name="Marjaana Luotovirta" userId="18ddb7ce-92e3-4b3c-a3c2-ea9cb1ecfe30" providerId="ADAL" clId="{5F7BFC08-62D1-4D27-A363-C8FFBD6737D5}" dt="2022-01-20T10:55:34.817" v="6149" actId="20577"/>
        <pc:sldMkLst>
          <pc:docMk/>
          <pc:sldMk cId="1483642018" sldId="267"/>
        </pc:sldMkLst>
        <pc:spChg chg="mod">
          <ac:chgData name="Marjaana Luotovirta" userId="18ddb7ce-92e3-4b3c-a3c2-ea9cb1ecfe30" providerId="ADAL" clId="{5F7BFC08-62D1-4D27-A363-C8FFBD6737D5}" dt="2022-01-20T10:47:36.314" v="5279" actId="5793"/>
          <ac:spMkLst>
            <pc:docMk/>
            <pc:sldMk cId="1483642018" sldId="267"/>
            <ac:spMk id="2" creationId="{E5531E3E-F364-47D0-9BE0-7A1F1708DCE0}"/>
          </ac:spMkLst>
        </pc:spChg>
        <pc:spChg chg="mod">
          <ac:chgData name="Marjaana Luotovirta" userId="18ddb7ce-92e3-4b3c-a3c2-ea9cb1ecfe30" providerId="ADAL" clId="{5F7BFC08-62D1-4D27-A363-C8FFBD6737D5}" dt="2022-01-20T10:55:34.817" v="6149" actId="20577"/>
          <ac:spMkLst>
            <pc:docMk/>
            <pc:sldMk cId="1483642018" sldId="267"/>
            <ac:spMk id="3" creationId="{D223FB36-A081-4C92-BB3E-F1153C19DB4D}"/>
          </ac:spMkLst>
        </pc:spChg>
      </pc:sldChg>
      <pc:sldChg chg="modSp new mod">
        <pc:chgData name="Marjaana Luotovirta" userId="18ddb7ce-92e3-4b3c-a3c2-ea9cb1ecfe30" providerId="ADAL" clId="{5F7BFC08-62D1-4D27-A363-C8FFBD6737D5}" dt="2022-01-20T11:14:32.317" v="6528" actId="20577"/>
        <pc:sldMkLst>
          <pc:docMk/>
          <pc:sldMk cId="1990582077" sldId="268"/>
        </pc:sldMkLst>
        <pc:spChg chg="mod">
          <ac:chgData name="Marjaana Luotovirta" userId="18ddb7ce-92e3-4b3c-a3c2-ea9cb1ecfe30" providerId="ADAL" clId="{5F7BFC08-62D1-4D27-A363-C8FFBD6737D5}" dt="2022-01-20T11:14:32.317" v="6528" actId="20577"/>
          <ac:spMkLst>
            <pc:docMk/>
            <pc:sldMk cId="1990582077" sldId="268"/>
            <ac:spMk id="2" creationId="{8A4157B8-55E1-4CEC-98BF-0634E9F33F34}"/>
          </ac:spMkLst>
        </pc:spChg>
        <pc:spChg chg="mod">
          <ac:chgData name="Marjaana Luotovirta" userId="18ddb7ce-92e3-4b3c-a3c2-ea9cb1ecfe30" providerId="ADAL" clId="{5F7BFC08-62D1-4D27-A363-C8FFBD6737D5}" dt="2022-01-20T11:14:25.364" v="6510" actId="20577"/>
          <ac:spMkLst>
            <pc:docMk/>
            <pc:sldMk cId="1990582077" sldId="268"/>
            <ac:spMk id="3" creationId="{0E115FB1-48E3-4825-9C77-A8849A37EF26}"/>
          </ac:spMkLst>
        </pc:sp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oleObject" Target="https://kt0vs-my.sharepoint.com/personal/marjaana_luotovirta_kto-vs_fi/Documents/Vammaispalvelup&#228;&#228;t&#246;kset%20tilastoja.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oleObject" Target="https://kt0vs-my.sharepoint.com/personal/marjaana_luotovirta_kto-vs_fi/Documents/Vammaispalvelup&#228;&#228;t&#246;kset%20tilastoja.xlsx" TargetMode="External"/></Relationships>
</file>

<file path=ppt/charts/_rels/chart3.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oleObject" Target="https://kt0vs-my.sharepoint.com/personal/marjaana_luotovirta_kto-vs_fi/Documents/Vammaispalvelup&#228;&#228;t&#246;kset%20tilastoja.xlsx" TargetMode="Externa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4.xml"/><Relationship Id="rId1" Type="http://schemas.microsoft.com/office/2011/relationships/chartStyle" Target="style4.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dirty="0" err="1"/>
              <a:t>Kehitysvammaisten</a:t>
            </a:r>
            <a:r>
              <a:rPr lang="en-US" dirty="0"/>
              <a:t> </a:t>
            </a:r>
            <a:r>
              <a:rPr lang="en-US" dirty="0" err="1"/>
              <a:t>autetun</a:t>
            </a:r>
            <a:r>
              <a:rPr lang="en-US" baseline="0" dirty="0"/>
              <a:t> </a:t>
            </a:r>
            <a:r>
              <a:rPr lang="en-US" baseline="0" dirty="0" err="1"/>
              <a:t>asumisen</a:t>
            </a:r>
            <a:r>
              <a:rPr lang="en-US" baseline="0" dirty="0"/>
              <a:t> </a:t>
            </a:r>
            <a:r>
              <a:rPr lang="en-US" baseline="0" dirty="0" err="1"/>
              <a:t>pitkäaikaiset</a:t>
            </a:r>
            <a:r>
              <a:rPr lang="en-US" baseline="0" dirty="0"/>
              <a:t> </a:t>
            </a:r>
            <a:r>
              <a:rPr lang="en-US" baseline="0" dirty="0" err="1"/>
              <a:t>asukkaat</a:t>
            </a:r>
            <a:r>
              <a:rPr lang="en-US" baseline="0" dirty="0"/>
              <a:t> </a:t>
            </a:r>
            <a:r>
              <a:rPr lang="en-US" baseline="0" dirty="0" err="1"/>
              <a:t>Varsinais-Suomessa</a:t>
            </a:r>
            <a:r>
              <a:rPr lang="en-US" baseline="0" dirty="0"/>
              <a:t> 2019 (n=728)</a:t>
            </a:r>
            <a:endParaRPr lang="en-US" dirty="0"/>
          </a:p>
        </c:rich>
      </c:tx>
      <c:layout>
        <c:manualLayout>
          <c:xMode val="edge"/>
          <c:yMode val="edge"/>
          <c:x val="2.1555967075777157E-3"/>
          <c:y val="0"/>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fi-FI"/>
        </a:p>
      </c:txPr>
    </c:title>
    <c:autoTitleDeleted val="0"/>
    <c:plotArea>
      <c:layout/>
      <c:pieChart>
        <c:varyColors val="1"/>
        <c:ser>
          <c:idx val="0"/>
          <c:order val="0"/>
          <c:dPt>
            <c:idx val="0"/>
            <c:bubble3D val="0"/>
            <c:spPr>
              <a:solidFill>
                <a:srgbClr val="FFC000"/>
              </a:solidFill>
              <a:ln w="19050">
                <a:solidFill>
                  <a:schemeClr val="lt1"/>
                </a:solidFill>
              </a:ln>
              <a:effectLst/>
            </c:spPr>
            <c:extLst>
              <c:ext xmlns:c16="http://schemas.microsoft.com/office/drawing/2014/chart" uri="{C3380CC4-5D6E-409C-BE32-E72D297353CC}">
                <c16:uniqueId val="{00000001-41E5-49C2-B64A-69ED18F84340}"/>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41E5-49C2-B64A-69ED18F84340}"/>
              </c:ext>
            </c:extLst>
          </c:dPt>
          <c:dPt>
            <c:idx val="2"/>
            <c:bubble3D val="0"/>
            <c:spPr>
              <a:solidFill>
                <a:srgbClr val="00B0F0"/>
              </a:solidFill>
              <a:ln w="19050">
                <a:solidFill>
                  <a:schemeClr val="lt1"/>
                </a:solidFill>
              </a:ln>
              <a:effectLst/>
            </c:spPr>
            <c:extLst>
              <c:ext xmlns:c16="http://schemas.microsoft.com/office/drawing/2014/chart" uri="{C3380CC4-5D6E-409C-BE32-E72D297353CC}">
                <c16:uniqueId val="{00000005-41E5-49C2-B64A-69ED18F84340}"/>
              </c:ext>
            </c:extLst>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fi-FI"/>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Palveluasuminen!$W$43:$W$45</c:f>
              <c:strCache>
                <c:ptCount val="3"/>
                <c:pt idx="0">
                  <c:v>0-17-vuotiaat</c:v>
                </c:pt>
                <c:pt idx="1">
                  <c:v>18-64 -vuotiaat</c:v>
                </c:pt>
                <c:pt idx="2">
                  <c:v>65 v. täyttäneet</c:v>
                </c:pt>
              </c:strCache>
            </c:strRef>
          </c:cat>
          <c:val>
            <c:numRef>
              <c:f>Palveluasuminen!$X$43:$X$45</c:f>
              <c:numCache>
                <c:formatCode>0%</c:formatCode>
                <c:ptCount val="3"/>
                <c:pt idx="0">
                  <c:v>0.01</c:v>
                </c:pt>
                <c:pt idx="1">
                  <c:v>0.81</c:v>
                </c:pt>
                <c:pt idx="2">
                  <c:v>0.18</c:v>
                </c:pt>
              </c:numCache>
            </c:numRef>
          </c:val>
          <c:extLst>
            <c:ext xmlns:c16="http://schemas.microsoft.com/office/drawing/2014/chart" uri="{C3380CC4-5D6E-409C-BE32-E72D297353CC}">
              <c16:uniqueId val="{00000006-41E5-49C2-B64A-69ED18F84340}"/>
            </c:ext>
          </c:extLst>
        </c:ser>
        <c:dLbls>
          <c:showLegendKey val="0"/>
          <c:showVal val="0"/>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i-FI"/>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fi-FI"/>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fi-FI" sz="1800" dirty="0"/>
              <a:t>Kehitysvammaiset</a:t>
            </a:r>
            <a:r>
              <a:rPr lang="fi-FI" sz="1800" baseline="0" dirty="0"/>
              <a:t> asukkaat eri asumismuodoissa Varsinais-Suomessa v. 2010-19</a:t>
            </a:r>
            <a:endParaRPr lang="fi-FI" sz="1800" dirty="0"/>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fi-FI"/>
        </a:p>
      </c:txPr>
    </c:title>
    <c:autoTitleDeleted val="0"/>
    <c:plotArea>
      <c:layout>
        <c:manualLayout>
          <c:layoutTarget val="inner"/>
          <c:xMode val="edge"/>
          <c:yMode val="edge"/>
          <c:x val="3.3893374131606237E-2"/>
          <c:y val="8.4122001842300106E-2"/>
          <c:w val="0.95303833163626361"/>
          <c:h val="0.77282435893635204"/>
        </c:manualLayout>
      </c:layout>
      <c:lineChart>
        <c:grouping val="standard"/>
        <c:varyColors val="0"/>
        <c:ser>
          <c:idx val="0"/>
          <c:order val="0"/>
          <c:tx>
            <c:strRef>
              <c:f>Palveluasuminen!$W$59</c:f>
              <c:strCache>
                <c:ptCount val="1"/>
                <c:pt idx="0">
                  <c:v>Autettu asuminen</c:v>
                </c:pt>
              </c:strCache>
            </c:strRef>
          </c:tx>
          <c:spPr>
            <a:ln w="28575" cap="rnd">
              <a:solidFill>
                <a:schemeClr val="accent1"/>
              </a:solidFill>
              <a:round/>
            </a:ln>
            <a:effectLst/>
          </c:spPr>
          <c:marker>
            <c:symbol val="circle"/>
            <c:size val="5"/>
            <c:spPr>
              <a:solidFill>
                <a:schemeClr val="accent1"/>
              </a:solidFill>
              <a:ln w="9525">
                <a:solidFill>
                  <a:schemeClr val="accent1"/>
                </a:solidFill>
              </a:ln>
              <a:effectLst/>
            </c:spPr>
          </c:marke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fi-FI"/>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Palveluasuminen!$X$58:$AA$58</c:f>
              <c:numCache>
                <c:formatCode>General</c:formatCode>
                <c:ptCount val="4"/>
                <c:pt idx="0">
                  <c:v>2010</c:v>
                </c:pt>
                <c:pt idx="1">
                  <c:v>2013</c:v>
                </c:pt>
                <c:pt idx="2">
                  <c:v>2016</c:v>
                </c:pt>
                <c:pt idx="3">
                  <c:v>2019</c:v>
                </c:pt>
              </c:numCache>
            </c:numRef>
          </c:cat>
          <c:val>
            <c:numRef>
              <c:f>Palveluasuminen!$X$59:$AA$59</c:f>
              <c:numCache>
                <c:formatCode>General</c:formatCode>
                <c:ptCount val="4"/>
                <c:pt idx="0">
                  <c:v>350</c:v>
                </c:pt>
                <c:pt idx="1">
                  <c:v>519</c:v>
                </c:pt>
                <c:pt idx="2">
                  <c:v>666</c:v>
                </c:pt>
                <c:pt idx="3">
                  <c:v>728</c:v>
                </c:pt>
              </c:numCache>
            </c:numRef>
          </c:val>
          <c:smooth val="0"/>
          <c:extLst>
            <c:ext xmlns:c16="http://schemas.microsoft.com/office/drawing/2014/chart" uri="{C3380CC4-5D6E-409C-BE32-E72D297353CC}">
              <c16:uniqueId val="{00000000-D618-4A9E-8B97-606626BB4931}"/>
            </c:ext>
          </c:extLst>
        </c:ser>
        <c:ser>
          <c:idx val="1"/>
          <c:order val="1"/>
          <c:tx>
            <c:strRef>
              <c:f>Palveluasuminen!$W$60</c:f>
              <c:strCache>
                <c:ptCount val="1"/>
                <c:pt idx="0">
                  <c:v>Ohjattu asuminen</c:v>
                </c:pt>
              </c:strCache>
            </c:strRef>
          </c:tx>
          <c:spPr>
            <a:ln w="28575" cap="rnd">
              <a:solidFill>
                <a:schemeClr val="accent2"/>
              </a:solidFill>
              <a:round/>
            </a:ln>
            <a:effectLst/>
          </c:spPr>
          <c:marker>
            <c:symbol val="circle"/>
            <c:size val="5"/>
            <c:spPr>
              <a:solidFill>
                <a:schemeClr val="accent2"/>
              </a:solidFill>
              <a:ln w="9525">
                <a:solidFill>
                  <a:schemeClr val="accent2"/>
                </a:solidFill>
              </a:ln>
              <a:effectLst/>
            </c:spPr>
          </c:marke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fi-FI"/>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Palveluasuminen!$X$58:$AA$58</c:f>
              <c:numCache>
                <c:formatCode>General</c:formatCode>
                <c:ptCount val="4"/>
                <c:pt idx="0">
                  <c:v>2010</c:v>
                </c:pt>
                <c:pt idx="1">
                  <c:v>2013</c:v>
                </c:pt>
                <c:pt idx="2">
                  <c:v>2016</c:v>
                </c:pt>
                <c:pt idx="3">
                  <c:v>2019</c:v>
                </c:pt>
              </c:numCache>
            </c:numRef>
          </c:cat>
          <c:val>
            <c:numRef>
              <c:f>Palveluasuminen!$X$60:$AA$60</c:f>
              <c:numCache>
                <c:formatCode>General</c:formatCode>
                <c:ptCount val="4"/>
                <c:pt idx="0">
                  <c:v>141</c:v>
                </c:pt>
                <c:pt idx="1">
                  <c:v>143</c:v>
                </c:pt>
                <c:pt idx="2">
                  <c:v>131</c:v>
                </c:pt>
                <c:pt idx="3">
                  <c:v>133</c:v>
                </c:pt>
              </c:numCache>
            </c:numRef>
          </c:val>
          <c:smooth val="0"/>
          <c:extLst>
            <c:ext xmlns:c16="http://schemas.microsoft.com/office/drawing/2014/chart" uri="{C3380CC4-5D6E-409C-BE32-E72D297353CC}">
              <c16:uniqueId val="{00000001-D618-4A9E-8B97-606626BB4931}"/>
            </c:ext>
          </c:extLst>
        </c:ser>
        <c:ser>
          <c:idx val="2"/>
          <c:order val="2"/>
          <c:tx>
            <c:strRef>
              <c:f>Palveluasuminen!$W$61</c:f>
              <c:strCache>
                <c:ptCount val="1"/>
                <c:pt idx="0">
                  <c:v>Tuettu asuminen</c:v>
                </c:pt>
              </c:strCache>
            </c:strRef>
          </c:tx>
          <c:spPr>
            <a:ln w="28575" cap="rnd">
              <a:solidFill>
                <a:schemeClr val="accent3"/>
              </a:solidFill>
              <a:round/>
            </a:ln>
            <a:effectLst/>
          </c:spPr>
          <c:marker>
            <c:symbol val="circle"/>
            <c:size val="5"/>
            <c:spPr>
              <a:solidFill>
                <a:schemeClr val="accent3"/>
              </a:solidFill>
              <a:ln w="9525">
                <a:solidFill>
                  <a:schemeClr val="accent3"/>
                </a:solidFill>
              </a:ln>
              <a:effectLst/>
            </c:spPr>
          </c:marke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fi-FI"/>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Palveluasuminen!$X$58:$AA$58</c:f>
              <c:numCache>
                <c:formatCode>General</c:formatCode>
                <c:ptCount val="4"/>
                <c:pt idx="0">
                  <c:v>2010</c:v>
                </c:pt>
                <c:pt idx="1">
                  <c:v>2013</c:v>
                </c:pt>
                <c:pt idx="2">
                  <c:v>2016</c:v>
                </c:pt>
                <c:pt idx="3">
                  <c:v>2019</c:v>
                </c:pt>
              </c:numCache>
            </c:numRef>
          </c:cat>
          <c:val>
            <c:numRef>
              <c:f>Palveluasuminen!$X$61:$AA$61</c:f>
              <c:numCache>
                <c:formatCode>General</c:formatCode>
                <c:ptCount val="4"/>
                <c:pt idx="0">
                  <c:v>31</c:v>
                </c:pt>
                <c:pt idx="1">
                  <c:v>85</c:v>
                </c:pt>
                <c:pt idx="2">
                  <c:v>130</c:v>
                </c:pt>
                <c:pt idx="3">
                  <c:v>195</c:v>
                </c:pt>
              </c:numCache>
            </c:numRef>
          </c:val>
          <c:smooth val="0"/>
          <c:extLst>
            <c:ext xmlns:c16="http://schemas.microsoft.com/office/drawing/2014/chart" uri="{C3380CC4-5D6E-409C-BE32-E72D297353CC}">
              <c16:uniqueId val="{00000002-D618-4A9E-8B97-606626BB4931}"/>
            </c:ext>
          </c:extLst>
        </c:ser>
        <c:ser>
          <c:idx val="3"/>
          <c:order val="3"/>
          <c:tx>
            <c:strRef>
              <c:f>Palveluasuminen!$W$62</c:f>
              <c:strCache>
                <c:ptCount val="1"/>
                <c:pt idx="0">
                  <c:v>Laitosasuminen</c:v>
                </c:pt>
              </c:strCache>
            </c:strRef>
          </c:tx>
          <c:spPr>
            <a:ln w="28575" cap="rnd">
              <a:solidFill>
                <a:schemeClr val="accent4"/>
              </a:solidFill>
              <a:round/>
            </a:ln>
            <a:effectLst/>
          </c:spPr>
          <c:marker>
            <c:symbol val="circle"/>
            <c:size val="5"/>
            <c:spPr>
              <a:solidFill>
                <a:schemeClr val="accent4"/>
              </a:solidFill>
              <a:ln w="9525">
                <a:solidFill>
                  <a:schemeClr val="accent4"/>
                </a:solidFill>
              </a:ln>
              <a:effectLst/>
            </c:spPr>
          </c:marke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fi-FI"/>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Palveluasuminen!$X$58:$AA$58</c:f>
              <c:numCache>
                <c:formatCode>General</c:formatCode>
                <c:ptCount val="4"/>
                <c:pt idx="0">
                  <c:v>2010</c:v>
                </c:pt>
                <c:pt idx="1">
                  <c:v>2013</c:v>
                </c:pt>
                <c:pt idx="2">
                  <c:v>2016</c:v>
                </c:pt>
                <c:pt idx="3">
                  <c:v>2019</c:v>
                </c:pt>
              </c:numCache>
            </c:numRef>
          </c:cat>
          <c:val>
            <c:numRef>
              <c:f>Palveluasuminen!$X$62:$AA$62</c:f>
              <c:numCache>
                <c:formatCode>General</c:formatCode>
                <c:ptCount val="4"/>
                <c:pt idx="0">
                  <c:v>243</c:v>
                </c:pt>
                <c:pt idx="1">
                  <c:v>203</c:v>
                </c:pt>
                <c:pt idx="2">
                  <c:v>73</c:v>
                </c:pt>
                <c:pt idx="3">
                  <c:v>48</c:v>
                </c:pt>
              </c:numCache>
            </c:numRef>
          </c:val>
          <c:smooth val="0"/>
          <c:extLst>
            <c:ext xmlns:c16="http://schemas.microsoft.com/office/drawing/2014/chart" uri="{C3380CC4-5D6E-409C-BE32-E72D297353CC}">
              <c16:uniqueId val="{00000003-D618-4A9E-8B97-606626BB4931}"/>
            </c:ext>
          </c:extLst>
        </c:ser>
        <c:dLbls>
          <c:showLegendKey val="0"/>
          <c:showVal val="0"/>
          <c:showCatName val="0"/>
          <c:showSerName val="0"/>
          <c:showPercent val="0"/>
          <c:showBubbleSize val="0"/>
        </c:dLbls>
        <c:marker val="1"/>
        <c:smooth val="0"/>
        <c:axId val="981130015"/>
        <c:axId val="981126271"/>
      </c:lineChart>
      <c:catAx>
        <c:axId val="981130015"/>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i-FI"/>
          </a:p>
        </c:txPr>
        <c:crossAx val="981126271"/>
        <c:crosses val="autoZero"/>
        <c:auto val="1"/>
        <c:lblAlgn val="ctr"/>
        <c:lblOffset val="100"/>
        <c:noMultiLvlLbl val="0"/>
      </c:catAx>
      <c:valAx>
        <c:axId val="981126271"/>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i-FI"/>
          </a:p>
        </c:txPr>
        <c:crossAx val="981130015"/>
        <c:crosses val="autoZero"/>
        <c:crossBetween val="between"/>
      </c:valAx>
      <c:spPr>
        <a:noFill/>
        <a:ln>
          <a:noFill/>
        </a:ln>
        <a:effectLst/>
      </c:spPr>
    </c:plotArea>
    <c:legend>
      <c:legendPos val="b"/>
      <c:layout>
        <c:manualLayout>
          <c:xMode val="edge"/>
          <c:yMode val="edge"/>
          <c:x val="0.19441758391842093"/>
          <c:y val="0.90502510750024734"/>
          <c:w val="0.55295152149276028"/>
          <c:h val="8.1366588076625099E-2"/>
        </c:manualLayout>
      </c:layout>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fi-FI"/>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fi-FI"/>
    </a:p>
  </c:txPr>
  <c:externalData r:id="rId4">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800" b="0" i="0" u="none" strike="noStrike" kern="1200" spc="0" baseline="0">
                <a:solidFill>
                  <a:schemeClr val="tx1">
                    <a:lumMod val="65000"/>
                    <a:lumOff val="35000"/>
                  </a:schemeClr>
                </a:solidFill>
                <a:latin typeface="+mn-lt"/>
                <a:ea typeface="+mn-ea"/>
                <a:cs typeface="+mn-cs"/>
              </a:defRPr>
            </a:pPr>
            <a:r>
              <a:rPr lang="en-US" sz="1800"/>
              <a:t>Vaikeavammaisten palveluasumisen piirissä olevat asiakkaat V-S alueella 2010-19, kunnan kustantamat palvelut</a:t>
            </a:r>
          </a:p>
        </c:rich>
      </c:tx>
      <c:overlay val="0"/>
      <c:spPr>
        <a:noFill/>
        <a:ln>
          <a:noFill/>
        </a:ln>
        <a:effectLst/>
      </c:spPr>
      <c:txPr>
        <a:bodyPr rot="0" spcFirstLastPara="1" vertOverflow="ellipsis" vert="horz" wrap="square" anchor="ctr" anchorCtr="1"/>
        <a:lstStyle/>
        <a:p>
          <a:pPr>
            <a:defRPr sz="1800" b="0" i="0" u="none" strike="noStrike" kern="1200" spc="0" baseline="0">
              <a:solidFill>
                <a:schemeClr val="tx1">
                  <a:lumMod val="65000"/>
                  <a:lumOff val="35000"/>
                </a:schemeClr>
              </a:solidFill>
              <a:latin typeface="+mn-lt"/>
              <a:ea typeface="+mn-ea"/>
              <a:cs typeface="+mn-cs"/>
            </a:defRPr>
          </a:pPr>
          <a:endParaRPr lang="fi-FI"/>
        </a:p>
      </c:txPr>
    </c:title>
    <c:autoTitleDeleted val="0"/>
    <c:plotArea>
      <c:layout/>
      <c:lineChart>
        <c:grouping val="standard"/>
        <c:varyColors val="0"/>
        <c:ser>
          <c:idx val="0"/>
          <c:order val="0"/>
          <c:tx>
            <c:strRef>
              <c:f>Palveluasuminen!$W$66</c:f>
              <c:strCache>
                <c:ptCount val="1"/>
                <c:pt idx="0">
                  <c:v>0-17 v.</c:v>
                </c:pt>
              </c:strCache>
            </c:strRef>
          </c:tx>
          <c:spPr>
            <a:ln w="28575" cap="rnd">
              <a:solidFill>
                <a:schemeClr val="accent1"/>
              </a:solidFill>
              <a:round/>
            </a:ln>
            <a:effectLst/>
          </c:spPr>
          <c:marker>
            <c:symbol val="circle"/>
            <c:size val="5"/>
            <c:spPr>
              <a:solidFill>
                <a:schemeClr val="accent1"/>
              </a:solidFill>
              <a:ln w="9525">
                <a:solidFill>
                  <a:schemeClr val="accent1"/>
                </a:solidFill>
              </a:ln>
              <a:effectLst/>
            </c:spPr>
          </c:marke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fi-FI"/>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Palveluasuminen!$X$65:$AA$65</c:f>
              <c:numCache>
                <c:formatCode>General</c:formatCode>
                <c:ptCount val="4"/>
                <c:pt idx="0">
                  <c:v>2010</c:v>
                </c:pt>
                <c:pt idx="1">
                  <c:v>2013</c:v>
                </c:pt>
                <c:pt idx="2">
                  <c:v>2016</c:v>
                </c:pt>
                <c:pt idx="3">
                  <c:v>2019</c:v>
                </c:pt>
              </c:numCache>
            </c:numRef>
          </c:cat>
          <c:val>
            <c:numRef>
              <c:f>Palveluasuminen!$X$66:$AA$66</c:f>
              <c:numCache>
                <c:formatCode>General</c:formatCode>
                <c:ptCount val="4"/>
                <c:pt idx="0">
                  <c:v>3</c:v>
                </c:pt>
                <c:pt idx="1">
                  <c:v>6</c:v>
                </c:pt>
                <c:pt idx="2">
                  <c:v>10</c:v>
                </c:pt>
                <c:pt idx="3">
                  <c:v>13</c:v>
                </c:pt>
              </c:numCache>
            </c:numRef>
          </c:val>
          <c:smooth val="0"/>
          <c:extLst>
            <c:ext xmlns:c16="http://schemas.microsoft.com/office/drawing/2014/chart" uri="{C3380CC4-5D6E-409C-BE32-E72D297353CC}">
              <c16:uniqueId val="{00000000-BBD5-4F66-9ACA-CBEC4BE6F553}"/>
            </c:ext>
          </c:extLst>
        </c:ser>
        <c:ser>
          <c:idx val="1"/>
          <c:order val="1"/>
          <c:tx>
            <c:strRef>
              <c:f>Palveluasuminen!$W$67</c:f>
              <c:strCache>
                <c:ptCount val="1"/>
                <c:pt idx="0">
                  <c:v>18-64 v.</c:v>
                </c:pt>
              </c:strCache>
            </c:strRef>
          </c:tx>
          <c:spPr>
            <a:ln w="28575" cap="rnd">
              <a:solidFill>
                <a:schemeClr val="accent2"/>
              </a:solidFill>
              <a:round/>
            </a:ln>
            <a:effectLst/>
          </c:spPr>
          <c:marker>
            <c:symbol val="circle"/>
            <c:size val="5"/>
            <c:spPr>
              <a:solidFill>
                <a:schemeClr val="accent2"/>
              </a:solidFill>
              <a:ln w="9525">
                <a:solidFill>
                  <a:schemeClr val="accent2"/>
                </a:solidFill>
              </a:ln>
              <a:effectLst/>
            </c:spPr>
          </c:marke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fi-FI"/>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Palveluasuminen!$X$65:$AA$65</c:f>
              <c:numCache>
                <c:formatCode>General</c:formatCode>
                <c:ptCount val="4"/>
                <c:pt idx="0">
                  <c:v>2010</c:v>
                </c:pt>
                <c:pt idx="1">
                  <c:v>2013</c:v>
                </c:pt>
                <c:pt idx="2">
                  <c:v>2016</c:v>
                </c:pt>
                <c:pt idx="3">
                  <c:v>2019</c:v>
                </c:pt>
              </c:numCache>
            </c:numRef>
          </c:cat>
          <c:val>
            <c:numRef>
              <c:f>Palveluasuminen!$X$67:$AA$67</c:f>
              <c:numCache>
                <c:formatCode>General</c:formatCode>
                <c:ptCount val="4"/>
                <c:pt idx="0">
                  <c:v>303</c:v>
                </c:pt>
                <c:pt idx="1">
                  <c:v>335</c:v>
                </c:pt>
                <c:pt idx="2">
                  <c:v>479</c:v>
                </c:pt>
                <c:pt idx="3">
                  <c:v>437</c:v>
                </c:pt>
              </c:numCache>
            </c:numRef>
          </c:val>
          <c:smooth val="0"/>
          <c:extLst>
            <c:ext xmlns:c16="http://schemas.microsoft.com/office/drawing/2014/chart" uri="{C3380CC4-5D6E-409C-BE32-E72D297353CC}">
              <c16:uniqueId val="{00000001-BBD5-4F66-9ACA-CBEC4BE6F553}"/>
            </c:ext>
          </c:extLst>
        </c:ser>
        <c:ser>
          <c:idx val="2"/>
          <c:order val="2"/>
          <c:tx>
            <c:strRef>
              <c:f>Palveluasuminen!$W$68</c:f>
              <c:strCache>
                <c:ptCount val="1"/>
                <c:pt idx="0">
                  <c:v>65 v. täyttäneet</c:v>
                </c:pt>
              </c:strCache>
            </c:strRef>
          </c:tx>
          <c:spPr>
            <a:ln w="28575" cap="rnd">
              <a:solidFill>
                <a:schemeClr val="accent3"/>
              </a:solidFill>
              <a:round/>
            </a:ln>
            <a:effectLst/>
          </c:spPr>
          <c:marker>
            <c:symbol val="circle"/>
            <c:size val="5"/>
            <c:spPr>
              <a:solidFill>
                <a:schemeClr val="accent3"/>
              </a:solidFill>
              <a:ln w="9525">
                <a:solidFill>
                  <a:schemeClr val="accent3"/>
                </a:solidFill>
              </a:ln>
              <a:effectLst/>
            </c:spPr>
          </c:marke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fi-FI"/>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Palveluasuminen!$X$65:$AA$65</c:f>
              <c:numCache>
                <c:formatCode>General</c:formatCode>
                <c:ptCount val="4"/>
                <c:pt idx="0">
                  <c:v>2010</c:v>
                </c:pt>
                <c:pt idx="1">
                  <c:v>2013</c:v>
                </c:pt>
                <c:pt idx="2">
                  <c:v>2016</c:v>
                </c:pt>
                <c:pt idx="3">
                  <c:v>2019</c:v>
                </c:pt>
              </c:numCache>
            </c:numRef>
          </c:cat>
          <c:val>
            <c:numRef>
              <c:f>Palveluasuminen!$X$68:$AA$68</c:f>
              <c:numCache>
                <c:formatCode>General</c:formatCode>
                <c:ptCount val="4"/>
                <c:pt idx="0">
                  <c:v>63</c:v>
                </c:pt>
                <c:pt idx="1">
                  <c:v>132</c:v>
                </c:pt>
                <c:pt idx="2">
                  <c:v>197</c:v>
                </c:pt>
                <c:pt idx="3">
                  <c:v>240</c:v>
                </c:pt>
              </c:numCache>
            </c:numRef>
          </c:val>
          <c:smooth val="0"/>
          <c:extLst>
            <c:ext xmlns:c16="http://schemas.microsoft.com/office/drawing/2014/chart" uri="{C3380CC4-5D6E-409C-BE32-E72D297353CC}">
              <c16:uniqueId val="{00000002-BBD5-4F66-9ACA-CBEC4BE6F553}"/>
            </c:ext>
          </c:extLst>
        </c:ser>
        <c:ser>
          <c:idx val="3"/>
          <c:order val="3"/>
          <c:tx>
            <c:strRef>
              <c:f>Palveluasuminen!$W$69</c:f>
              <c:strCache>
                <c:ptCount val="1"/>
                <c:pt idx="0">
                  <c:v>Kaikki</c:v>
                </c:pt>
              </c:strCache>
            </c:strRef>
          </c:tx>
          <c:spPr>
            <a:ln w="28575" cap="rnd">
              <a:solidFill>
                <a:schemeClr val="accent4"/>
              </a:solidFill>
              <a:round/>
            </a:ln>
            <a:effectLst/>
          </c:spPr>
          <c:marker>
            <c:symbol val="circle"/>
            <c:size val="5"/>
            <c:spPr>
              <a:solidFill>
                <a:schemeClr val="accent4"/>
              </a:solidFill>
              <a:ln w="9525">
                <a:solidFill>
                  <a:schemeClr val="accent4"/>
                </a:solidFill>
              </a:ln>
              <a:effectLst/>
            </c:spPr>
          </c:marke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fi-FI"/>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Palveluasuminen!$X$65:$AA$65</c:f>
              <c:numCache>
                <c:formatCode>General</c:formatCode>
                <c:ptCount val="4"/>
                <c:pt idx="0">
                  <c:v>2010</c:v>
                </c:pt>
                <c:pt idx="1">
                  <c:v>2013</c:v>
                </c:pt>
                <c:pt idx="2">
                  <c:v>2016</c:v>
                </c:pt>
                <c:pt idx="3">
                  <c:v>2019</c:v>
                </c:pt>
              </c:numCache>
            </c:numRef>
          </c:cat>
          <c:val>
            <c:numRef>
              <c:f>Palveluasuminen!$X$69:$AA$69</c:f>
              <c:numCache>
                <c:formatCode>General</c:formatCode>
                <c:ptCount val="4"/>
                <c:pt idx="0">
                  <c:v>369</c:v>
                </c:pt>
                <c:pt idx="1">
                  <c:v>473</c:v>
                </c:pt>
                <c:pt idx="2">
                  <c:v>686</c:v>
                </c:pt>
                <c:pt idx="3">
                  <c:v>690</c:v>
                </c:pt>
              </c:numCache>
            </c:numRef>
          </c:val>
          <c:smooth val="0"/>
          <c:extLst>
            <c:ext xmlns:c16="http://schemas.microsoft.com/office/drawing/2014/chart" uri="{C3380CC4-5D6E-409C-BE32-E72D297353CC}">
              <c16:uniqueId val="{00000003-BBD5-4F66-9ACA-CBEC4BE6F553}"/>
            </c:ext>
          </c:extLst>
        </c:ser>
        <c:dLbls>
          <c:showLegendKey val="0"/>
          <c:showVal val="0"/>
          <c:showCatName val="0"/>
          <c:showSerName val="0"/>
          <c:showPercent val="0"/>
          <c:showBubbleSize val="0"/>
        </c:dLbls>
        <c:marker val="1"/>
        <c:smooth val="0"/>
        <c:axId val="1049071647"/>
        <c:axId val="1049068735"/>
      </c:lineChart>
      <c:catAx>
        <c:axId val="1049071647"/>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i-FI"/>
          </a:p>
        </c:txPr>
        <c:crossAx val="1049068735"/>
        <c:crosses val="autoZero"/>
        <c:auto val="1"/>
        <c:lblAlgn val="ctr"/>
        <c:lblOffset val="100"/>
        <c:noMultiLvlLbl val="0"/>
      </c:catAx>
      <c:valAx>
        <c:axId val="1049068735"/>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i-FI"/>
          </a:p>
        </c:txPr>
        <c:crossAx val="1049071647"/>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fi-FI"/>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fi-FI"/>
    </a:p>
  </c:txPr>
  <c:externalData r:id="rId4">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fi-FI"/>
              <a:t>Koetut vaikeudet</a:t>
            </a:r>
            <a:r>
              <a:rPr lang="fi-FI" baseline="0"/>
              <a:t> vammaisten henkilöiden palveluasumisen järjestämisessä kunnissa</a:t>
            </a:r>
            <a:endParaRPr lang="fi-FI"/>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fi-FI"/>
        </a:p>
      </c:txPr>
    </c:title>
    <c:autoTitleDeleted val="0"/>
    <c:plotArea>
      <c:layout/>
      <c:barChart>
        <c:barDir val="col"/>
        <c:grouping val="percentStacked"/>
        <c:varyColors val="0"/>
        <c:ser>
          <c:idx val="0"/>
          <c:order val="0"/>
          <c:tx>
            <c:strRef>
              <c:f>Palveluasuminen!$C$3</c:f>
              <c:strCache>
                <c:ptCount val="1"/>
                <c:pt idx="0">
                  <c:v>Ei vaikeuksia</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fi-FI"/>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Palveluasuminen!$B$4:$B$8</c:f>
              <c:numCache>
                <c:formatCode>General</c:formatCode>
                <c:ptCount val="5"/>
                <c:pt idx="0">
                  <c:v>2007</c:v>
                </c:pt>
                <c:pt idx="1">
                  <c:v>2010</c:v>
                </c:pt>
                <c:pt idx="2">
                  <c:v>2013</c:v>
                </c:pt>
                <c:pt idx="3">
                  <c:v>2016</c:v>
                </c:pt>
                <c:pt idx="4">
                  <c:v>2019</c:v>
                </c:pt>
              </c:numCache>
            </c:numRef>
          </c:cat>
          <c:val>
            <c:numRef>
              <c:f>Palveluasuminen!$C$4:$C$8</c:f>
              <c:numCache>
                <c:formatCode>0%</c:formatCode>
                <c:ptCount val="5"/>
                <c:pt idx="0">
                  <c:v>0.66</c:v>
                </c:pt>
                <c:pt idx="1">
                  <c:v>0.8</c:v>
                </c:pt>
                <c:pt idx="2">
                  <c:v>0.71</c:v>
                </c:pt>
                <c:pt idx="3">
                  <c:v>0.76</c:v>
                </c:pt>
                <c:pt idx="4">
                  <c:v>0.67</c:v>
                </c:pt>
              </c:numCache>
            </c:numRef>
          </c:val>
          <c:extLst>
            <c:ext xmlns:c16="http://schemas.microsoft.com/office/drawing/2014/chart" uri="{C3380CC4-5D6E-409C-BE32-E72D297353CC}">
              <c16:uniqueId val="{00000000-B365-4FF9-ADD6-DB159EE2E83A}"/>
            </c:ext>
          </c:extLst>
        </c:ser>
        <c:ser>
          <c:idx val="1"/>
          <c:order val="1"/>
          <c:tx>
            <c:strRef>
              <c:f>Palveluasuminen!$D$3</c:f>
              <c:strCache>
                <c:ptCount val="1"/>
                <c:pt idx="0">
                  <c:v>Jonkin verran vaikeuksia</c:v>
                </c:pt>
              </c:strCache>
            </c:strRef>
          </c:tx>
          <c:spPr>
            <a:solidFill>
              <a:srgbClr val="FFC00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fi-FI"/>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Palveluasuminen!$B$4:$B$8</c:f>
              <c:numCache>
                <c:formatCode>General</c:formatCode>
                <c:ptCount val="5"/>
                <c:pt idx="0">
                  <c:v>2007</c:v>
                </c:pt>
                <c:pt idx="1">
                  <c:v>2010</c:v>
                </c:pt>
                <c:pt idx="2">
                  <c:v>2013</c:v>
                </c:pt>
                <c:pt idx="3">
                  <c:v>2016</c:v>
                </c:pt>
                <c:pt idx="4">
                  <c:v>2019</c:v>
                </c:pt>
              </c:numCache>
            </c:numRef>
          </c:cat>
          <c:val>
            <c:numRef>
              <c:f>Palveluasuminen!$D$4:$D$8</c:f>
              <c:numCache>
                <c:formatCode>0%</c:formatCode>
                <c:ptCount val="5"/>
                <c:pt idx="0">
                  <c:v>0.3</c:v>
                </c:pt>
                <c:pt idx="1">
                  <c:v>0.18</c:v>
                </c:pt>
                <c:pt idx="2">
                  <c:v>0.26</c:v>
                </c:pt>
                <c:pt idx="3">
                  <c:v>0.23</c:v>
                </c:pt>
                <c:pt idx="4">
                  <c:v>0.32</c:v>
                </c:pt>
              </c:numCache>
            </c:numRef>
          </c:val>
          <c:extLst>
            <c:ext xmlns:c16="http://schemas.microsoft.com/office/drawing/2014/chart" uri="{C3380CC4-5D6E-409C-BE32-E72D297353CC}">
              <c16:uniqueId val="{00000001-B365-4FF9-ADD6-DB159EE2E83A}"/>
            </c:ext>
          </c:extLst>
        </c:ser>
        <c:ser>
          <c:idx val="2"/>
          <c:order val="2"/>
          <c:tx>
            <c:strRef>
              <c:f>Palveluasuminen!$E$3</c:f>
              <c:strCache>
                <c:ptCount val="1"/>
                <c:pt idx="0">
                  <c:v>Huomattavasti vaikeuksia</c:v>
                </c:pt>
              </c:strCache>
            </c:strRef>
          </c:tx>
          <c:spPr>
            <a:solidFill>
              <a:srgbClr val="C0000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solidFill>
                    <a:latin typeface="+mn-lt"/>
                    <a:ea typeface="+mn-ea"/>
                    <a:cs typeface="+mn-cs"/>
                  </a:defRPr>
                </a:pPr>
                <a:endParaRPr lang="fi-FI"/>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Palveluasuminen!$B$4:$B$8</c:f>
              <c:numCache>
                <c:formatCode>General</c:formatCode>
                <c:ptCount val="5"/>
                <c:pt idx="0">
                  <c:v>2007</c:v>
                </c:pt>
                <c:pt idx="1">
                  <c:v>2010</c:v>
                </c:pt>
                <c:pt idx="2">
                  <c:v>2013</c:v>
                </c:pt>
                <c:pt idx="3">
                  <c:v>2016</c:v>
                </c:pt>
                <c:pt idx="4">
                  <c:v>2019</c:v>
                </c:pt>
              </c:numCache>
            </c:numRef>
          </c:cat>
          <c:val>
            <c:numRef>
              <c:f>Palveluasuminen!$E$4:$E$8</c:f>
              <c:numCache>
                <c:formatCode>0%</c:formatCode>
                <c:ptCount val="5"/>
                <c:pt idx="0">
                  <c:v>0.04</c:v>
                </c:pt>
                <c:pt idx="1">
                  <c:v>0.02</c:v>
                </c:pt>
                <c:pt idx="2">
                  <c:v>0.03</c:v>
                </c:pt>
                <c:pt idx="3">
                  <c:v>0.02</c:v>
                </c:pt>
                <c:pt idx="4">
                  <c:v>0.01</c:v>
                </c:pt>
              </c:numCache>
            </c:numRef>
          </c:val>
          <c:extLst>
            <c:ext xmlns:c16="http://schemas.microsoft.com/office/drawing/2014/chart" uri="{C3380CC4-5D6E-409C-BE32-E72D297353CC}">
              <c16:uniqueId val="{00000002-B365-4FF9-ADD6-DB159EE2E83A}"/>
            </c:ext>
          </c:extLst>
        </c:ser>
        <c:dLbls>
          <c:showLegendKey val="0"/>
          <c:showVal val="0"/>
          <c:showCatName val="0"/>
          <c:showSerName val="0"/>
          <c:showPercent val="0"/>
          <c:showBubbleSize val="0"/>
        </c:dLbls>
        <c:gapWidth val="150"/>
        <c:overlap val="100"/>
        <c:axId val="444130383"/>
        <c:axId val="444127887"/>
      </c:barChart>
      <c:catAx>
        <c:axId val="44413038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i-FI"/>
          </a:p>
        </c:txPr>
        <c:crossAx val="444127887"/>
        <c:crosses val="autoZero"/>
        <c:auto val="1"/>
        <c:lblAlgn val="ctr"/>
        <c:lblOffset val="100"/>
        <c:noMultiLvlLbl val="0"/>
      </c:catAx>
      <c:valAx>
        <c:axId val="444127887"/>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i-FI"/>
          </a:p>
        </c:txPr>
        <c:crossAx val="444130383"/>
        <c:crosses val="autoZero"/>
        <c:crossBetween val="between"/>
      </c:valAx>
      <c:spPr>
        <a:noFill/>
        <a:ln>
          <a:noFill/>
        </a:ln>
        <a:effectLst/>
      </c:spPr>
    </c:plotArea>
    <c:legend>
      <c:legendPos val="b"/>
      <c:layout>
        <c:manualLayout>
          <c:xMode val="edge"/>
          <c:yMode val="edge"/>
          <c:x val="0.29519093557580794"/>
          <c:y val="0.92119154462477881"/>
          <c:w val="0.40961812884838411"/>
          <c:h val="6.5048779135708154E-2"/>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i-FI"/>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fi-FI"/>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8" name="Freeform: Shape 27">
            <a:extLst>
              <a:ext uri="{FF2B5EF4-FFF2-40B4-BE49-F238E27FC236}">
                <a16:creationId xmlns:a16="http://schemas.microsoft.com/office/drawing/2014/main" id="{9B0F7D69-D93C-4C38-A23D-76E000D691CD}"/>
              </a:ext>
            </a:extLst>
          </p:cNvPr>
          <p:cNvSpPr/>
          <p:nvPr/>
        </p:nvSpPr>
        <p:spPr>
          <a:xfrm>
            <a:off x="0" y="0"/>
            <a:ext cx="3496422" cy="6858000"/>
          </a:xfrm>
          <a:custGeom>
            <a:avLst/>
            <a:gdLst>
              <a:gd name="connsiteX0" fmla="*/ 0 w 3496422"/>
              <a:gd name="connsiteY0" fmla="*/ 0 h 6858000"/>
              <a:gd name="connsiteX1" fmla="*/ 1873399 w 3496422"/>
              <a:gd name="connsiteY1" fmla="*/ 0 h 6858000"/>
              <a:gd name="connsiteX2" fmla="*/ 1895523 w 3496422"/>
              <a:gd name="connsiteY2" fmla="*/ 14997 h 6858000"/>
              <a:gd name="connsiteX3" fmla="*/ 3496422 w 3496422"/>
              <a:gd name="connsiteY3" fmla="*/ 3621656 h 6858000"/>
              <a:gd name="connsiteX4" fmla="*/ 1622072 w 3496422"/>
              <a:gd name="connsiteY4" fmla="*/ 6374814 h 6858000"/>
              <a:gd name="connsiteX5" fmla="*/ 1105424 w 3496422"/>
              <a:gd name="connsiteY5" fmla="*/ 6780599 h 6858000"/>
              <a:gd name="connsiteX6" fmla="*/ 993668 w 3496422"/>
              <a:gd name="connsiteY6" fmla="*/ 6858000 h 6858000"/>
              <a:gd name="connsiteX7" fmla="*/ 0 w 3496422"/>
              <a:gd name="connsiteY7"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496422" h="6858000">
                <a:moveTo>
                  <a:pt x="0" y="0"/>
                </a:moveTo>
                <a:lnTo>
                  <a:pt x="1873399" y="0"/>
                </a:lnTo>
                <a:lnTo>
                  <a:pt x="1895523" y="14997"/>
                </a:lnTo>
                <a:cubicBezTo>
                  <a:pt x="2922686" y="754641"/>
                  <a:pt x="3496422" y="2093192"/>
                  <a:pt x="3496422" y="3621656"/>
                </a:cubicBezTo>
                <a:cubicBezTo>
                  <a:pt x="3496422" y="4969131"/>
                  <a:pt x="2567697" y="5602839"/>
                  <a:pt x="1622072" y="6374814"/>
                </a:cubicBezTo>
                <a:cubicBezTo>
                  <a:pt x="1449869" y="6515397"/>
                  <a:pt x="1279242" y="6653108"/>
                  <a:pt x="1105424" y="6780599"/>
                </a:cubicBezTo>
                <a:lnTo>
                  <a:pt x="993668" y="6858000"/>
                </a:lnTo>
                <a:lnTo>
                  <a:pt x="0" y="6858000"/>
                </a:ln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p:cNvSpPr>
            <a:spLocks noGrp="1"/>
          </p:cNvSpPr>
          <p:nvPr>
            <p:ph type="ctrTitle"/>
          </p:nvPr>
        </p:nvSpPr>
        <p:spPr>
          <a:xfrm>
            <a:off x="4654295" y="1346268"/>
            <a:ext cx="7060135" cy="3285207"/>
          </a:xfrm>
        </p:spPr>
        <p:txBody>
          <a:bodyPr anchor="b">
            <a:noAutofit/>
          </a:bodyPr>
          <a:lstStyle>
            <a:lvl1pPr algn="l">
              <a:lnSpc>
                <a:spcPct val="120000"/>
              </a:lnSpc>
              <a:defRPr sz="540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4662312" y="4631475"/>
            <a:ext cx="7052117" cy="1150200"/>
          </a:xfrm>
        </p:spPr>
        <p:txBody>
          <a:bodyPr lIns="109728" tIns="109728" rIns="109728" bIns="91440" anchor="t">
            <a:normAutofit/>
          </a:bodyPr>
          <a:lstStyle>
            <a:lvl1pPr marL="0" indent="0" algn="l">
              <a:lnSpc>
                <a:spcPct val="130000"/>
              </a:lnSpc>
              <a:buNone/>
              <a:defRPr sz="2400" baseline="0">
                <a:solidFill>
                  <a:schemeClr val="tx1">
                    <a:lumMod val="85000"/>
                    <a:lumOff val="1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10" name="Date Placeholder 9">
            <a:extLst>
              <a:ext uri="{FF2B5EF4-FFF2-40B4-BE49-F238E27FC236}">
                <a16:creationId xmlns:a16="http://schemas.microsoft.com/office/drawing/2014/main" id="{123E5C65-E22A-4865-9449-10140D62B655}"/>
              </a:ext>
            </a:extLst>
          </p:cNvPr>
          <p:cNvSpPr>
            <a:spLocks noGrp="1"/>
          </p:cNvSpPr>
          <p:nvPr>
            <p:ph type="dt" sz="half" idx="10"/>
          </p:nvPr>
        </p:nvSpPr>
        <p:spPr>
          <a:xfrm>
            <a:off x="4654295" y="617415"/>
            <a:ext cx="7123723" cy="457200"/>
          </a:xfrm>
        </p:spPr>
        <p:txBody>
          <a:bodyPr/>
          <a:lstStyle>
            <a:lvl1pPr algn="l">
              <a:defRPr/>
            </a:lvl1pPr>
          </a:lstStyle>
          <a:p>
            <a:fld id="{12241623-A064-4BED-B073-BA4D61433402}" type="datetime1">
              <a:rPr lang="en-US" smtClean="0"/>
              <a:t>6/3/2022</a:t>
            </a:fld>
            <a:endParaRPr lang="en-US" dirty="0"/>
          </a:p>
        </p:txBody>
      </p:sp>
      <p:sp>
        <p:nvSpPr>
          <p:cNvPr id="24" name="Footer Placeholder 23">
            <a:extLst>
              <a:ext uri="{FF2B5EF4-FFF2-40B4-BE49-F238E27FC236}">
                <a16:creationId xmlns:a16="http://schemas.microsoft.com/office/drawing/2014/main" id="{EF9C3DE0-E7F5-4B4D-B5AF-CDE724CE79A3}"/>
              </a:ext>
            </a:extLst>
          </p:cNvPr>
          <p:cNvSpPr>
            <a:spLocks noGrp="1"/>
          </p:cNvSpPr>
          <p:nvPr>
            <p:ph type="ftr" sz="quarter" idx="11"/>
          </p:nvPr>
        </p:nvSpPr>
        <p:spPr>
          <a:xfrm>
            <a:off x="4654295" y="6170490"/>
            <a:ext cx="5588349" cy="457200"/>
          </a:xfrm>
        </p:spPr>
        <p:txBody>
          <a:bodyPr/>
          <a:lstStyle/>
          <a:p>
            <a:endParaRPr lang="en-US" dirty="0"/>
          </a:p>
        </p:txBody>
      </p:sp>
      <p:sp>
        <p:nvSpPr>
          <p:cNvPr id="25" name="Slide Number Placeholder 24">
            <a:extLst>
              <a:ext uri="{FF2B5EF4-FFF2-40B4-BE49-F238E27FC236}">
                <a16:creationId xmlns:a16="http://schemas.microsoft.com/office/drawing/2014/main" id="{48C1E146-840A-4217-B63E-62E5CF8909C2}"/>
              </a:ext>
            </a:extLst>
          </p:cNvPr>
          <p:cNvSpPr>
            <a:spLocks noGrp="1"/>
          </p:cNvSpPr>
          <p:nvPr>
            <p:ph type="sldNum" sz="quarter" idx="12"/>
          </p:nvPr>
        </p:nvSpPr>
        <p:spPr>
          <a:xfrm>
            <a:off x="10515600" y="6170490"/>
            <a:ext cx="1198829" cy="457200"/>
          </a:xfrm>
        </p:spPr>
        <p:txBody>
          <a:bodyPr/>
          <a:lstStyle>
            <a:lvl1pPr algn="r">
              <a:defRPr/>
            </a:lvl1pPr>
          </a:lstStyle>
          <a:p>
            <a:fld id="{FAEF9944-A4F6-4C59-AEBD-678D6480B8EA}" type="slidenum">
              <a:rPr lang="en-US" smtClean="0"/>
              <a:pPr/>
              <a:t>‹#›</a:t>
            </a:fld>
            <a:endParaRPr lang="en-US" dirty="0"/>
          </a:p>
        </p:txBody>
      </p:sp>
      <p:sp>
        <p:nvSpPr>
          <p:cNvPr id="4" name="Freeform: Shape 3">
            <a:extLst>
              <a:ext uri="{FF2B5EF4-FFF2-40B4-BE49-F238E27FC236}">
                <a16:creationId xmlns:a16="http://schemas.microsoft.com/office/drawing/2014/main" id="{8CD419D4-EA9D-42D9-BF62-B07F0B7B672B}"/>
              </a:ext>
            </a:extLst>
          </p:cNvPr>
          <p:cNvSpPr/>
          <p:nvPr/>
        </p:nvSpPr>
        <p:spPr>
          <a:xfrm>
            <a:off x="1375409" y="0"/>
            <a:ext cx="2529723" cy="6858000"/>
          </a:xfrm>
          <a:custGeom>
            <a:avLst/>
            <a:gdLst>
              <a:gd name="connsiteX0" fmla="*/ 1258269 w 2529723"/>
              <a:gd name="connsiteY0" fmla="*/ 0 h 6858000"/>
              <a:gd name="connsiteX1" fmla="*/ 1275627 w 2529723"/>
              <a:gd name="connsiteY1" fmla="*/ 0 h 6858000"/>
              <a:gd name="connsiteX2" fmla="*/ 1302560 w 2529723"/>
              <a:gd name="connsiteY2" fmla="*/ 24338 h 6858000"/>
              <a:gd name="connsiteX3" fmla="*/ 2522825 w 2529723"/>
              <a:gd name="connsiteY3" fmla="*/ 3678515 h 6858000"/>
              <a:gd name="connsiteX4" fmla="*/ 557500 w 2529723"/>
              <a:gd name="connsiteY4" fmla="*/ 6451411 h 6858000"/>
              <a:gd name="connsiteX5" fmla="*/ 32482 w 2529723"/>
              <a:gd name="connsiteY5" fmla="*/ 6849373 h 6858000"/>
              <a:gd name="connsiteX6" fmla="*/ 19531 w 2529723"/>
              <a:gd name="connsiteY6" fmla="*/ 6858000 h 6858000"/>
              <a:gd name="connsiteX7" fmla="*/ 0 w 2529723"/>
              <a:gd name="connsiteY7" fmla="*/ 6858000 h 6858000"/>
              <a:gd name="connsiteX8" fmla="*/ 14202 w 2529723"/>
              <a:gd name="connsiteY8" fmla="*/ 6848540 h 6858000"/>
              <a:gd name="connsiteX9" fmla="*/ 539221 w 2529723"/>
              <a:gd name="connsiteY9" fmla="*/ 6450578 h 6858000"/>
              <a:gd name="connsiteX10" fmla="*/ 2504546 w 2529723"/>
              <a:gd name="connsiteY10" fmla="*/ 3677682 h 6858000"/>
              <a:gd name="connsiteX11" fmla="*/ 1284280 w 2529723"/>
              <a:gd name="connsiteY11" fmla="*/ 23504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29723" h="6858000">
                <a:moveTo>
                  <a:pt x="1258269" y="0"/>
                </a:moveTo>
                <a:lnTo>
                  <a:pt x="1275627" y="0"/>
                </a:lnTo>
                <a:lnTo>
                  <a:pt x="1302560" y="24338"/>
                </a:lnTo>
                <a:cubicBezTo>
                  <a:pt x="2156831" y="855667"/>
                  <a:pt x="2590622" y="2191755"/>
                  <a:pt x="2522825" y="3678515"/>
                </a:cubicBezTo>
                <a:cubicBezTo>
                  <a:pt x="2459072" y="5076606"/>
                  <a:pt x="1519830" y="5692656"/>
                  <a:pt x="557500" y="6451411"/>
                </a:cubicBezTo>
                <a:cubicBezTo>
                  <a:pt x="382255" y="6589587"/>
                  <a:pt x="208689" y="6724853"/>
                  <a:pt x="32482" y="6849373"/>
                </a:cubicBezTo>
                <a:lnTo>
                  <a:pt x="19531" y="6858000"/>
                </a:lnTo>
                <a:lnTo>
                  <a:pt x="0" y="6858000"/>
                </a:lnTo>
                <a:lnTo>
                  <a:pt x="14202" y="6848540"/>
                </a:lnTo>
                <a:cubicBezTo>
                  <a:pt x="190409" y="6724020"/>
                  <a:pt x="363976" y="6588754"/>
                  <a:pt x="539221" y="6450578"/>
                </a:cubicBezTo>
                <a:cubicBezTo>
                  <a:pt x="1501550" y="5691822"/>
                  <a:pt x="2440792" y="5075773"/>
                  <a:pt x="2504546" y="3677682"/>
                </a:cubicBezTo>
                <a:cubicBezTo>
                  <a:pt x="2572343" y="2190921"/>
                  <a:pt x="2138551" y="854834"/>
                  <a:pt x="1284280" y="23504"/>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5" name="Freeform: Shape 4">
            <a:extLst>
              <a:ext uri="{FF2B5EF4-FFF2-40B4-BE49-F238E27FC236}">
                <a16:creationId xmlns:a16="http://schemas.microsoft.com/office/drawing/2014/main" id="{1C6FEC9B-9608-4181-A9E5-A1B80E72021C}"/>
              </a:ext>
            </a:extLst>
          </p:cNvPr>
          <p:cNvSpPr/>
          <p:nvPr/>
        </p:nvSpPr>
        <p:spPr>
          <a:xfrm>
            <a:off x="1155402" y="0"/>
            <a:ext cx="2536434" cy="6858000"/>
          </a:xfrm>
          <a:custGeom>
            <a:avLst/>
            <a:gdLst>
              <a:gd name="connsiteX0" fmla="*/ 879731 w 2536434"/>
              <a:gd name="connsiteY0" fmla="*/ 0 h 6858000"/>
              <a:gd name="connsiteX1" fmla="*/ 913411 w 2536434"/>
              <a:gd name="connsiteY1" fmla="*/ 0 h 6858000"/>
              <a:gd name="connsiteX2" fmla="*/ 935535 w 2536434"/>
              <a:gd name="connsiteY2" fmla="*/ 14997 h 6858000"/>
              <a:gd name="connsiteX3" fmla="*/ 2536434 w 2536434"/>
              <a:gd name="connsiteY3" fmla="*/ 3621656 h 6858000"/>
              <a:gd name="connsiteX4" fmla="*/ 662084 w 2536434"/>
              <a:gd name="connsiteY4" fmla="*/ 6374814 h 6858000"/>
              <a:gd name="connsiteX5" fmla="*/ 145436 w 2536434"/>
              <a:gd name="connsiteY5" fmla="*/ 6780599 h 6858000"/>
              <a:gd name="connsiteX6" fmla="*/ 33680 w 2536434"/>
              <a:gd name="connsiteY6" fmla="*/ 6858000 h 6858000"/>
              <a:gd name="connsiteX7" fmla="*/ 0 w 2536434"/>
              <a:gd name="connsiteY7" fmla="*/ 6858000 h 6858000"/>
              <a:gd name="connsiteX8" fmla="*/ 111756 w 2536434"/>
              <a:gd name="connsiteY8" fmla="*/ 6780599 h 6858000"/>
              <a:gd name="connsiteX9" fmla="*/ 628404 w 2536434"/>
              <a:gd name="connsiteY9" fmla="*/ 6374814 h 6858000"/>
              <a:gd name="connsiteX10" fmla="*/ 2502754 w 2536434"/>
              <a:gd name="connsiteY10" fmla="*/ 3621656 h 6858000"/>
              <a:gd name="connsiteX11" fmla="*/ 901855 w 2536434"/>
              <a:gd name="connsiteY11" fmla="*/ 1499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36434" h="6858000">
                <a:moveTo>
                  <a:pt x="879731" y="0"/>
                </a:moveTo>
                <a:lnTo>
                  <a:pt x="913411" y="0"/>
                </a:lnTo>
                <a:lnTo>
                  <a:pt x="935535" y="14997"/>
                </a:lnTo>
                <a:cubicBezTo>
                  <a:pt x="1962698" y="754641"/>
                  <a:pt x="2536434" y="2093192"/>
                  <a:pt x="2536434" y="3621656"/>
                </a:cubicBezTo>
                <a:cubicBezTo>
                  <a:pt x="2536434" y="4969131"/>
                  <a:pt x="1607709" y="5602839"/>
                  <a:pt x="662084" y="6374814"/>
                </a:cubicBezTo>
                <a:cubicBezTo>
                  <a:pt x="489881" y="6515397"/>
                  <a:pt x="319254" y="6653108"/>
                  <a:pt x="145436" y="6780599"/>
                </a:cubicBezTo>
                <a:lnTo>
                  <a:pt x="33680" y="6858000"/>
                </a:lnTo>
                <a:lnTo>
                  <a:pt x="0" y="6858000"/>
                </a:lnTo>
                <a:lnTo>
                  <a:pt x="111756" y="6780599"/>
                </a:lnTo>
                <a:cubicBezTo>
                  <a:pt x="285574" y="6653108"/>
                  <a:pt x="456201" y="6515397"/>
                  <a:pt x="628404" y="6374814"/>
                </a:cubicBezTo>
                <a:cubicBezTo>
                  <a:pt x="1574029" y="5602839"/>
                  <a:pt x="2502754" y="4969131"/>
                  <a:pt x="2502754" y="3621656"/>
                </a:cubicBezTo>
                <a:cubicBezTo>
                  <a:pt x="2502754" y="2093192"/>
                  <a:pt x="1929018" y="754641"/>
                  <a:pt x="901855" y="14997"/>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6" name="Freeform: Shape 5">
            <a:extLst>
              <a:ext uri="{FF2B5EF4-FFF2-40B4-BE49-F238E27FC236}">
                <a16:creationId xmlns:a16="http://schemas.microsoft.com/office/drawing/2014/main" id="{AB1564ED-F26F-451D-97D6-A6EC3E83FD55}"/>
              </a:ext>
            </a:extLst>
          </p:cNvPr>
          <p:cNvSpPr/>
          <p:nvPr/>
        </p:nvSpPr>
        <p:spPr>
          <a:xfrm>
            <a:off x="924161" y="0"/>
            <a:ext cx="2261351" cy="6858000"/>
          </a:xfrm>
          <a:custGeom>
            <a:avLst/>
            <a:gdLst>
              <a:gd name="connsiteX0" fmla="*/ 879731 w 2521425"/>
              <a:gd name="connsiteY0" fmla="*/ 0 h 6858000"/>
              <a:gd name="connsiteX1" fmla="*/ 898402 w 2521425"/>
              <a:gd name="connsiteY1" fmla="*/ 0 h 6858000"/>
              <a:gd name="connsiteX2" fmla="*/ 920526 w 2521425"/>
              <a:gd name="connsiteY2" fmla="*/ 14997 h 6858000"/>
              <a:gd name="connsiteX3" fmla="*/ 2521425 w 2521425"/>
              <a:gd name="connsiteY3" fmla="*/ 3621656 h 6858000"/>
              <a:gd name="connsiteX4" fmla="*/ 647075 w 2521425"/>
              <a:gd name="connsiteY4" fmla="*/ 6374814 h 6858000"/>
              <a:gd name="connsiteX5" fmla="*/ 130427 w 2521425"/>
              <a:gd name="connsiteY5" fmla="*/ 6780599 h 6858000"/>
              <a:gd name="connsiteX6" fmla="*/ 18671 w 2521425"/>
              <a:gd name="connsiteY6" fmla="*/ 6858000 h 6858000"/>
              <a:gd name="connsiteX7" fmla="*/ 0 w 2521425"/>
              <a:gd name="connsiteY7" fmla="*/ 6858000 h 6858000"/>
              <a:gd name="connsiteX8" fmla="*/ 111756 w 2521425"/>
              <a:gd name="connsiteY8" fmla="*/ 6780599 h 6858000"/>
              <a:gd name="connsiteX9" fmla="*/ 628404 w 2521425"/>
              <a:gd name="connsiteY9" fmla="*/ 6374814 h 6858000"/>
              <a:gd name="connsiteX10" fmla="*/ 2502754 w 2521425"/>
              <a:gd name="connsiteY10" fmla="*/ 3621656 h 6858000"/>
              <a:gd name="connsiteX11" fmla="*/ 901855 w 2521425"/>
              <a:gd name="connsiteY11" fmla="*/ 1499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21425" h="6858000">
                <a:moveTo>
                  <a:pt x="879731" y="0"/>
                </a:moveTo>
                <a:lnTo>
                  <a:pt x="898402" y="0"/>
                </a:lnTo>
                <a:lnTo>
                  <a:pt x="920526" y="14997"/>
                </a:lnTo>
                <a:cubicBezTo>
                  <a:pt x="1947689" y="754641"/>
                  <a:pt x="2521425" y="2093192"/>
                  <a:pt x="2521425" y="3621656"/>
                </a:cubicBezTo>
                <a:cubicBezTo>
                  <a:pt x="2521425" y="4969131"/>
                  <a:pt x="1592700" y="5602839"/>
                  <a:pt x="647075" y="6374814"/>
                </a:cubicBezTo>
                <a:cubicBezTo>
                  <a:pt x="474872" y="6515397"/>
                  <a:pt x="304245" y="6653108"/>
                  <a:pt x="130427" y="6780599"/>
                </a:cubicBezTo>
                <a:lnTo>
                  <a:pt x="18671" y="6858000"/>
                </a:lnTo>
                <a:lnTo>
                  <a:pt x="0" y="6858000"/>
                </a:lnTo>
                <a:lnTo>
                  <a:pt x="111756" y="6780599"/>
                </a:lnTo>
                <a:cubicBezTo>
                  <a:pt x="285574" y="6653108"/>
                  <a:pt x="456201" y="6515397"/>
                  <a:pt x="628404" y="6374814"/>
                </a:cubicBezTo>
                <a:cubicBezTo>
                  <a:pt x="1574029" y="5602839"/>
                  <a:pt x="2502754" y="4969131"/>
                  <a:pt x="2502754" y="3621656"/>
                </a:cubicBezTo>
                <a:cubicBezTo>
                  <a:pt x="2502754" y="2093192"/>
                  <a:pt x="1929018" y="754641"/>
                  <a:pt x="901855" y="14997"/>
                </a:cubicBezTo>
                <a:close/>
              </a:path>
            </a:pathLst>
          </a:cu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Meiryo"/>
              <a:ea typeface="+mn-ea"/>
              <a:cs typeface="+mn-cs"/>
            </a:endParaRPr>
          </a:p>
        </p:txBody>
      </p:sp>
    </p:spTree>
    <p:extLst>
      <p:ext uri="{BB962C8B-B14F-4D97-AF65-F5344CB8AC3E}">
        <p14:creationId xmlns:p14="http://schemas.microsoft.com/office/powerpoint/2010/main" val="316286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36397E4A-EB6A-4FA6-AA4F-69EA0C70FDC9}"/>
              </a:ext>
            </a:extLst>
          </p:cNvPr>
          <p:cNvSpPr>
            <a:spLocks noGrp="1"/>
          </p:cNvSpPr>
          <p:nvPr>
            <p:ph type="dt" sz="half" idx="10"/>
          </p:nvPr>
        </p:nvSpPr>
        <p:spPr/>
        <p:txBody>
          <a:bodyPr/>
          <a:lstStyle/>
          <a:p>
            <a:fld id="{6F86ED0C-1DA7-41F0-94CF-6218B1FEDFF1}" type="datetime1">
              <a:rPr lang="en-US" smtClean="0"/>
              <a:t>6/3/2022</a:t>
            </a:fld>
            <a:endParaRPr lang="en-US" dirty="0"/>
          </a:p>
        </p:txBody>
      </p:sp>
      <p:sp>
        <p:nvSpPr>
          <p:cNvPr id="8" name="Footer Placeholder 7">
            <a:extLst>
              <a:ext uri="{FF2B5EF4-FFF2-40B4-BE49-F238E27FC236}">
                <a16:creationId xmlns:a16="http://schemas.microsoft.com/office/drawing/2014/main" id="{051A2F5D-7AC4-4F91-965A-7B6A45D6F414}"/>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D26E8B86-CDB8-482F-9D9F-1BFDA3638B3E}"/>
              </a:ext>
            </a:extLst>
          </p:cNvPr>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12093524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77965" y="507037"/>
            <a:ext cx="1571626" cy="533993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933700" y="524373"/>
            <a:ext cx="5959577" cy="532259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9277965" y="6296615"/>
            <a:ext cx="2505996" cy="365125"/>
          </a:xfrm>
        </p:spPr>
        <p:txBody>
          <a:bodyPr/>
          <a:lstStyle/>
          <a:p>
            <a:fld id="{EECF02AB-6034-4B88-BC5A-7C17CB0EF809}" type="datetime1">
              <a:rPr lang="en-US" smtClean="0"/>
              <a:t>6/3/2022</a:t>
            </a:fld>
            <a:endParaRPr lang="en-US" dirty="0"/>
          </a:p>
        </p:txBody>
      </p:sp>
      <p:sp>
        <p:nvSpPr>
          <p:cNvPr id="5" name="Footer Placeholder 4"/>
          <p:cNvSpPr>
            <a:spLocks noGrp="1"/>
          </p:cNvSpPr>
          <p:nvPr>
            <p:ph type="ftr" sz="quarter" idx="11"/>
          </p:nvPr>
        </p:nvSpPr>
        <p:spPr>
          <a:xfrm>
            <a:off x="2933699" y="6296615"/>
            <a:ext cx="5959577" cy="365125"/>
          </a:xfrm>
        </p:spPr>
        <p:txBody>
          <a:bodyPr/>
          <a:lstStyle/>
          <a:p>
            <a:endParaRPr lang="en-US" dirty="0"/>
          </a:p>
        </p:txBody>
      </p:sp>
      <p:sp>
        <p:nvSpPr>
          <p:cNvPr id="6" name="Slide Number Placeholder 5"/>
          <p:cNvSpPr>
            <a:spLocks noGrp="1"/>
          </p:cNvSpPr>
          <p:nvPr>
            <p:ph type="sldNum" sz="quarter" idx="12"/>
          </p:nvPr>
        </p:nvSpPr>
        <p:spPr>
          <a:xfrm rot="5400000">
            <a:off x="8734643" y="2853201"/>
            <a:ext cx="5383267" cy="604269"/>
          </a:xfrm>
        </p:spPr>
        <p:txBody>
          <a:bodyPr/>
          <a:lstStyle>
            <a:lvl1pPr algn="l">
              <a:defRPr/>
            </a:lvl1pPr>
          </a:lstStyle>
          <a:p>
            <a:fld id="{FAEF9944-A4F6-4C59-AEBD-678D6480B8EA}" type="slidenum">
              <a:rPr lang="en-US" smtClean="0"/>
              <a:pPr/>
              <a:t>‹#›</a:t>
            </a:fld>
            <a:endParaRPr lang="en-US" dirty="0"/>
          </a:p>
        </p:txBody>
      </p:sp>
      <p:cxnSp>
        <p:nvCxnSpPr>
          <p:cNvPr id="7" name="Straight Connector 6" title="Rule Line">
            <a:extLst>
              <a:ext uri="{FF2B5EF4-FFF2-40B4-BE49-F238E27FC236}">
                <a16:creationId xmlns:a16="http://schemas.microsoft.com/office/drawing/2014/main" id="{A1005B08-D2D4-455C-AA62-1200E43E7AF9}"/>
              </a:ext>
            </a:extLst>
          </p:cNvPr>
          <p:cNvCxnSpPr/>
          <p:nvPr/>
        </p:nvCxnSpPr>
        <p:spPr>
          <a:xfrm>
            <a:off x="9111582" y="571502"/>
            <a:ext cx="0" cy="5275467"/>
          </a:xfrm>
          <a:prstGeom prst="line">
            <a:avLst/>
          </a:prstGeom>
          <a:ln w="381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433841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Date Placeholder 9">
            <a:extLst>
              <a:ext uri="{FF2B5EF4-FFF2-40B4-BE49-F238E27FC236}">
                <a16:creationId xmlns:a16="http://schemas.microsoft.com/office/drawing/2014/main" id="{6923EF53-7767-4C94-BEF6-D452927945DA}"/>
              </a:ext>
            </a:extLst>
          </p:cNvPr>
          <p:cNvSpPr>
            <a:spLocks noGrp="1"/>
          </p:cNvSpPr>
          <p:nvPr>
            <p:ph type="dt" sz="half" idx="10"/>
          </p:nvPr>
        </p:nvSpPr>
        <p:spPr/>
        <p:txBody>
          <a:bodyPr/>
          <a:lstStyle/>
          <a:p>
            <a:fld id="{22F3E5F3-28EE-488F-BD53-B744C06C3DEC}" type="datetime1">
              <a:rPr lang="en-US" smtClean="0"/>
              <a:t>6/3/2022</a:t>
            </a:fld>
            <a:endParaRPr lang="en-US" dirty="0"/>
          </a:p>
        </p:txBody>
      </p:sp>
      <p:sp>
        <p:nvSpPr>
          <p:cNvPr id="11" name="Footer Placeholder 10">
            <a:extLst>
              <a:ext uri="{FF2B5EF4-FFF2-40B4-BE49-F238E27FC236}">
                <a16:creationId xmlns:a16="http://schemas.microsoft.com/office/drawing/2014/main" id="{ACF12700-F905-4CFA-970C-C81E05A64D5B}"/>
              </a:ext>
            </a:extLst>
          </p:cNvPr>
          <p:cNvSpPr>
            <a:spLocks noGrp="1"/>
          </p:cNvSpPr>
          <p:nvPr>
            <p:ph type="ftr" sz="quarter" idx="11"/>
          </p:nvPr>
        </p:nvSpPr>
        <p:spPr/>
        <p:txBody>
          <a:bodyPr/>
          <a:lstStyle/>
          <a:p>
            <a:endParaRPr lang="en-US" dirty="0"/>
          </a:p>
        </p:txBody>
      </p:sp>
      <p:sp>
        <p:nvSpPr>
          <p:cNvPr id="12" name="Slide Number Placeholder 11">
            <a:extLst>
              <a:ext uri="{FF2B5EF4-FFF2-40B4-BE49-F238E27FC236}">
                <a16:creationId xmlns:a16="http://schemas.microsoft.com/office/drawing/2014/main" id="{DA1B1EE2-BCA3-432B-A32D-B04C7F1DD93F}"/>
              </a:ext>
            </a:extLst>
          </p:cNvPr>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33264036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B84A89F5-6982-40AE-8108-88B93E85C8FF}"/>
              </a:ext>
            </a:extLst>
          </p:cNvPr>
          <p:cNvGrpSpPr/>
          <p:nvPr/>
        </p:nvGrpSpPr>
        <p:grpSpPr>
          <a:xfrm>
            <a:off x="3124577" y="0"/>
            <a:ext cx="4389519" cy="2916937"/>
            <a:chOff x="3124577" y="0"/>
            <a:chExt cx="4389519" cy="2916937"/>
          </a:xfrm>
        </p:grpSpPr>
        <p:sp>
          <p:nvSpPr>
            <p:cNvPr id="49" name="Freeform: Shape 48">
              <a:extLst>
                <a:ext uri="{FF2B5EF4-FFF2-40B4-BE49-F238E27FC236}">
                  <a16:creationId xmlns:a16="http://schemas.microsoft.com/office/drawing/2014/main" id="{B80BED93-E30B-4492-A268-84C33CA4F067}"/>
                </a:ext>
              </a:extLst>
            </p:cNvPr>
            <p:cNvSpPr/>
            <p:nvPr/>
          </p:nvSpPr>
          <p:spPr>
            <a:xfrm>
              <a:off x="3320637" y="0"/>
              <a:ext cx="4013331" cy="2742133"/>
            </a:xfrm>
            <a:custGeom>
              <a:avLst/>
              <a:gdLst>
                <a:gd name="connsiteX0" fmla="*/ 294151 w 4013331"/>
                <a:gd name="connsiteY0" fmla="*/ 0 h 2742133"/>
                <a:gd name="connsiteX1" fmla="*/ 3844057 w 4013331"/>
                <a:gd name="connsiteY1" fmla="*/ 0 h 2742133"/>
                <a:gd name="connsiteX2" fmla="*/ 3892490 w 4013331"/>
                <a:gd name="connsiteY2" fmla="*/ 131440 h 2742133"/>
                <a:gd name="connsiteX3" fmla="*/ 4013331 w 4013331"/>
                <a:gd name="connsiteY3" fmla="*/ 941251 h 2742133"/>
                <a:gd name="connsiteX4" fmla="*/ 3804827 w 4013331"/>
                <a:gd name="connsiteY4" fmla="*/ 1540292 h 2742133"/>
                <a:gd name="connsiteX5" fmla="*/ 3187498 w 4013331"/>
                <a:gd name="connsiteY5" fmla="*/ 2098087 h 2742133"/>
                <a:gd name="connsiteX6" fmla="*/ 3051769 w 4013331"/>
                <a:gd name="connsiteY6" fmla="*/ 2204787 h 2742133"/>
                <a:gd name="connsiteX7" fmla="*/ 1936476 w 4013331"/>
                <a:gd name="connsiteY7" fmla="*/ 2742133 h 2742133"/>
                <a:gd name="connsiteX8" fmla="*/ 467303 w 4013331"/>
                <a:gd name="connsiteY8" fmla="*/ 1868695 h 2742133"/>
                <a:gd name="connsiteX9" fmla="*/ 310732 w 4013331"/>
                <a:gd name="connsiteY9" fmla="*/ 1645244 h 2742133"/>
                <a:gd name="connsiteX10" fmla="*/ 0 w 4013331"/>
                <a:gd name="connsiteY10" fmla="*/ 941251 h 2742133"/>
                <a:gd name="connsiteX11" fmla="*/ 187749 w 4013331"/>
                <a:gd name="connsiteY11" fmla="*/ 183076 h 2742133"/>
                <a:gd name="connsiteX12" fmla="*/ 288888 w 4013331"/>
                <a:gd name="connsiteY12" fmla="*/ 7329 h 27421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4013331" h="2742133">
                  <a:moveTo>
                    <a:pt x="294151" y="0"/>
                  </a:moveTo>
                  <a:lnTo>
                    <a:pt x="3844057" y="0"/>
                  </a:lnTo>
                  <a:lnTo>
                    <a:pt x="3892490" y="131440"/>
                  </a:lnTo>
                  <a:cubicBezTo>
                    <a:pt x="3971777" y="378867"/>
                    <a:pt x="4013331" y="652783"/>
                    <a:pt x="4013331" y="941251"/>
                  </a:cubicBezTo>
                  <a:cubicBezTo>
                    <a:pt x="4013331" y="1171430"/>
                    <a:pt x="3948997" y="1356167"/>
                    <a:pt x="3804827" y="1540292"/>
                  </a:cubicBezTo>
                  <a:cubicBezTo>
                    <a:pt x="3654026" y="1732895"/>
                    <a:pt x="3427436" y="1910292"/>
                    <a:pt x="3187498" y="2098087"/>
                  </a:cubicBezTo>
                  <a:cubicBezTo>
                    <a:pt x="3143231" y="2132693"/>
                    <a:pt x="3097499" y="2168522"/>
                    <a:pt x="3051769" y="2204787"/>
                  </a:cubicBezTo>
                  <a:cubicBezTo>
                    <a:pt x="2642425" y="2529345"/>
                    <a:pt x="2343664" y="2742133"/>
                    <a:pt x="1936476" y="2742133"/>
                  </a:cubicBezTo>
                  <a:cubicBezTo>
                    <a:pt x="1316045" y="2742133"/>
                    <a:pt x="876647" y="2480932"/>
                    <a:pt x="467303" y="1868695"/>
                  </a:cubicBezTo>
                  <a:cubicBezTo>
                    <a:pt x="413736" y="1788559"/>
                    <a:pt x="361372" y="1715679"/>
                    <a:pt x="310732" y="1645244"/>
                  </a:cubicBezTo>
                  <a:cubicBezTo>
                    <a:pt x="100850" y="1353195"/>
                    <a:pt x="0" y="1201315"/>
                    <a:pt x="0" y="941251"/>
                  </a:cubicBezTo>
                  <a:cubicBezTo>
                    <a:pt x="0" y="683021"/>
                    <a:pt x="63214" y="427935"/>
                    <a:pt x="187749" y="183076"/>
                  </a:cubicBezTo>
                  <a:cubicBezTo>
                    <a:pt x="218215" y="123194"/>
                    <a:pt x="251953" y="64578"/>
                    <a:pt x="288888" y="7329"/>
                  </a:cubicBez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Meiryo"/>
                <a:ea typeface="+mn-ea"/>
                <a:cs typeface="+mn-cs"/>
              </a:endParaRPr>
            </a:p>
          </p:txBody>
        </p:sp>
        <p:sp>
          <p:nvSpPr>
            <p:cNvPr id="50" name="Freeform: Shape 49">
              <a:extLst>
                <a:ext uri="{FF2B5EF4-FFF2-40B4-BE49-F238E27FC236}">
                  <a16:creationId xmlns:a16="http://schemas.microsoft.com/office/drawing/2014/main" id="{965F60C1-CD8B-4326-9B24-3D197CF382A6}"/>
                </a:ext>
              </a:extLst>
            </p:cNvPr>
            <p:cNvSpPr/>
            <p:nvPr/>
          </p:nvSpPr>
          <p:spPr>
            <a:xfrm>
              <a:off x="3566319" y="0"/>
              <a:ext cx="3401415" cy="2440484"/>
            </a:xfrm>
            <a:custGeom>
              <a:avLst/>
              <a:gdLst>
                <a:gd name="connsiteX0" fmla="*/ 332917 w 3401415"/>
                <a:gd name="connsiteY0" fmla="*/ 0 h 2440484"/>
                <a:gd name="connsiteX1" fmla="*/ 3207137 w 3401415"/>
                <a:gd name="connsiteY1" fmla="*/ 0 h 2440484"/>
                <a:gd name="connsiteX2" fmla="*/ 3242654 w 3401415"/>
                <a:gd name="connsiteY2" fmla="*/ 74937 h 2440484"/>
                <a:gd name="connsiteX3" fmla="*/ 3401415 w 3401415"/>
                <a:gd name="connsiteY3" fmla="*/ 914184 h 2440484"/>
                <a:gd name="connsiteX4" fmla="*/ 3224702 w 3401415"/>
                <a:gd name="connsiteY4" fmla="*/ 1421888 h 2440484"/>
                <a:gd name="connsiteX5" fmla="*/ 2701498 w 3401415"/>
                <a:gd name="connsiteY5" fmla="*/ 1894635 h 2440484"/>
                <a:gd name="connsiteX6" fmla="*/ 2586463 w 3401415"/>
                <a:gd name="connsiteY6" fmla="*/ 1985068 h 2440484"/>
                <a:gd name="connsiteX7" fmla="*/ 1641219 w 3401415"/>
                <a:gd name="connsiteY7" fmla="*/ 2440484 h 2440484"/>
                <a:gd name="connsiteX8" fmla="*/ 396053 w 3401415"/>
                <a:gd name="connsiteY8" fmla="*/ 1700219 h 2440484"/>
                <a:gd name="connsiteX9" fmla="*/ 263354 w 3401415"/>
                <a:gd name="connsiteY9" fmla="*/ 1510839 h 2440484"/>
                <a:gd name="connsiteX10" fmla="*/ 0 w 3401415"/>
                <a:gd name="connsiteY10" fmla="*/ 914184 h 2440484"/>
                <a:gd name="connsiteX11" fmla="*/ 159122 w 3401415"/>
                <a:gd name="connsiteY11" fmla="*/ 271610 h 2440484"/>
                <a:gd name="connsiteX12" fmla="*/ 244841 w 3401415"/>
                <a:gd name="connsiteY12" fmla="*/ 122658 h 24404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401415" h="2440484">
                  <a:moveTo>
                    <a:pt x="332917" y="0"/>
                  </a:moveTo>
                  <a:lnTo>
                    <a:pt x="3207137" y="0"/>
                  </a:lnTo>
                  <a:lnTo>
                    <a:pt x="3242654" y="74937"/>
                  </a:lnTo>
                  <a:cubicBezTo>
                    <a:pt x="3346386" y="322243"/>
                    <a:pt x="3401415" y="608579"/>
                    <a:pt x="3401415" y="914184"/>
                  </a:cubicBezTo>
                  <a:cubicBezTo>
                    <a:pt x="3401415" y="1109268"/>
                    <a:pt x="3346890" y="1265837"/>
                    <a:pt x="3224702" y="1421888"/>
                  </a:cubicBezTo>
                  <a:cubicBezTo>
                    <a:pt x="3096894" y="1585125"/>
                    <a:pt x="2904852" y="1735475"/>
                    <a:pt x="2701498" y="1894635"/>
                  </a:cubicBezTo>
                  <a:cubicBezTo>
                    <a:pt x="2663980" y="1923966"/>
                    <a:pt x="2625221" y="1954332"/>
                    <a:pt x="2586463" y="1985068"/>
                  </a:cubicBezTo>
                  <a:cubicBezTo>
                    <a:pt x="2239532" y="2260140"/>
                    <a:pt x="1986324" y="2440484"/>
                    <a:pt x="1641219" y="2440484"/>
                  </a:cubicBezTo>
                  <a:cubicBezTo>
                    <a:pt x="1115386" y="2440484"/>
                    <a:pt x="742984" y="2219109"/>
                    <a:pt x="396053" y="1700219"/>
                  </a:cubicBezTo>
                  <a:cubicBezTo>
                    <a:pt x="350653" y="1632303"/>
                    <a:pt x="306273" y="1570535"/>
                    <a:pt x="263354" y="1510839"/>
                  </a:cubicBezTo>
                  <a:cubicBezTo>
                    <a:pt x="85473" y="1263318"/>
                    <a:pt x="0" y="1134597"/>
                    <a:pt x="0" y="914184"/>
                  </a:cubicBezTo>
                  <a:cubicBezTo>
                    <a:pt x="0" y="695327"/>
                    <a:pt x="53576" y="479135"/>
                    <a:pt x="159122" y="271610"/>
                  </a:cubicBezTo>
                  <a:cubicBezTo>
                    <a:pt x="184943" y="220858"/>
                    <a:pt x="213538" y="171179"/>
                    <a:pt x="244841" y="122658"/>
                  </a:cubicBezTo>
                  <a:close/>
                </a:path>
              </a:pathLst>
            </a:custGeom>
            <a:noFill/>
            <a:ln w="15875">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Meiryo"/>
                <a:ea typeface="+mn-ea"/>
                <a:cs typeface="+mn-cs"/>
              </a:endParaRPr>
            </a:p>
          </p:txBody>
        </p:sp>
        <p:sp>
          <p:nvSpPr>
            <p:cNvPr id="51" name="Freeform: Shape 50">
              <a:extLst>
                <a:ext uri="{FF2B5EF4-FFF2-40B4-BE49-F238E27FC236}">
                  <a16:creationId xmlns:a16="http://schemas.microsoft.com/office/drawing/2014/main" id="{69511D06-104E-440E-8049-4CDCE4B87E96}"/>
                </a:ext>
              </a:extLst>
            </p:cNvPr>
            <p:cNvSpPr/>
            <p:nvPr/>
          </p:nvSpPr>
          <p:spPr>
            <a:xfrm>
              <a:off x="3232490" y="0"/>
              <a:ext cx="4164597" cy="2817185"/>
            </a:xfrm>
            <a:custGeom>
              <a:avLst/>
              <a:gdLst>
                <a:gd name="connsiteX0" fmla="*/ 237339 w 4130517"/>
                <a:gd name="connsiteY0" fmla="*/ 0 h 2806419"/>
                <a:gd name="connsiteX1" fmla="*/ 3997489 w 4130517"/>
                <a:gd name="connsiteY1" fmla="*/ 0 h 2806419"/>
                <a:gd name="connsiteX2" fmla="*/ 4006148 w 4130517"/>
                <a:gd name="connsiteY2" fmla="*/ 24333 h 2806419"/>
                <a:gd name="connsiteX3" fmla="*/ 4130517 w 4130517"/>
                <a:gd name="connsiteY3" fmla="*/ 887307 h 2806419"/>
                <a:gd name="connsiteX4" fmla="*/ 3915925 w 4130517"/>
                <a:gd name="connsiteY4" fmla="*/ 1525677 h 2806419"/>
                <a:gd name="connsiteX5" fmla="*/ 3280571 w 4130517"/>
                <a:gd name="connsiteY5" fmla="*/ 2120090 h 2806419"/>
                <a:gd name="connsiteX6" fmla="*/ 3140878 w 4130517"/>
                <a:gd name="connsiteY6" fmla="*/ 2233796 h 2806419"/>
                <a:gd name="connsiteX7" fmla="*/ 1993019 w 4130517"/>
                <a:gd name="connsiteY7" fmla="*/ 2806419 h 2806419"/>
                <a:gd name="connsiteX8" fmla="*/ 480948 w 4130517"/>
                <a:gd name="connsiteY8" fmla="*/ 1875638 h 2806419"/>
                <a:gd name="connsiteX9" fmla="*/ 319805 w 4130517"/>
                <a:gd name="connsiteY9" fmla="*/ 1637519 h 2806419"/>
                <a:gd name="connsiteX10" fmla="*/ 0 w 4130517"/>
                <a:gd name="connsiteY10" fmla="*/ 887307 h 2806419"/>
                <a:gd name="connsiteX11" fmla="*/ 193231 w 4130517"/>
                <a:gd name="connsiteY11" fmla="*/ 79360 h 28064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130517" h="2806419">
                  <a:moveTo>
                    <a:pt x="237339" y="0"/>
                  </a:moveTo>
                  <a:lnTo>
                    <a:pt x="3997489" y="0"/>
                  </a:lnTo>
                  <a:lnTo>
                    <a:pt x="4006148" y="24333"/>
                  </a:lnTo>
                  <a:cubicBezTo>
                    <a:pt x="4087750" y="288004"/>
                    <a:pt x="4130517" y="579903"/>
                    <a:pt x="4130517" y="887307"/>
                  </a:cubicBezTo>
                  <a:cubicBezTo>
                    <a:pt x="4130517" y="1132599"/>
                    <a:pt x="4064304" y="1329464"/>
                    <a:pt x="3915925" y="1525677"/>
                  </a:cubicBezTo>
                  <a:cubicBezTo>
                    <a:pt x="3760721" y="1730924"/>
                    <a:pt x="3527514" y="1919967"/>
                    <a:pt x="3280571" y="2120090"/>
                  </a:cubicBezTo>
                  <a:cubicBezTo>
                    <a:pt x="3235011" y="2156968"/>
                    <a:pt x="3187944" y="2195151"/>
                    <a:pt x="3140878" y="2233796"/>
                  </a:cubicBezTo>
                  <a:cubicBezTo>
                    <a:pt x="2719582" y="2579662"/>
                    <a:pt x="2412097" y="2806419"/>
                    <a:pt x="1993019" y="2806419"/>
                  </a:cubicBezTo>
                  <a:cubicBezTo>
                    <a:pt x="1354472" y="2806419"/>
                    <a:pt x="902244" y="2528070"/>
                    <a:pt x="480948" y="1875638"/>
                  </a:cubicBezTo>
                  <a:cubicBezTo>
                    <a:pt x="425816" y="1790244"/>
                    <a:pt x="371924" y="1712578"/>
                    <a:pt x="319805" y="1637519"/>
                  </a:cubicBezTo>
                  <a:cubicBezTo>
                    <a:pt x="103795" y="1326296"/>
                    <a:pt x="0" y="1164446"/>
                    <a:pt x="0" y="887307"/>
                  </a:cubicBezTo>
                  <a:cubicBezTo>
                    <a:pt x="0" y="612125"/>
                    <a:pt x="65060" y="340293"/>
                    <a:pt x="193231" y="79360"/>
                  </a:cubicBezTo>
                  <a:close/>
                </a:path>
              </a:pathLst>
            </a:custGeom>
            <a:noFill/>
            <a:ln w="1905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Meiryo"/>
                <a:ea typeface="+mn-ea"/>
                <a:cs typeface="+mn-cs"/>
              </a:endParaRPr>
            </a:p>
          </p:txBody>
        </p:sp>
        <p:sp>
          <p:nvSpPr>
            <p:cNvPr id="52" name="Freeform: Shape 51">
              <a:extLst>
                <a:ext uri="{FF2B5EF4-FFF2-40B4-BE49-F238E27FC236}">
                  <a16:creationId xmlns:a16="http://schemas.microsoft.com/office/drawing/2014/main" id="{164F6B39-7B0A-4839-9F52-1FFA2044F248}"/>
                </a:ext>
              </a:extLst>
            </p:cNvPr>
            <p:cNvSpPr/>
            <p:nvPr/>
          </p:nvSpPr>
          <p:spPr>
            <a:xfrm>
              <a:off x="3124577" y="0"/>
              <a:ext cx="4389519" cy="2916937"/>
            </a:xfrm>
            <a:custGeom>
              <a:avLst/>
              <a:gdLst>
                <a:gd name="connsiteX0" fmla="*/ 208215 w 4389519"/>
                <a:gd name="connsiteY0" fmla="*/ 0 h 2916937"/>
                <a:gd name="connsiteX1" fmla="*/ 4284014 w 4389519"/>
                <a:gd name="connsiteY1" fmla="*/ 0 h 2916937"/>
                <a:gd name="connsiteX2" fmla="*/ 4335794 w 4389519"/>
                <a:gd name="connsiteY2" fmla="*/ 207911 h 2916937"/>
                <a:gd name="connsiteX3" fmla="*/ 4376420 w 4389519"/>
                <a:gd name="connsiteY3" fmla="*/ 1078865 h 2916937"/>
                <a:gd name="connsiteX4" fmla="*/ 4090147 w 4389519"/>
                <a:gd name="connsiteY4" fmla="*/ 1734728 h 2916937"/>
                <a:gd name="connsiteX5" fmla="*/ 3362552 w 4389519"/>
                <a:gd name="connsiteY5" fmla="*/ 2305097 h 2916937"/>
                <a:gd name="connsiteX6" fmla="*/ 3204152 w 4389519"/>
                <a:gd name="connsiteY6" fmla="*/ 2412521 h 2916937"/>
                <a:gd name="connsiteX7" fmla="*/ 1936072 w 4389519"/>
                <a:gd name="connsiteY7" fmla="*/ 2912360 h 2916937"/>
                <a:gd name="connsiteX8" fmla="*/ 421690 w 4389519"/>
                <a:gd name="connsiteY8" fmla="*/ 1787063 h 2916937"/>
                <a:gd name="connsiteX9" fmla="*/ 273167 w 4389519"/>
                <a:gd name="connsiteY9" fmla="*/ 1520080 h 2916937"/>
                <a:gd name="connsiteX10" fmla="*/ 4118 w 4389519"/>
                <a:gd name="connsiteY10" fmla="*/ 696338 h 2916937"/>
                <a:gd name="connsiteX11" fmla="*/ 175984 w 4389519"/>
                <a:gd name="connsiteY11" fmla="*/ 60381 h 29169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389519" h="2916937">
                  <a:moveTo>
                    <a:pt x="208215" y="0"/>
                  </a:moveTo>
                  <a:lnTo>
                    <a:pt x="4284014" y="0"/>
                  </a:lnTo>
                  <a:lnTo>
                    <a:pt x="4335794" y="207911"/>
                  </a:lnTo>
                  <a:cubicBezTo>
                    <a:pt x="4388748" y="479686"/>
                    <a:pt x="4403109" y="773803"/>
                    <a:pt x="4376420" y="1078865"/>
                  </a:cubicBezTo>
                  <a:cubicBezTo>
                    <a:pt x="4353703" y="1338514"/>
                    <a:pt x="4265383" y="1540772"/>
                    <a:pt x="4090147" y="1734728"/>
                  </a:cubicBezTo>
                  <a:cubicBezTo>
                    <a:pt x="3906850" y="1937616"/>
                    <a:pt x="3642485" y="2116128"/>
                    <a:pt x="3362552" y="2305097"/>
                  </a:cubicBezTo>
                  <a:cubicBezTo>
                    <a:pt x="3310910" y="2339914"/>
                    <a:pt x="3257553" y="2375972"/>
                    <a:pt x="3204152" y="2412521"/>
                  </a:cubicBezTo>
                  <a:cubicBezTo>
                    <a:pt x="2726165" y="2739616"/>
                    <a:pt x="2379682" y="2951171"/>
                    <a:pt x="1936072" y="2912360"/>
                  </a:cubicBezTo>
                  <a:cubicBezTo>
                    <a:pt x="1260148" y="2853224"/>
                    <a:pt x="807225" y="2516700"/>
                    <a:pt x="421690" y="1787063"/>
                  </a:cubicBezTo>
                  <a:cubicBezTo>
                    <a:pt x="371240" y="1691563"/>
                    <a:pt x="321385" y="1604361"/>
                    <a:pt x="273167" y="1520080"/>
                  </a:cubicBezTo>
                  <a:cubicBezTo>
                    <a:pt x="73334" y="1170636"/>
                    <a:pt x="-21548" y="989700"/>
                    <a:pt x="4118" y="696338"/>
                  </a:cubicBezTo>
                  <a:cubicBezTo>
                    <a:pt x="23232" y="477870"/>
                    <a:pt x="80908" y="264786"/>
                    <a:pt x="175984" y="60381"/>
                  </a:cubicBezTo>
                  <a:close/>
                </a:path>
              </a:pathLst>
            </a:custGeom>
            <a:noFill/>
            <a:ln w="1905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Meiryo"/>
                <a:ea typeface="+mn-ea"/>
                <a:cs typeface="+mn-cs"/>
              </a:endParaRPr>
            </a:p>
          </p:txBody>
        </p:sp>
      </p:grpSp>
      <p:grpSp>
        <p:nvGrpSpPr>
          <p:cNvPr id="8" name="Group 7">
            <a:extLst>
              <a:ext uri="{FF2B5EF4-FFF2-40B4-BE49-F238E27FC236}">
                <a16:creationId xmlns:a16="http://schemas.microsoft.com/office/drawing/2014/main" id="{03099122-D80B-4389-A1CF-52C635217F4B}"/>
              </a:ext>
            </a:extLst>
          </p:cNvPr>
          <p:cNvGrpSpPr/>
          <p:nvPr/>
        </p:nvGrpSpPr>
        <p:grpSpPr>
          <a:xfrm>
            <a:off x="8122942" y="0"/>
            <a:ext cx="4069058" cy="3547008"/>
            <a:chOff x="8122942" y="0"/>
            <a:chExt cx="4069058" cy="3547008"/>
          </a:xfrm>
        </p:grpSpPr>
        <p:sp>
          <p:nvSpPr>
            <p:cNvPr id="54" name="Freeform: Shape 53">
              <a:extLst>
                <a:ext uri="{FF2B5EF4-FFF2-40B4-BE49-F238E27FC236}">
                  <a16:creationId xmlns:a16="http://schemas.microsoft.com/office/drawing/2014/main" id="{CA535D59-CDAA-4AA9-84AC-A6142E857FE2}"/>
                </a:ext>
              </a:extLst>
            </p:cNvPr>
            <p:cNvSpPr/>
            <p:nvPr/>
          </p:nvSpPr>
          <p:spPr>
            <a:xfrm>
              <a:off x="8122942" y="0"/>
              <a:ext cx="4069058" cy="3547008"/>
            </a:xfrm>
            <a:custGeom>
              <a:avLst/>
              <a:gdLst>
                <a:gd name="connsiteX0" fmla="*/ 305212 w 4069058"/>
                <a:gd name="connsiteY0" fmla="*/ 0 h 3547008"/>
                <a:gd name="connsiteX1" fmla="*/ 4069058 w 4069058"/>
                <a:gd name="connsiteY1" fmla="*/ 0 h 3547008"/>
                <a:gd name="connsiteX2" fmla="*/ 4069058 w 4069058"/>
                <a:gd name="connsiteY2" fmla="*/ 2865785 h 3547008"/>
                <a:gd name="connsiteX3" fmla="*/ 3996814 w 4069058"/>
                <a:gd name="connsiteY3" fmla="*/ 2947457 h 3547008"/>
                <a:gd name="connsiteX4" fmla="*/ 2732780 w 4069058"/>
                <a:gd name="connsiteY4" fmla="*/ 3541640 h 3547008"/>
                <a:gd name="connsiteX5" fmla="*/ 1317550 w 4069058"/>
                <a:gd name="connsiteY5" fmla="*/ 3015110 h 3547008"/>
                <a:gd name="connsiteX6" fmla="*/ 1140977 w 4069058"/>
                <a:gd name="connsiteY6" fmla="*/ 2901419 h 3547008"/>
                <a:gd name="connsiteX7" fmla="*/ 330269 w 4069058"/>
                <a:gd name="connsiteY7" fmla="*/ 2297252 h 3547008"/>
                <a:gd name="connsiteX8" fmla="*/ 13299 w 4069058"/>
                <a:gd name="connsiteY8" fmla="*/ 1599966 h 3547008"/>
                <a:gd name="connsiteX9" fmla="*/ 217457 w 4069058"/>
                <a:gd name="connsiteY9" fmla="*/ 178659 h 35470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069058" h="3547008">
                  <a:moveTo>
                    <a:pt x="305212" y="0"/>
                  </a:moveTo>
                  <a:lnTo>
                    <a:pt x="4069058" y="0"/>
                  </a:lnTo>
                  <a:lnTo>
                    <a:pt x="4069058" y="2865785"/>
                  </a:lnTo>
                  <a:lnTo>
                    <a:pt x="3996814" y="2947457"/>
                  </a:lnTo>
                  <a:cubicBezTo>
                    <a:pt x="3654887" y="3311545"/>
                    <a:pt x="3252443" y="3496175"/>
                    <a:pt x="2732780" y="3541640"/>
                  </a:cubicBezTo>
                  <a:cubicBezTo>
                    <a:pt x="2236701" y="3585041"/>
                    <a:pt x="1850359" y="3361306"/>
                    <a:pt x="1317550" y="3015110"/>
                  </a:cubicBezTo>
                  <a:cubicBezTo>
                    <a:pt x="1258026" y="2976425"/>
                    <a:pt x="1198546" y="2938265"/>
                    <a:pt x="1140977" y="2901419"/>
                  </a:cubicBezTo>
                  <a:cubicBezTo>
                    <a:pt x="828927" y="2701433"/>
                    <a:pt x="534230" y="2512513"/>
                    <a:pt x="330269" y="2297252"/>
                  </a:cubicBezTo>
                  <a:cubicBezTo>
                    <a:pt x="135278" y="2091465"/>
                    <a:pt x="37487" y="1876435"/>
                    <a:pt x="13299" y="1599966"/>
                  </a:cubicBezTo>
                  <a:cubicBezTo>
                    <a:pt x="-32170" y="1080250"/>
                    <a:pt x="39709" y="589889"/>
                    <a:pt x="217457" y="178659"/>
                  </a:cubicBezTo>
                  <a:close/>
                </a:path>
              </a:pathLst>
            </a:custGeom>
            <a:noFill/>
            <a:ln w="1905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Meiryo"/>
                <a:ea typeface="+mn-ea"/>
                <a:cs typeface="+mn-cs"/>
              </a:endParaRPr>
            </a:p>
          </p:txBody>
        </p:sp>
        <p:sp>
          <p:nvSpPr>
            <p:cNvPr id="55" name="Freeform: Shape 54">
              <a:extLst>
                <a:ext uri="{FF2B5EF4-FFF2-40B4-BE49-F238E27FC236}">
                  <a16:creationId xmlns:a16="http://schemas.microsoft.com/office/drawing/2014/main" id="{CD6948CC-6D51-4092-887C-B0664DC102C7}"/>
                </a:ext>
              </a:extLst>
            </p:cNvPr>
            <p:cNvSpPr/>
            <p:nvPr/>
          </p:nvSpPr>
          <p:spPr>
            <a:xfrm flipH="1">
              <a:off x="8319994" y="0"/>
              <a:ext cx="3872006" cy="3321595"/>
            </a:xfrm>
            <a:custGeom>
              <a:avLst/>
              <a:gdLst>
                <a:gd name="connsiteX0" fmla="*/ 3466434 w 3872006"/>
                <a:gd name="connsiteY0" fmla="*/ 0 h 3321595"/>
                <a:gd name="connsiteX1" fmla="*/ 65800 w 3872006"/>
                <a:gd name="connsiteY1" fmla="*/ 0 h 3321595"/>
                <a:gd name="connsiteX2" fmla="*/ 0 w 3872006"/>
                <a:gd name="connsiteY2" fmla="*/ 59511 h 3321595"/>
                <a:gd name="connsiteX3" fmla="*/ 0 w 3872006"/>
                <a:gd name="connsiteY3" fmla="*/ 2518435 h 3321595"/>
                <a:gd name="connsiteX4" fmla="*/ 80122 w 3872006"/>
                <a:gd name="connsiteY4" fmla="*/ 2618704 h 3321595"/>
                <a:gd name="connsiteX5" fmla="*/ 1549501 w 3872006"/>
                <a:gd name="connsiteY5" fmla="*/ 3321595 h 3321595"/>
                <a:gd name="connsiteX6" fmla="*/ 2796711 w 3872006"/>
                <a:gd name="connsiteY6" fmla="*/ 2749441 h 3321595"/>
                <a:gd name="connsiteX7" fmla="*/ 2948494 w 3872006"/>
                <a:gd name="connsiteY7" fmla="*/ 2635829 h 3321595"/>
                <a:gd name="connsiteX8" fmla="*/ 3638840 w 3872006"/>
                <a:gd name="connsiteY8" fmla="*/ 2041901 h 3321595"/>
                <a:gd name="connsiteX9" fmla="*/ 3872006 w 3872006"/>
                <a:gd name="connsiteY9" fmla="*/ 1404055 h 3321595"/>
                <a:gd name="connsiteX10" fmla="*/ 3467973 w 3872006"/>
                <a:gd name="connsiteY10" fmla="*/ 1974 h 33215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872006" h="3321595">
                  <a:moveTo>
                    <a:pt x="3466434" y="0"/>
                  </a:moveTo>
                  <a:lnTo>
                    <a:pt x="65800" y="0"/>
                  </a:lnTo>
                  <a:lnTo>
                    <a:pt x="0" y="59511"/>
                  </a:lnTo>
                  <a:lnTo>
                    <a:pt x="0" y="2518435"/>
                  </a:lnTo>
                  <a:lnTo>
                    <a:pt x="80122" y="2618704"/>
                  </a:lnTo>
                  <a:cubicBezTo>
                    <a:pt x="490323" y="3108658"/>
                    <a:pt x="942414" y="3321595"/>
                    <a:pt x="1549501" y="3321595"/>
                  </a:cubicBezTo>
                  <a:cubicBezTo>
                    <a:pt x="2004852" y="3321595"/>
                    <a:pt x="2338950" y="3095023"/>
                    <a:pt x="2796711" y="2749441"/>
                  </a:cubicBezTo>
                  <a:cubicBezTo>
                    <a:pt x="2847850" y="2710827"/>
                    <a:pt x="2898991" y="2672676"/>
                    <a:pt x="2948494" y="2635829"/>
                  </a:cubicBezTo>
                  <a:cubicBezTo>
                    <a:pt x="3216812" y="2435869"/>
                    <a:pt x="3470203" y="2246981"/>
                    <a:pt x="3638840" y="2041901"/>
                  </a:cubicBezTo>
                  <a:cubicBezTo>
                    <a:pt x="3800062" y="1845849"/>
                    <a:pt x="3872006" y="1649145"/>
                    <a:pt x="3872006" y="1404055"/>
                  </a:cubicBezTo>
                  <a:cubicBezTo>
                    <a:pt x="3872006" y="866538"/>
                    <a:pt x="3729694" y="376466"/>
                    <a:pt x="3467973" y="1974"/>
                  </a:cubicBez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56" name="Freeform: Shape 55">
              <a:extLst>
                <a:ext uri="{FF2B5EF4-FFF2-40B4-BE49-F238E27FC236}">
                  <a16:creationId xmlns:a16="http://schemas.microsoft.com/office/drawing/2014/main" id="{F5F9FD94-99CC-42AD-8E66-CF99E8FD5A94}"/>
                </a:ext>
              </a:extLst>
            </p:cNvPr>
            <p:cNvSpPr/>
            <p:nvPr/>
          </p:nvSpPr>
          <p:spPr>
            <a:xfrm flipH="1">
              <a:off x="8729240" y="9274"/>
              <a:ext cx="3462454" cy="3010961"/>
            </a:xfrm>
            <a:custGeom>
              <a:avLst/>
              <a:gdLst>
                <a:gd name="connsiteX0" fmla="*/ 2953507 w 3462454"/>
                <a:gd name="connsiteY0" fmla="*/ 0 h 3010961"/>
                <a:gd name="connsiteX1" fmla="*/ 477652 w 3462454"/>
                <a:gd name="connsiteY1" fmla="*/ 0 h 3010961"/>
                <a:gd name="connsiteX2" fmla="*/ 327396 w 3462454"/>
                <a:gd name="connsiteY2" fmla="*/ 113681 h 3010961"/>
                <a:gd name="connsiteX3" fmla="*/ 46554 w 3462454"/>
                <a:gd name="connsiteY3" fmla="*/ 391785 h 3010961"/>
                <a:gd name="connsiteX4" fmla="*/ 0 w 3462454"/>
                <a:gd name="connsiteY4" fmla="*/ 453516 h 3010961"/>
                <a:gd name="connsiteX5" fmla="*/ 0 w 3462454"/>
                <a:gd name="connsiteY5" fmla="*/ 2083461 h 3010961"/>
                <a:gd name="connsiteX6" fmla="*/ 26382 w 3462454"/>
                <a:gd name="connsiteY6" fmla="*/ 2118637 h 3010961"/>
                <a:gd name="connsiteX7" fmla="*/ 101620 w 3462454"/>
                <a:gd name="connsiteY7" fmla="*/ 2222744 h 3010961"/>
                <a:gd name="connsiteX8" fmla="*/ 1494064 w 3462454"/>
                <a:gd name="connsiteY8" fmla="*/ 3010961 h 3010961"/>
                <a:gd name="connsiteX9" fmla="*/ 2551110 w 3462454"/>
                <a:gd name="connsiteY9" fmla="*/ 2526044 h 3010961"/>
                <a:gd name="connsiteX10" fmla="*/ 2679751 w 3462454"/>
                <a:gd name="connsiteY10" fmla="*/ 2429754 h 3010961"/>
                <a:gd name="connsiteX11" fmla="*/ 3264840 w 3462454"/>
                <a:gd name="connsiteY11" fmla="*/ 1926383 h 3010961"/>
                <a:gd name="connsiteX12" fmla="*/ 3462454 w 3462454"/>
                <a:gd name="connsiteY12" fmla="*/ 1385790 h 3010961"/>
                <a:gd name="connsiteX13" fmla="*/ 3018820 w 3462454"/>
                <a:gd name="connsiteY13" fmla="*/ 67626 h 30109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462454" h="3010961">
                  <a:moveTo>
                    <a:pt x="2953507" y="0"/>
                  </a:moveTo>
                  <a:lnTo>
                    <a:pt x="477652" y="0"/>
                  </a:lnTo>
                  <a:lnTo>
                    <a:pt x="327396" y="113681"/>
                  </a:lnTo>
                  <a:cubicBezTo>
                    <a:pt x="222344" y="200626"/>
                    <a:pt x="128536" y="293564"/>
                    <a:pt x="46554" y="391785"/>
                  </a:cubicBezTo>
                  <a:lnTo>
                    <a:pt x="0" y="453516"/>
                  </a:lnTo>
                  <a:lnTo>
                    <a:pt x="0" y="2083461"/>
                  </a:lnTo>
                  <a:lnTo>
                    <a:pt x="26382" y="2118637"/>
                  </a:lnTo>
                  <a:cubicBezTo>
                    <a:pt x="51135" y="2152065"/>
                    <a:pt x="76235" y="2186586"/>
                    <a:pt x="101620" y="2222744"/>
                  </a:cubicBezTo>
                  <a:cubicBezTo>
                    <a:pt x="489585" y="2775245"/>
                    <a:pt x="906035" y="3010961"/>
                    <a:pt x="1494064" y="3010961"/>
                  </a:cubicBezTo>
                  <a:cubicBezTo>
                    <a:pt x="1879987" y="3010961"/>
                    <a:pt x="2163144" y="2818935"/>
                    <a:pt x="2551110" y="2526044"/>
                  </a:cubicBezTo>
                  <a:cubicBezTo>
                    <a:pt x="2594452" y="2493317"/>
                    <a:pt x="2637795" y="2460984"/>
                    <a:pt x="2679751" y="2429754"/>
                  </a:cubicBezTo>
                  <a:cubicBezTo>
                    <a:pt x="2907158" y="2260282"/>
                    <a:pt x="3121914" y="2100194"/>
                    <a:pt x="3264840" y="1926383"/>
                  </a:cubicBezTo>
                  <a:cubicBezTo>
                    <a:pt x="3401480" y="1760224"/>
                    <a:pt x="3462454" y="1593511"/>
                    <a:pt x="3462454" y="1385790"/>
                  </a:cubicBezTo>
                  <a:cubicBezTo>
                    <a:pt x="3462454" y="865148"/>
                    <a:pt x="3304918" y="397028"/>
                    <a:pt x="3018820" y="67626"/>
                  </a:cubicBezTo>
                  <a:close/>
                </a:path>
              </a:pathLst>
            </a:custGeom>
            <a:noFill/>
            <a:ln w="15875">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57" name="Freeform: Shape 56">
              <a:extLst>
                <a:ext uri="{FF2B5EF4-FFF2-40B4-BE49-F238E27FC236}">
                  <a16:creationId xmlns:a16="http://schemas.microsoft.com/office/drawing/2014/main" id="{F47D3E70-A759-410D-B5DB-855218E138C3}"/>
                </a:ext>
              </a:extLst>
            </p:cNvPr>
            <p:cNvSpPr/>
            <p:nvPr/>
          </p:nvSpPr>
          <p:spPr>
            <a:xfrm flipH="1">
              <a:off x="8243247" y="9274"/>
              <a:ext cx="3948447" cy="3411460"/>
            </a:xfrm>
            <a:custGeom>
              <a:avLst/>
              <a:gdLst>
                <a:gd name="connsiteX0" fmla="*/ 3564894 w 3904481"/>
                <a:gd name="connsiteY0" fmla="*/ 0 h 3411460"/>
                <a:gd name="connsiteX1" fmla="*/ 0 w 3904481"/>
                <a:gd name="connsiteY1" fmla="*/ 0 h 3411460"/>
                <a:gd name="connsiteX2" fmla="*/ 0 w 3904481"/>
                <a:gd name="connsiteY2" fmla="*/ 2659993 h 3411460"/>
                <a:gd name="connsiteX3" fmla="*/ 1876 w 3904481"/>
                <a:gd name="connsiteY3" fmla="*/ 2662425 h 3411460"/>
                <a:gd name="connsiteX4" fmla="*/ 1514161 w 3904481"/>
                <a:gd name="connsiteY4" fmla="*/ 3411460 h 3411460"/>
                <a:gd name="connsiteX5" fmla="*/ 2797788 w 3904481"/>
                <a:gd name="connsiteY5" fmla="*/ 2801744 h 3411460"/>
                <a:gd name="connsiteX6" fmla="*/ 2954004 w 3904481"/>
                <a:gd name="connsiteY6" fmla="*/ 2680673 h 3411460"/>
                <a:gd name="connsiteX7" fmla="*/ 3664508 w 3904481"/>
                <a:gd name="connsiteY7" fmla="*/ 2047754 h 3411460"/>
                <a:gd name="connsiteX8" fmla="*/ 3904481 w 3904481"/>
                <a:gd name="connsiteY8" fmla="*/ 1368033 h 3411460"/>
                <a:gd name="connsiteX9" fmla="*/ 3596499 w 3904481"/>
                <a:gd name="connsiteY9" fmla="*/ 52268 h 34114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904481" h="3411460">
                  <a:moveTo>
                    <a:pt x="3564894" y="0"/>
                  </a:moveTo>
                  <a:lnTo>
                    <a:pt x="0" y="0"/>
                  </a:lnTo>
                  <a:lnTo>
                    <a:pt x="0" y="2659993"/>
                  </a:lnTo>
                  <a:lnTo>
                    <a:pt x="1876" y="2662425"/>
                  </a:lnTo>
                  <a:cubicBezTo>
                    <a:pt x="424055" y="3184544"/>
                    <a:pt x="889346" y="3411460"/>
                    <a:pt x="1514161" y="3411460"/>
                  </a:cubicBezTo>
                  <a:cubicBezTo>
                    <a:pt x="1982808" y="3411460"/>
                    <a:pt x="2326661" y="3170014"/>
                    <a:pt x="2797788" y="2801744"/>
                  </a:cubicBezTo>
                  <a:cubicBezTo>
                    <a:pt x="2850420" y="2760595"/>
                    <a:pt x="2903054" y="2719940"/>
                    <a:pt x="2954004" y="2680673"/>
                  </a:cubicBezTo>
                  <a:cubicBezTo>
                    <a:pt x="3230156" y="2467586"/>
                    <a:pt x="3490946" y="2266297"/>
                    <a:pt x="3664508" y="2047754"/>
                  </a:cubicBezTo>
                  <a:cubicBezTo>
                    <a:pt x="3830437" y="1838832"/>
                    <a:pt x="3904481" y="1629214"/>
                    <a:pt x="3904481" y="1368033"/>
                  </a:cubicBezTo>
                  <a:cubicBezTo>
                    <a:pt x="3904481" y="877057"/>
                    <a:pt x="3796872" y="423228"/>
                    <a:pt x="3596499" y="52268"/>
                  </a:cubicBezTo>
                  <a:close/>
                </a:path>
              </a:pathLst>
            </a:custGeom>
            <a:noFill/>
            <a:ln w="1905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grpSp>
        <p:nvGrpSpPr>
          <p:cNvPr id="9" name="Group 8">
            <a:extLst>
              <a:ext uri="{FF2B5EF4-FFF2-40B4-BE49-F238E27FC236}">
                <a16:creationId xmlns:a16="http://schemas.microsoft.com/office/drawing/2014/main" id="{90302A25-2D4F-4AD5-B0E9-C12184C3599E}"/>
              </a:ext>
            </a:extLst>
          </p:cNvPr>
          <p:cNvGrpSpPr/>
          <p:nvPr/>
        </p:nvGrpSpPr>
        <p:grpSpPr>
          <a:xfrm>
            <a:off x="-1" y="1355238"/>
            <a:ext cx="4381339" cy="5510713"/>
            <a:chOff x="0" y="1347287"/>
            <a:chExt cx="4259808" cy="5510713"/>
          </a:xfrm>
        </p:grpSpPr>
        <p:sp>
          <p:nvSpPr>
            <p:cNvPr id="59" name="Freeform: Shape 58">
              <a:extLst>
                <a:ext uri="{FF2B5EF4-FFF2-40B4-BE49-F238E27FC236}">
                  <a16:creationId xmlns:a16="http://schemas.microsoft.com/office/drawing/2014/main" id="{E227AF03-773A-4B1E-8FED-67198038E60D}"/>
                </a:ext>
              </a:extLst>
            </p:cNvPr>
            <p:cNvSpPr/>
            <p:nvPr/>
          </p:nvSpPr>
          <p:spPr>
            <a:xfrm>
              <a:off x="0" y="1676545"/>
              <a:ext cx="4174269" cy="5181455"/>
            </a:xfrm>
            <a:custGeom>
              <a:avLst/>
              <a:gdLst>
                <a:gd name="connsiteX0" fmla="*/ 1155130 w 4174269"/>
                <a:gd name="connsiteY0" fmla="*/ 990 h 5181455"/>
                <a:gd name="connsiteX1" fmla="*/ 2396955 w 4174269"/>
                <a:gd name="connsiteY1" fmla="*/ 367328 h 5181455"/>
                <a:gd name="connsiteX2" fmla="*/ 3827960 w 4174269"/>
                <a:gd name="connsiteY2" fmla="*/ 4749328 h 5181455"/>
                <a:gd name="connsiteX3" fmla="*/ 3561502 w 4174269"/>
                <a:gd name="connsiteY3" fmla="*/ 5090948 h 5181455"/>
                <a:gd name="connsiteX4" fmla="*/ 3452726 w 4174269"/>
                <a:gd name="connsiteY4" fmla="*/ 5181455 h 5181455"/>
                <a:gd name="connsiteX5" fmla="*/ 0 w 4174269"/>
                <a:gd name="connsiteY5" fmla="*/ 5181455 h 5181455"/>
                <a:gd name="connsiteX6" fmla="*/ 0 w 4174269"/>
                <a:gd name="connsiteY6" fmla="*/ 251605 h 5181455"/>
                <a:gd name="connsiteX7" fmla="*/ 157396 w 4174269"/>
                <a:gd name="connsiteY7" fmla="*/ 182600 h 5181455"/>
                <a:gd name="connsiteX8" fmla="*/ 1155130 w 4174269"/>
                <a:gd name="connsiteY8" fmla="*/ 990 h 51814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174269" h="5181455">
                  <a:moveTo>
                    <a:pt x="1155130" y="990"/>
                  </a:moveTo>
                  <a:cubicBezTo>
                    <a:pt x="1564667" y="12730"/>
                    <a:pt x="1984593" y="129250"/>
                    <a:pt x="2396955" y="367328"/>
                  </a:cubicBezTo>
                  <a:cubicBezTo>
                    <a:pt x="3871760" y="1218807"/>
                    <a:pt x="4678347" y="3276416"/>
                    <a:pt x="3827960" y="4749328"/>
                  </a:cubicBezTo>
                  <a:cubicBezTo>
                    <a:pt x="3748235" y="4887417"/>
                    <a:pt x="3658928" y="4998272"/>
                    <a:pt x="3561502" y="5090948"/>
                  </a:cubicBezTo>
                  <a:lnTo>
                    <a:pt x="3452726" y="5181455"/>
                  </a:lnTo>
                  <a:lnTo>
                    <a:pt x="0" y="5181455"/>
                  </a:lnTo>
                  <a:lnTo>
                    <a:pt x="0" y="251605"/>
                  </a:lnTo>
                  <a:lnTo>
                    <a:pt x="157396" y="182600"/>
                  </a:lnTo>
                  <a:cubicBezTo>
                    <a:pt x="475610" y="54980"/>
                    <a:pt x="811718" y="-8854"/>
                    <a:pt x="1155130" y="990"/>
                  </a:cubicBez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Meiryo"/>
                <a:ea typeface="+mn-ea"/>
                <a:cs typeface="+mn-cs"/>
              </a:endParaRPr>
            </a:p>
          </p:txBody>
        </p:sp>
        <p:sp>
          <p:nvSpPr>
            <p:cNvPr id="60" name="Freeform: Shape 59">
              <a:extLst>
                <a:ext uri="{FF2B5EF4-FFF2-40B4-BE49-F238E27FC236}">
                  <a16:creationId xmlns:a16="http://schemas.microsoft.com/office/drawing/2014/main" id="{D6FE8FAD-8A4A-49E1-AFAF-A074482295A9}"/>
                </a:ext>
              </a:extLst>
            </p:cNvPr>
            <p:cNvSpPr/>
            <p:nvPr/>
          </p:nvSpPr>
          <p:spPr>
            <a:xfrm>
              <a:off x="0" y="1347287"/>
              <a:ext cx="4259808" cy="5510713"/>
            </a:xfrm>
            <a:custGeom>
              <a:avLst/>
              <a:gdLst>
                <a:gd name="connsiteX0" fmla="*/ 948905 w 4259808"/>
                <a:gd name="connsiteY0" fmla="*/ 1556 h 5510713"/>
                <a:gd name="connsiteX1" fmla="*/ 2304106 w 4259808"/>
                <a:gd name="connsiteY1" fmla="*/ 405867 h 5510713"/>
                <a:gd name="connsiteX2" fmla="*/ 3890982 w 4259808"/>
                <a:gd name="connsiteY2" fmla="*/ 5156588 h 5510713"/>
                <a:gd name="connsiteX3" fmla="*/ 3680329 w 4259808"/>
                <a:gd name="connsiteY3" fmla="*/ 5445948 h 5510713"/>
                <a:gd name="connsiteX4" fmla="*/ 3616504 w 4259808"/>
                <a:gd name="connsiteY4" fmla="*/ 5510713 h 5510713"/>
                <a:gd name="connsiteX5" fmla="*/ 0 w 4259808"/>
                <a:gd name="connsiteY5" fmla="*/ 5510713 h 5510713"/>
                <a:gd name="connsiteX6" fmla="*/ 0 w 4259808"/>
                <a:gd name="connsiteY6" fmla="*/ 144797 h 5510713"/>
                <a:gd name="connsiteX7" fmla="*/ 164164 w 4259808"/>
                <a:gd name="connsiteY7" fmla="*/ 92266 h 5510713"/>
                <a:gd name="connsiteX8" fmla="*/ 948905 w 4259808"/>
                <a:gd name="connsiteY8" fmla="*/ 1556 h 55107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259808" h="5510713">
                  <a:moveTo>
                    <a:pt x="948905" y="1556"/>
                  </a:moveTo>
                  <a:cubicBezTo>
                    <a:pt x="1395136" y="16867"/>
                    <a:pt x="1853354" y="145625"/>
                    <a:pt x="2304106" y="405867"/>
                  </a:cubicBezTo>
                  <a:cubicBezTo>
                    <a:pt x="3916211" y="1336616"/>
                    <a:pt x="4808028" y="3568218"/>
                    <a:pt x="3890982" y="5156588"/>
                  </a:cubicBezTo>
                  <a:cubicBezTo>
                    <a:pt x="3826502" y="5268272"/>
                    <a:pt x="3756052" y="5363347"/>
                    <a:pt x="3680329" y="5445948"/>
                  </a:cubicBezTo>
                  <a:lnTo>
                    <a:pt x="3616504" y="5510713"/>
                  </a:lnTo>
                  <a:lnTo>
                    <a:pt x="0" y="5510713"/>
                  </a:lnTo>
                  <a:lnTo>
                    <a:pt x="0" y="144797"/>
                  </a:lnTo>
                  <a:lnTo>
                    <a:pt x="164164" y="92266"/>
                  </a:lnTo>
                  <a:cubicBezTo>
                    <a:pt x="418657" y="23914"/>
                    <a:pt x="681631" y="-7614"/>
                    <a:pt x="948905" y="1556"/>
                  </a:cubicBezTo>
                  <a:close/>
                </a:path>
              </a:pathLst>
            </a:custGeom>
            <a:noFill/>
            <a:ln w="1905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Meiryo"/>
                <a:ea typeface="+mn-ea"/>
                <a:cs typeface="+mn-cs"/>
              </a:endParaRPr>
            </a:p>
          </p:txBody>
        </p:sp>
        <p:sp>
          <p:nvSpPr>
            <p:cNvPr id="61" name="Freeform: Shape 60">
              <a:extLst>
                <a:ext uri="{FF2B5EF4-FFF2-40B4-BE49-F238E27FC236}">
                  <a16:creationId xmlns:a16="http://schemas.microsoft.com/office/drawing/2014/main" id="{0A7C4DFB-FDFD-4F28-8B00-287EB75C79EB}"/>
                </a:ext>
              </a:extLst>
            </p:cNvPr>
            <p:cNvSpPr/>
            <p:nvPr/>
          </p:nvSpPr>
          <p:spPr>
            <a:xfrm>
              <a:off x="0" y="1592806"/>
              <a:ext cx="4029221" cy="5265194"/>
            </a:xfrm>
            <a:custGeom>
              <a:avLst/>
              <a:gdLst>
                <a:gd name="connsiteX0" fmla="*/ 812878 w 4029221"/>
                <a:gd name="connsiteY0" fmla="*/ 840 h 5265194"/>
                <a:gd name="connsiteX1" fmla="*/ 960980 w 4029221"/>
                <a:gd name="connsiteY1" fmla="*/ 1442 h 5265194"/>
                <a:gd name="connsiteX2" fmla="*/ 2216856 w 4029221"/>
                <a:gd name="connsiteY2" fmla="*/ 376120 h 5265194"/>
                <a:gd name="connsiteX3" fmla="*/ 3687427 w 4029221"/>
                <a:gd name="connsiteY3" fmla="*/ 4778650 h 5265194"/>
                <a:gd name="connsiteX4" fmla="*/ 3267677 w 4029221"/>
                <a:gd name="connsiteY4" fmla="*/ 5245601 h 5265194"/>
                <a:gd name="connsiteX5" fmla="*/ 3237167 w 4029221"/>
                <a:gd name="connsiteY5" fmla="*/ 5265194 h 5265194"/>
                <a:gd name="connsiteX6" fmla="*/ 0 w 4029221"/>
                <a:gd name="connsiteY6" fmla="*/ 5265194 h 5265194"/>
                <a:gd name="connsiteX7" fmla="*/ 0 w 4029221"/>
                <a:gd name="connsiteY7" fmla="*/ 162790 h 5265194"/>
                <a:gd name="connsiteX8" fmla="*/ 58408 w 4029221"/>
                <a:gd name="connsiteY8" fmla="*/ 139352 h 5265194"/>
                <a:gd name="connsiteX9" fmla="*/ 812878 w 4029221"/>
                <a:gd name="connsiteY9" fmla="*/ 840 h 52651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029221" h="5265194">
                  <a:moveTo>
                    <a:pt x="812878" y="840"/>
                  </a:moveTo>
                  <a:cubicBezTo>
                    <a:pt x="862065" y="-449"/>
                    <a:pt x="911443" y="-258"/>
                    <a:pt x="960980" y="1442"/>
                  </a:cubicBezTo>
                  <a:cubicBezTo>
                    <a:pt x="1374507" y="15631"/>
                    <a:pt x="1799140" y="134952"/>
                    <a:pt x="2216856" y="376120"/>
                  </a:cubicBezTo>
                  <a:cubicBezTo>
                    <a:pt x="3710806" y="1238652"/>
                    <a:pt x="4537261" y="3306696"/>
                    <a:pt x="3687427" y="4778650"/>
                  </a:cubicBezTo>
                  <a:cubicBezTo>
                    <a:pt x="3567917" y="4985647"/>
                    <a:pt x="3426282" y="5131074"/>
                    <a:pt x="3267677" y="5245601"/>
                  </a:cubicBezTo>
                  <a:lnTo>
                    <a:pt x="3237167" y="5265194"/>
                  </a:lnTo>
                  <a:lnTo>
                    <a:pt x="0" y="5265194"/>
                  </a:lnTo>
                  <a:lnTo>
                    <a:pt x="0" y="162790"/>
                  </a:lnTo>
                  <a:lnTo>
                    <a:pt x="58408" y="139352"/>
                  </a:lnTo>
                  <a:cubicBezTo>
                    <a:pt x="301661" y="55163"/>
                    <a:pt x="554646" y="7607"/>
                    <a:pt x="812878" y="840"/>
                  </a:cubicBezTo>
                  <a:close/>
                </a:path>
              </a:pathLst>
            </a:custGeom>
            <a:noFill/>
            <a:ln w="19050">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62" name="Freeform: Shape 61">
              <a:extLst>
                <a:ext uri="{FF2B5EF4-FFF2-40B4-BE49-F238E27FC236}">
                  <a16:creationId xmlns:a16="http://schemas.microsoft.com/office/drawing/2014/main" id="{B6E867DF-0B62-429A-A554-CBE585048439}"/>
                </a:ext>
              </a:extLst>
            </p:cNvPr>
            <p:cNvSpPr/>
            <p:nvPr/>
          </p:nvSpPr>
          <p:spPr>
            <a:xfrm>
              <a:off x="0" y="2147333"/>
              <a:ext cx="3702048" cy="4710667"/>
            </a:xfrm>
            <a:custGeom>
              <a:avLst/>
              <a:gdLst>
                <a:gd name="connsiteX0" fmla="*/ 1057511 w 3702048"/>
                <a:gd name="connsiteY0" fmla="*/ 1243 h 4710667"/>
                <a:gd name="connsiteX1" fmla="*/ 2139959 w 3702048"/>
                <a:gd name="connsiteY1" fmla="*/ 324180 h 4710667"/>
                <a:gd name="connsiteX2" fmla="*/ 3407455 w 3702048"/>
                <a:gd name="connsiteY2" fmla="*/ 4118750 h 4710667"/>
                <a:gd name="connsiteX3" fmla="*/ 2754080 w 3702048"/>
                <a:gd name="connsiteY3" fmla="*/ 4690965 h 4710667"/>
                <a:gd name="connsiteX4" fmla="*/ 2711405 w 3702048"/>
                <a:gd name="connsiteY4" fmla="*/ 4710667 h 4710667"/>
                <a:gd name="connsiteX5" fmla="*/ 0 w 3702048"/>
                <a:gd name="connsiteY5" fmla="*/ 4710667 h 4710667"/>
                <a:gd name="connsiteX6" fmla="*/ 0 w 3702048"/>
                <a:gd name="connsiteY6" fmla="*/ 239601 h 4710667"/>
                <a:gd name="connsiteX7" fmla="*/ 72857 w 3702048"/>
                <a:gd name="connsiteY7" fmla="*/ 203063 h 4710667"/>
                <a:gd name="connsiteX8" fmla="*/ 1057511 w 3702048"/>
                <a:gd name="connsiteY8" fmla="*/ 1243 h 47106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702048" h="4710667">
                  <a:moveTo>
                    <a:pt x="1057511" y="1243"/>
                  </a:moveTo>
                  <a:cubicBezTo>
                    <a:pt x="1413932" y="13473"/>
                    <a:pt x="1779927" y="116316"/>
                    <a:pt x="2139959" y="324180"/>
                  </a:cubicBezTo>
                  <a:cubicBezTo>
                    <a:pt x="3427605" y="1067603"/>
                    <a:pt x="4139931" y="2850064"/>
                    <a:pt x="3407455" y="4118750"/>
                  </a:cubicBezTo>
                  <a:cubicBezTo>
                    <a:pt x="3235777" y="4416105"/>
                    <a:pt x="3011128" y="4566048"/>
                    <a:pt x="2754080" y="4690965"/>
                  </a:cubicBezTo>
                  <a:lnTo>
                    <a:pt x="2711405" y="4710667"/>
                  </a:lnTo>
                  <a:lnTo>
                    <a:pt x="0" y="4710667"/>
                  </a:lnTo>
                  <a:lnTo>
                    <a:pt x="0" y="239601"/>
                  </a:lnTo>
                  <a:lnTo>
                    <a:pt x="72857" y="203063"/>
                  </a:lnTo>
                  <a:cubicBezTo>
                    <a:pt x="383165" y="61024"/>
                    <a:pt x="715942" y="-10476"/>
                    <a:pt x="1057511" y="1243"/>
                  </a:cubicBezTo>
                  <a:close/>
                </a:path>
              </a:pathLst>
            </a:custGeom>
            <a:noFill/>
            <a:ln w="15875">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grpSp>
      <p:sp>
        <p:nvSpPr>
          <p:cNvPr id="2" name="Title 1"/>
          <p:cNvSpPr>
            <a:spLocks noGrp="1"/>
          </p:cNvSpPr>
          <p:nvPr>
            <p:ph type="title"/>
          </p:nvPr>
        </p:nvSpPr>
        <p:spPr>
          <a:xfrm>
            <a:off x="4654296" y="3420734"/>
            <a:ext cx="6665976" cy="2129674"/>
          </a:xfrm>
        </p:spPr>
        <p:txBody>
          <a:bodyPr anchor="b">
            <a:noAutofit/>
          </a:bodyPr>
          <a:lstStyle>
            <a:lvl1pPr algn="l">
              <a:lnSpc>
                <a:spcPct val="110000"/>
              </a:lnSpc>
              <a:defRPr sz="4800" cap="none" baseline="0">
                <a:solidFill>
                  <a:schemeClr val="tx1">
                    <a:lumMod val="75000"/>
                    <a:lumOff val="25000"/>
                  </a:schemeClr>
                </a:solidFill>
              </a:defRPr>
            </a:lvl1pPr>
          </a:lstStyle>
          <a:p>
            <a:r>
              <a:rPr lang="en-US"/>
              <a:t>Click to edit Master title style</a:t>
            </a:r>
            <a:endParaRPr lang="en-US" dirty="0"/>
          </a:p>
        </p:txBody>
      </p:sp>
      <p:sp>
        <p:nvSpPr>
          <p:cNvPr id="23" name="Footer Placeholder 22">
            <a:extLst>
              <a:ext uri="{FF2B5EF4-FFF2-40B4-BE49-F238E27FC236}">
                <a16:creationId xmlns:a16="http://schemas.microsoft.com/office/drawing/2014/main" id="{E197B67B-BA44-4D2A-B31D-35A89323C4B1}"/>
              </a:ext>
            </a:extLst>
          </p:cNvPr>
          <p:cNvSpPr>
            <a:spLocks noGrp="1"/>
          </p:cNvSpPr>
          <p:nvPr>
            <p:ph type="ftr" sz="quarter" idx="11"/>
          </p:nvPr>
        </p:nvSpPr>
        <p:spPr>
          <a:xfrm>
            <a:off x="4654296" y="6170490"/>
            <a:ext cx="5713314" cy="457200"/>
          </a:xfrm>
        </p:spPr>
        <p:txBody>
          <a:bodyPr/>
          <a:lstStyle/>
          <a:p>
            <a:endParaRPr lang="en-US" dirty="0"/>
          </a:p>
        </p:txBody>
      </p:sp>
      <p:sp>
        <p:nvSpPr>
          <p:cNvPr id="27" name="Slide Number Placeholder 26">
            <a:extLst>
              <a:ext uri="{FF2B5EF4-FFF2-40B4-BE49-F238E27FC236}">
                <a16:creationId xmlns:a16="http://schemas.microsoft.com/office/drawing/2014/main" id="{1D718595-24D3-4517-A62E-C1F493407AAE}"/>
              </a:ext>
            </a:extLst>
          </p:cNvPr>
          <p:cNvSpPr>
            <a:spLocks noGrp="1"/>
          </p:cNvSpPr>
          <p:nvPr>
            <p:ph type="sldNum" sz="quarter" idx="12"/>
          </p:nvPr>
        </p:nvSpPr>
        <p:spPr/>
        <p:txBody>
          <a:bodyPr/>
          <a:lstStyle/>
          <a:p>
            <a:pPr algn="l"/>
            <a:fld id="{FAEF9944-A4F6-4C59-AEBD-678D6480B8EA}" type="slidenum">
              <a:rPr lang="en-US" smtClean="0"/>
              <a:pPr algn="l"/>
              <a:t>‹#›</a:t>
            </a:fld>
            <a:endParaRPr lang="en-US" dirty="0"/>
          </a:p>
        </p:txBody>
      </p:sp>
      <p:sp>
        <p:nvSpPr>
          <p:cNvPr id="3" name="Text Placeholder 2"/>
          <p:cNvSpPr>
            <a:spLocks noGrp="1"/>
          </p:cNvSpPr>
          <p:nvPr>
            <p:ph type="body" idx="1"/>
          </p:nvPr>
        </p:nvSpPr>
        <p:spPr>
          <a:xfrm>
            <a:off x="4654295" y="5550408"/>
            <a:ext cx="6665975" cy="512064"/>
          </a:xfrm>
        </p:spPr>
        <p:txBody>
          <a:bodyPr>
            <a:normAutofit/>
          </a:bodyPr>
          <a:lstStyle>
            <a:lvl1pPr marL="0" indent="0" algn="l">
              <a:lnSpc>
                <a:spcPct val="130000"/>
              </a:lnSpc>
              <a:spcBef>
                <a:spcPts val="0"/>
              </a:spcBef>
              <a:buNone/>
              <a:defRPr sz="2000" baseline="0">
                <a:solidFill>
                  <a:schemeClr val="tx1">
                    <a:lumMod val="75000"/>
                    <a:lumOff val="2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18" name="Date Placeholder 17">
            <a:extLst>
              <a:ext uri="{FF2B5EF4-FFF2-40B4-BE49-F238E27FC236}">
                <a16:creationId xmlns:a16="http://schemas.microsoft.com/office/drawing/2014/main" id="{3C6217BB-A228-414D-92D9-E1D1EFEB8BE6}"/>
              </a:ext>
            </a:extLst>
          </p:cNvPr>
          <p:cNvSpPr>
            <a:spLocks noGrp="1"/>
          </p:cNvSpPr>
          <p:nvPr>
            <p:ph type="dt" sz="half" idx="10"/>
          </p:nvPr>
        </p:nvSpPr>
        <p:spPr>
          <a:xfrm>
            <a:off x="640080" y="6170491"/>
            <a:ext cx="2840083" cy="457200"/>
          </a:xfrm>
        </p:spPr>
        <p:txBody>
          <a:bodyPr/>
          <a:lstStyle>
            <a:lvl1pPr algn="l">
              <a:defRPr/>
            </a:lvl1pPr>
          </a:lstStyle>
          <a:p>
            <a:fld id="{E72EB70D-CD01-44DA-83B3-8FEB3383D307}" type="datetime1">
              <a:rPr lang="en-US" smtClean="0"/>
              <a:t>6/3/2022</a:t>
            </a:fld>
            <a:endParaRPr lang="en-US" dirty="0"/>
          </a:p>
        </p:txBody>
      </p:sp>
    </p:spTree>
    <p:extLst>
      <p:ext uri="{BB962C8B-B14F-4D97-AF65-F5344CB8AC3E}">
        <p14:creationId xmlns:p14="http://schemas.microsoft.com/office/powerpoint/2010/main" val="17901888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920240" y="2438399"/>
            <a:ext cx="4160520" cy="36576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30290" y="2438399"/>
            <a:ext cx="4160520" cy="36576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a:extLst>
              <a:ext uri="{FF2B5EF4-FFF2-40B4-BE49-F238E27FC236}">
                <a16:creationId xmlns:a16="http://schemas.microsoft.com/office/drawing/2014/main" id="{7C1D6427-F07F-4D50-B151-455100AF70FF}"/>
              </a:ext>
            </a:extLst>
          </p:cNvPr>
          <p:cNvSpPr>
            <a:spLocks noGrp="1"/>
          </p:cNvSpPr>
          <p:nvPr>
            <p:ph type="dt" sz="half" idx="10"/>
          </p:nvPr>
        </p:nvSpPr>
        <p:spPr/>
        <p:txBody>
          <a:bodyPr/>
          <a:lstStyle/>
          <a:p>
            <a:fld id="{D0158CFD-9357-46BE-A189-D637A67C8730}" type="datetime1">
              <a:rPr lang="en-US" smtClean="0"/>
              <a:t>6/3/2022</a:t>
            </a:fld>
            <a:endParaRPr lang="en-US" dirty="0"/>
          </a:p>
        </p:txBody>
      </p:sp>
      <p:sp>
        <p:nvSpPr>
          <p:cNvPr id="9" name="Footer Placeholder 8">
            <a:extLst>
              <a:ext uri="{FF2B5EF4-FFF2-40B4-BE49-F238E27FC236}">
                <a16:creationId xmlns:a16="http://schemas.microsoft.com/office/drawing/2014/main" id="{479EFBB2-C5E0-4D57-AB1D-3AA907ECFD72}"/>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7AE6B7E1-F60B-4D08-9052-423D6FBFAD64}"/>
              </a:ext>
            </a:extLst>
          </p:cNvPr>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32063578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920241" y="2456408"/>
            <a:ext cx="4160520" cy="823912"/>
          </a:xfrm>
        </p:spPr>
        <p:txBody>
          <a:bodyPr anchor="b">
            <a:normAutofit/>
          </a:bodyPr>
          <a:lstStyle>
            <a:lvl1pPr marL="0" indent="0">
              <a:lnSpc>
                <a:spcPct val="130000"/>
              </a:lnSpc>
              <a:buNone/>
              <a:defRPr sz="1800" b="1"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920241" y="3316639"/>
            <a:ext cx="4160520" cy="277936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30290" y="2456408"/>
            <a:ext cx="4160520" cy="823912"/>
          </a:xfrm>
        </p:spPr>
        <p:txBody>
          <a:bodyPr anchor="b">
            <a:normAutofit/>
          </a:bodyPr>
          <a:lstStyle>
            <a:lvl1pPr marL="0" indent="0">
              <a:lnSpc>
                <a:spcPct val="99000"/>
              </a:lnSpc>
              <a:buNone/>
              <a:defRPr lang="en-US" sz="1800" b="1" kern="1200" cap="all" spc="150"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30000"/>
              </a:lnSpc>
              <a:spcBef>
                <a:spcPts val="930"/>
              </a:spcBef>
              <a:buFont typeface="Corbel" panose="020B0503020204020204" pitchFamily="34" charset="0"/>
              <a:buNone/>
            </a:pPr>
            <a:r>
              <a:rPr lang="en-US"/>
              <a:t>Click to edit Master text styles</a:t>
            </a:r>
          </a:p>
        </p:txBody>
      </p:sp>
      <p:sp>
        <p:nvSpPr>
          <p:cNvPr id="6" name="Content Placeholder 5"/>
          <p:cNvSpPr>
            <a:spLocks noGrp="1"/>
          </p:cNvSpPr>
          <p:nvPr>
            <p:ph sz="quarter" idx="4"/>
          </p:nvPr>
        </p:nvSpPr>
        <p:spPr>
          <a:xfrm>
            <a:off x="6530290" y="3316639"/>
            <a:ext cx="4160520" cy="277936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Date Placeholder 9">
            <a:extLst>
              <a:ext uri="{FF2B5EF4-FFF2-40B4-BE49-F238E27FC236}">
                <a16:creationId xmlns:a16="http://schemas.microsoft.com/office/drawing/2014/main" id="{3771BF97-4D2A-43A4-8CDC-2250017EB045}"/>
              </a:ext>
            </a:extLst>
          </p:cNvPr>
          <p:cNvSpPr>
            <a:spLocks noGrp="1"/>
          </p:cNvSpPr>
          <p:nvPr>
            <p:ph type="dt" sz="half" idx="10"/>
          </p:nvPr>
        </p:nvSpPr>
        <p:spPr/>
        <p:txBody>
          <a:bodyPr/>
          <a:lstStyle/>
          <a:p>
            <a:fld id="{7B4742EE-B331-4632-BD10-A82FED6B6FC0}" type="datetime1">
              <a:rPr lang="en-US" smtClean="0"/>
              <a:t>6/3/2022</a:t>
            </a:fld>
            <a:endParaRPr lang="en-US" dirty="0"/>
          </a:p>
        </p:txBody>
      </p:sp>
      <p:sp>
        <p:nvSpPr>
          <p:cNvPr id="11" name="Footer Placeholder 10">
            <a:extLst>
              <a:ext uri="{FF2B5EF4-FFF2-40B4-BE49-F238E27FC236}">
                <a16:creationId xmlns:a16="http://schemas.microsoft.com/office/drawing/2014/main" id="{6020661A-DA07-4679-9226-945B5DD2480C}"/>
              </a:ext>
            </a:extLst>
          </p:cNvPr>
          <p:cNvSpPr>
            <a:spLocks noGrp="1"/>
          </p:cNvSpPr>
          <p:nvPr>
            <p:ph type="ftr" sz="quarter" idx="11"/>
          </p:nvPr>
        </p:nvSpPr>
        <p:spPr/>
        <p:txBody>
          <a:bodyPr/>
          <a:lstStyle/>
          <a:p>
            <a:endParaRPr lang="en-US" dirty="0"/>
          </a:p>
        </p:txBody>
      </p:sp>
      <p:sp>
        <p:nvSpPr>
          <p:cNvPr id="12" name="Slide Number Placeholder 11">
            <a:extLst>
              <a:ext uri="{FF2B5EF4-FFF2-40B4-BE49-F238E27FC236}">
                <a16:creationId xmlns:a16="http://schemas.microsoft.com/office/drawing/2014/main" id="{EEFCE38B-E087-4988-BC3A-FE3B55E70D7E}"/>
              </a:ext>
            </a:extLst>
          </p:cNvPr>
          <p:cNvSpPr>
            <a:spLocks noGrp="1"/>
          </p:cNvSpPr>
          <p:nvPr>
            <p:ph type="sldNum" sz="quarter" idx="12"/>
          </p:nvPr>
        </p:nvSpPr>
        <p:spPr/>
        <p:txBody>
          <a:bodyPr/>
          <a:lstStyle/>
          <a:p>
            <a:pPr algn="l"/>
            <a:fld id="{FAEF9944-A4F6-4C59-AEBD-678D6480B8EA}" type="slidenum">
              <a:rPr lang="en-US" smtClean="0"/>
              <a:pPr algn="l"/>
              <a:t>‹#›</a:t>
            </a:fld>
            <a:endParaRPr lang="en-US" dirty="0"/>
          </a:p>
        </p:txBody>
      </p:sp>
      <p:sp>
        <p:nvSpPr>
          <p:cNvPr id="13" name="Title 12">
            <a:extLst>
              <a:ext uri="{FF2B5EF4-FFF2-40B4-BE49-F238E27FC236}">
                <a16:creationId xmlns:a16="http://schemas.microsoft.com/office/drawing/2014/main" id="{D3BC439C-E995-4E1F-8DE9-75C32785E00F}"/>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5428641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Date Placeholder 5">
            <a:extLst>
              <a:ext uri="{FF2B5EF4-FFF2-40B4-BE49-F238E27FC236}">
                <a16:creationId xmlns:a16="http://schemas.microsoft.com/office/drawing/2014/main" id="{CF30096C-3491-4EF2-ABB2-D57F3F4B5BD5}"/>
              </a:ext>
            </a:extLst>
          </p:cNvPr>
          <p:cNvSpPr>
            <a:spLocks noGrp="1"/>
          </p:cNvSpPr>
          <p:nvPr>
            <p:ph type="dt" sz="half" idx="10"/>
          </p:nvPr>
        </p:nvSpPr>
        <p:spPr/>
        <p:txBody>
          <a:bodyPr/>
          <a:lstStyle/>
          <a:p>
            <a:fld id="{451BA835-D13F-49F4-8F11-5D576AC65FAD}" type="datetime1">
              <a:rPr lang="en-US" smtClean="0"/>
              <a:t>6/3/2022</a:t>
            </a:fld>
            <a:endParaRPr lang="en-US" dirty="0"/>
          </a:p>
        </p:txBody>
      </p:sp>
      <p:sp>
        <p:nvSpPr>
          <p:cNvPr id="7" name="Footer Placeholder 6">
            <a:extLst>
              <a:ext uri="{FF2B5EF4-FFF2-40B4-BE49-F238E27FC236}">
                <a16:creationId xmlns:a16="http://schemas.microsoft.com/office/drawing/2014/main" id="{79DA3A85-7147-4F32-944A-B079AF5147E2}"/>
              </a:ext>
            </a:extLst>
          </p:cNvPr>
          <p:cNvSpPr>
            <a:spLocks noGrp="1"/>
          </p:cNvSpPr>
          <p:nvPr>
            <p:ph type="ftr" sz="quarter" idx="11"/>
          </p:nvPr>
        </p:nvSpPr>
        <p:spPr/>
        <p:txBody>
          <a:bodyPr/>
          <a:lstStyle/>
          <a:p>
            <a:endParaRPr lang="en-US" dirty="0"/>
          </a:p>
        </p:txBody>
      </p:sp>
      <p:sp>
        <p:nvSpPr>
          <p:cNvPr id="8" name="Slide Number Placeholder 7">
            <a:extLst>
              <a:ext uri="{FF2B5EF4-FFF2-40B4-BE49-F238E27FC236}">
                <a16:creationId xmlns:a16="http://schemas.microsoft.com/office/drawing/2014/main" id="{EEDDF50D-95C0-4DA2-BBC6-41774FAC1404}"/>
              </a:ext>
            </a:extLst>
          </p:cNvPr>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7158516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bg>
      <p:bgPr>
        <a:solidFill>
          <a:schemeClr val="bg2"/>
        </a:solidFill>
        <a:effectLst/>
      </p:bgPr>
    </p:bg>
    <p:spTree>
      <p:nvGrpSpPr>
        <p:cNvPr id="1" name=""/>
        <p:cNvGrpSpPr/>
        <p:nvPr/>
      </p:nvGrpSpPr>
      <p:grpSpPr>
        <a:xfrm>
          <a:off x="0" y="0"/>
          <a:ext cx="0" cy="0"/>
          <a:chOff x="0" y="0"/>
          <a:chExt cx="0" cy="0"/>
        </a:xfrm>
      </p:grpSpPr>
      <p:sp>
        <p:nvSpPr>
          <p:cNvPr id="5" name="Date Placeholder 4">
            <a:extLst>
              <a:ext uri="{FF2B5EF4-FFF2-40B4-BE49-F238E27FC236}">
                <a16:creationId xmlns:a16="http://schemas.microsoft.com/office/drawing/2014/main" id="{209BEFCA-6D6F-4F26-823F-C86CA694B830}"/>
              </a:ext>
            </a:extLst>
          </p:cNvPr>
          <p:cNvSpPr>
            <a:spLocks noGrp="1"/>
          </p:cNvSpPr>
          <p:nvPr>
            <p:ph type="dt" sz="half" idx="10"/>
          </p:nvPr>
        </p:nvSpPr>
        <p:spPr/>
        <p:txBody>
          <a:bodyPr/>
          <a:lstStyle/>
          <a:p>
            <a:fld id="{ADBD1799-ACB5-4CB2-86A2-5C574F1C8706}" type="datetime1">
              <a:rPr lang="en-US" smtClean="0"/>
              <a:t>6/3/2022</a:t>
            </a:fld>
            <a:endParaRPr lang="en-US" dirty="0"/>
          </a:p>
        </p:txBody>
      </p:sp>
      <p:sp>
        <p:nvSpPr>
          <p:cNvPr id="6" name="Footer Placeholder 5">
            <a:extLst>
              <a:ext uri="{FF2B5EF4-FFF2-40B4-BE49-F238E27FC236}">
                <a16:creationId xmlns:a16="http://schemas.microsoft.com/office/drawing/2014/main" id="{BC2EE2C9-E87D-4495-9EDA-6BC0EDC27097}"/>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4E5557A9-903F-4B36-8B06-D9EADF230508}"/>
              </a:ext>
            </a:extLst>
          </p:cNvPr>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16432454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76488" y="640080"/>
            <a:ext cx="3227715" cy="2551751"/>
          </a:xfrm>
        </p:spPr>
        <p:txBody>
          <a:bodyPr anchor="b">
            <a:normAutofit/>
          </a:bodyPr>
          <a:lstStyle>
            <a:lvl1pPr>
              <a:lnSpc>
                <a:spcPct val="104000"/>
              </a:lnSpc>
              <a:defRPr sz="3400"/>
            </a:lvl1pPr>
          </a:lstStyle>
          <a:p>
            <a:r>
              <a:rPr lang="en-US"/>
              <a:t>Click to edit Master title style</a:t>
            </a:r>
            <a:endParaRPr lang="en-US" dirty="0"/>
          </a:p>
        </p:txBody>
      </p:sp>
      <p:sp>
        <p:nvSpPr>
          <p:cNvPr id="3" name="Content Placeholder 2"/>
          <p:cNvSpPr>
            <a:spLocks noGrp="1"/>
          </p:cNvSpPr>
          <p:nvPr>
            <p:ph idx="1"/>
          </p:nvPr>
        </p:nvSpPr>
        <p:spPr>
          <a:xfrm>
            <a:off x="1280160" y="640080"/>
            <a:ext cx="6949440" cy="5455919"/>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476488" y="3223803"/>
            <a:ext cx="3227715" cy="2872197"/>
          </a:xfrm>
        </p:spPr>
        <p:txBody>
          <a:bodyPr/>
          <a:lstStyle>
            <a:lvl1pPr marL="0" indent="0">
              <a:spcBef>
                <a:spcPts val="1400"/>
              </a:spcBef>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Date Placeholder 7">
            <a:extLst>
              <a:ext uri="{FF2B5EF4-FFF2-40B4-BE49-F238E27FC236}">
                <a16:creationId xmlns:a16="http://schemas.microsoft.com/office/drawing/2014/main" id="{BB904BE8-2080-4FFA-9239-A8929E28FAD9}"/>
              </a:ext>
            </a:extLst>
          </p:cNvPr>
          <p:cNvSpPr>
            <a:spLocks noGrp="1"/>
          </p:cNvSpPr>
          <p:nvPr>
            <p:ph type="dt" sz="half" idx="10"/>
          </p:nvPr>
        </p:nvSpPr>
        <p:spPr>
          <a:xfrm>
            <a:off x="8476488" y="6170491"/>
            <a:ext cx="2214322" cy="457200"/>
          </a:xfrm>
        </p:spPr>
        <p:txBody>
          <a:bodyPr/>
          <a:lstStyle/>
          <a:p>
            <a:fld id="{ED5DD0D6-7A82-473E-879B-C6ECD6CCCFEC}" type="datetime1">
              <a:rPr lang="en-US" smtClean="0"/>
              <a:t>6/3/2022</a:t>
            </a:fld>
            <a:endParaRPr lang="en-US" dirty="0"/>
          </a:p>
        </p:txBody>
      </p:sp>
      <p:sp>
        <p:nvSpPr>
          <p:cNvPr id="9" name="Footer Placeholder 8">
            <a:extLst>
              <a:ext uri="{FF2B5EF4-FFF2-40B4-BE49-F238E27FC236}">
                <a16:creationId xmlns:a16="http://schemas.microsoft.com/office/drawing/2014/main" id="{ED5580C6-5CD7-4CDD-977D-0533C84F2F45}"/>
              </a:ext>
            </a:extLst>
          </p:cNvPr>
          <p:cNvSpPr>
            <a:spLocks noGrp="1"/>
          </p:cNvSpPr>
          <p:nvPr>
            <p:ph type="ftr" sz="quarter" idx="11"/>
          </p:nvPr>
        </p:nvSpPr>
        <p:spPr>
          <a:xfrm>
            <a:off x="1280160" y="6170490"/>
            <a:ext cx="6949440" cy="457200"/>
          </a:xfrm>
        </p:spPr>
        <p:txBody>
          <a:bodyPr/>
          <a:lstStyle/>
          <a:p>
            <a:endParaRPr lang="en-US" dirty="0"/>
          </a:p>
        </p:txBody>
      </p:sp>
      <p:sp>
        <p:nvSpPr>
          <p:cNvPr id="10" name="Slide Number Placeholder 9">
            <a:extLst>
              <a:ext uri="{FF2B5EF4-FFF2-40B4-BE49-F238E27FC236}">
                <a16:creationId xmlns:a16="http://schemas.microsoft.com/office/drawing/2014/main" id="{518D0320-9B66-443F-8E28-8BCF07E082BD}"/>
              </a:ext>
            </a:extLst>
          </p:cNvPr>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18131637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0" y="0"/>
            <a:ext cx="8102651" cy="6857999"/>
          </a:xfrm>
          <a:solidFill>
            <a:schemeClr val="bg2">
              <a:lumMod val="9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2" name="Title 1"/>
          <p:cNvSpPr>
            <a:spLocks noGrp="1"/>
          </p:cNvSpPr>
          <p:nvPr>
            <p:ph type="title"/>
          </p:nvPr>
        </p:nvSpPr>
        <p:spPr>
          <a:xfrm>
            <a:off x="8476488" y="1503910"/>
            <a:ext cx="3230625" cy="1687924"/>
          </a:xfrm>
        </p:spPr>
        <p:txBody>
          <a:bodyPr anchor="b">
            <a:noAutofit/>
          </a:bodyPr>
          <a:lstStyle>
            <a:lvl1pPr>
              <a:lnSpc>
                <a:spcPct val="104000"/>
              </a:lnSpc>
              <a:defRPr sz="3400"/>
            </a:lvl1pPr>
          </a:lstStyle>
          <a:p>
            <a:r>
              <a:rPr lang="en-US"/>
              <a:t>Click to edit Master title style</a:t>
            </a:r>
            <a:endParaRPr lang="en-US" dirty="0"/>
          </a:p>
        </p:txBody>
      </p:sp>
      <p:sp>
        <p:nvSpPr>
          <p:cNvPr id="4" name="Text Placeholder 3"/>
          <p:cNvSpPr>
            <a:spLocks noGrp="1"/>
          </p:cNvSpPr>
          <p:nvPr>
            <p:ph type="body" sz="half" idx="2"/>
          </p:nvPr>
        </p:nvSpPr>
        <p:spPr>
          <a:xfrm>
            <a:off x="8476488" y="3223806"/>
            <a:ext cx="3227832" cy="2872194"/>
          </a:xfrm>
        </p:spPr>
        <p:txBody>
          <a:bodyPr/>
          <a:lstStyle>
            <a:lvl1pPr marL="0" indent="0">
              <a:spcBef>
                <a:spcPts val="1400"/>
              </a:spcBef>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11" name="Date Placeholder 10">
            <a:extLst>
              <a:ext uri="{FF2B5EF4-FFF2-40B4-BE49-F238E27FC236}">
                <a16:creationId xmlns:a16="http://schemas.microsoft.com/office/drawing/2014/main" id="{41C2A9DB-B176-4069-8734-5B4ED352BA2B}"/>
              </a:ext>
            </a:extLst>
          </p:cNvPr>
          <p:cNvSpPr>
            <a:spLocks noGrp="1"/>
          </p:cNvSpPr>
          <p:nvPr>
            <p:ph type="dt" sz="half" idx="10"/>
          </p:nvPr>
        </p:nvSpPr>
        <p:spPr>
          <a:xfrm>
            <a:off x="8476488" y="6170491"/>
            <a:ext cx="2214322" cy="457200"/>
          </a:xfrm>
        </p:spPr>
        <p:txBody>
          <a:bodyPr/>
          <a:lstStyle/>
          <a:p>
            <a:fld id="{D4605E03-BC17-41A7-854C-DFAB672737DC}" type="datetime1">
              <a:rPr lang="en-US" smtClean="0"/>
              <a:t>6/3/2022</a:t>
            </a:fld>
            <a:endParaRPr lang="en-US" dirty="0"/>
          </a:p>
        </p:txBody>
      </p:sp>
      <p:sp>
        <p:nvSpPr>
          <p:cNvPr id="12" name="Footer Placeholder 11">
            <a:extLst>
              <a:ext uri="{FF2B5EF4-FFF2-40B4-BE49-F238E27FC236}">
                <a16:creationId xmlns:a16="http://schemas.microsoft.com/office/drawing/2014/main" id="{430F9A2F-C2C4-4E1C-B4B3-07ED84F28CE8}"/>
              </a:ext>
            </a:extLst>
          </p:cNvPr>
          <p:cNvSpPr>
            <a:spLocks noGrp="1"/>
          </p:cNvSpPr>
          <p:nvPr>
            <p:ph type="ftr" sz="quarter" idx="11"/>
          </p:nvPr>
        </p:nvSpPr>
        <p:spPr>
          <a:xfrm>
            <a:off x="1280160" y="6170490"/>
            <a:ext cx="6464410" cy="457200"/>
          </a:xfrm>
        </p:spPr>
        <p:txBody>
          <a:bodyPr/>
          <a:lstStyle>
            <a:lvl1pPr>
              <a:defRPr b="1">
                <a:solidFill>
                  <a:srgbClr val="FFFFFF"/>
                </a:solidFill>
                <a:effectLst>
                  <a:outerShdw blurRad="50800" dist="38100" dir="2700000" algn="tl" rotWithShape="0">
                    <a:prstClr val="black">
                      <a:alpha val="43000"/>
                    </a:prstClr>
                  </a:outerShdw>
                </a:effectLst>
              </a:defRPr>
            </a:lvl1pPr>
          </a:lstStyle>
          <a:p>
            <a:endParaRPr lang="en-US" dirty="0"/>
          </a:p>
        </p:txBody>
      </p:sp>
      <p:sp>
        <p:nvSpPr>
          <p:cNvPr id="13" name="Slide Number Placeholder 12">
            <a:extLst>
              <a:ext uri="{FF2B5EF4-FFF2-40B4-BE49-F238E27FC236}">
                <a16:creationId xmlns:a16="http://schemas.microsoft.com/office/drawing/2014/main" id="{F9BFA0A0-2117-4A10-9DAA-080C21559CF3}"/>
              </a:ext>
            </a:extLst>
          </p:cNvPr>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7584652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920240" y="442220"/>
            <a:ext cx="8770571" cy="1345269"/>
          </a:xfrm>
          <a:prstGeom prst="rect">
            <a:avLst/>
          </a:prstGeom>
        </p:spPr>
        <p:txBody>
          <a:bodyPr vert="horz" lIns="109728" tIns="109728" rIns="109728" bIns="9144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920240" y="2312276"/>
            <a:ext cx="8770571" cy="3651504"/>
          </a:xfrm>
          <a:prstGeom prst="rect">
            <a:avLst/>
          </a:prstGeom>
        </p:spPr>
        <p:txBody>
          <a:bodyPr vert="horz" lIns="109728" tIns="109728" rIns="109728" bIns="9144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850727" y="6170491"/>
            <a:ext cx="2840083" cy="457200"/>
          </a:xfrm>
          <a:prstGeom prst="rect">
            <a:avLst/>
          </a:prstGeom>
        </p:spPr>
        <p:txBody>
          <a:bodyPr vert="horz" lIns="109728" tIns="109728" rIns="109728" bIns="91440" rtlCol="0" anchor="ctr"/>
          <a:lstStyle>
            <a:lvl1pPr algn="r">
              <a:defRPr sz="1100" spc="150" baseline="0">
                <a:solidFill>
                  <a:schemeClr val="tx1">
                    <a:lumMod val="75000"/>
                    <a:lumOff val="25000"/>
                  </a:schemeClr>
                </a:solidFill>
                <a:latin typeface="+mj-lt"/>
              </a:defRPr>
            </a:lvl1pPr>
          </a:lstStyle>
          <a:p>
            <a:fld id="{C4408324-A84C-4A45-93B6-78D079CCE772}" type="datetime1">
              <a:rPr lang="en-US" smtClean="0"/>
              <a:t>6/3/2022</a:t>
            </a:fld>
            <a:endParaRPr lang="en-US" dirty="0"/>
          </a:p>
        </p:txBody>
      </p:sp>
      <p:sp>
        <p:nvSpPr>
          <p:cNvPr id="5" name="Footer Placeholder 4"/>
          <p:cNvSpPr>
            <a:spLocks noGrp="1"/>
          </p:cNvSpPr>
          <p:nvPr>
            <p:ph type="ftr" sz="quarter" idx="3"/>
          </p:nvPr>
        </p:nvSpPr>
        <p:spPr>
          <a:xfrm>
            <a:off x="1920240" y="6170490"/>
            <a:ext cx="5667375" cy="457200"/>
          </a:xfrm>
          <a:prstGeom prst="rect">
            <a:avLst/>
          </a:prstGeom>
        </p:spPr>
        <p:txBody>
          <a:bodyPr vert="horz" lIns="109728" tIns="109728" rIns="109728" bIns="91440" rtlCol="0" anchor="ctr"/>
          <a:lstStyle>
            <a:lvl1pPr algn="l">
              <a:defRPr sz="1100" spc="150" baseline="0">
                <a:solidFill>
                  <a:schemeClr val="tx1">
                    <a:lumMod val="75000"/>
                    <a:lumOff val="25000"/>
                  </a:schemeClr>
                </a:solidFill>
                <a:latin typeface="+mj-lt"/>
              </a:defRPr>
            </a:lvl1pPr>
          </a:lstStyle>
          <a:p>
            <a:endParaRPr lang="en-US" dirty="0"/>
          </a:p>
        </p:txBody>
      </p:sp>
      <p:sp>
        <p:nvSpPr>
          <p:cNvPr id="6" name="Slide Number Placeholder 5"/>
          <p:cNvSpPr>
            <a:spLocks noGrp="1"/>
          </p:cNvSpPr>
          <p:nvPr>
            <p:ph type="sldNum" sz="quarter" idx="4"/>
          </p:nvPr>
        </p:nvSpPr>
        <p:spPr>
          <a:xfrm>
            <a:off x="10853744" y="6170490"/>
            <a:ext cx="1188720" cy="457200"/>
          </a:xfrm>
          <a:prstGeom prst="rect">
            <a:avLst/>
          </a:prstGeom>
        </p:spPr>
        <p:txBody>
          <a:bodyPr vert="horz" lIns="109728" tIns="109728" rIns="109728" bIns="91440" rtlCol="0" anchor="b"/>
          <a:lstStyle>
            <a:lvl1pPr algn="r">
              <a:defRPr sz="1600" b="1" baseline="0">
                <a:solidFill>
                  <a:schemeClr val="tx1">
                    <a:lumMod val="75000"/>
                    <a:lumOff val="25000"/>
                  </a:schemeClr>
                </a:solidFill>
                <a:latin typeface="+mj-lt"/>
              </a:defRPr>
            </a:lvl1pPr>
          </a:lstStyle>
          <a:p>
            <a:pPr algn="l"/>
            <a:fld id="{FAEF9944-A4F6-4C59-AEBD-678D6480B8EA}" type="slidenum">
              <a:rPr lang="en-US" smtClean="0"/>
              <a:pPr algn="l"/>
              <a:t>‹#›</a:t>
            </a:fld>
            <a:endParaRPr lang="en-US" dirty="0"/>
          </a:p>
        </p:txBody>
      </p:sp>
      <p:cxnSp>
        <p:nvCxnSpPr>
          <p:cNvPr id="9" name="Straight Connector 8" title="Rule Line">
            <a:extLst>
              <a:ext uri="{FF2B5EF4-FFF2-40B4-BE49-F238E27FC236}">
                <a16:creationId xmlns:a16="http://schemas.microsoft.com/office/drawing/2014/main" id="{430127AE-B29E-4FDF-99D2-A2F1E7003F74}"/>
              </a:ext>
            </a:extLst>
          </p:cNvPr>
          <p:cNvCxnSpPr/>
          <p:nvPr/>
        </p:nvCxnSpPr>
        <p:spPr>
          <a:xfrm>
            <a:off x="1920240" y="2176009"/>
            <a:ext cx="8770571" cy="0"/>
          </a:xfrm>
          <a:prstGeom prst="line">
            <a:avLst/>
          </a:prstGeom>
          <a:ln w="254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98256240"/>
      </p:ext>
    </p:extLst>
  </p:cSld>
  <p:clrMap bg1="lt1" tx1="dk1" bg2="lt2" tx2="dk2" accent1="accent1" accent2="accent2" accent3="accent3" accent4="accent4" accent5="accent5" accent6="accent6" hlink="hlink" folHlink="folHlink"/>
  <p:sldLayoutIdLst>
    <p:sldLayoutId id="2147483735" r:id="rId1"/>
    <p:sldLayoutId id="2147483736" r:id="rId2"/>
    <p:sldLayoutId id="2147483737" r:id="rId3"/>
    <p:sldLayoutId id="2147483727" r:id="rId4"/>
    <p:sldLayoutId id="2147483728" r:id="rId5"/>
    <p:sldLayoutId id="2147483733" r:id="rId6"/>
    <p:sldLayoutId id="2147483729" r:id="rId7"/>
    <p:sldLayoutId id="2147483730" r:id="rId8"/>
    <p:sldLayoutId id="2147483731" r:id="rId9"/>
    <p:sldLayoutId id="2147483732" r:id="rId10"/>
    <p:sldLayoutId id="2147483734" r:id="rId11"/>
  </p:sldLayoutIdLst>
  <p:hf sldNum="0" hdr="0" ftr="0" dt="0"/>
  <p:txStyles>
    <p:titleStyle>
      <a:lvl1pPr algn="l" defTabSz="914400" rtl="0" eaLnBrk="1" latinLnBrk="0" hangingPunct="1">
        <a:lnSpc>
          <a:spcPct val="130000"/>
        </a:lnSpc>
        <a:spcBef>
          <a:spcPct val="0"/>
        </a:spcBef>
        <a:buNone/>
        <a:defRPr sz="3200" b="1" kern="1200" spc="150" baseline="0">
          <a:solidFill>
            <a:schemeClr val="tx1">
              <a:lumMod val="75000"/>
              <a:lumOff val="25000"/>
            </a:schemeClr>
          </a:solidFill>
          <a:latin typeface="+mj-lt"/>
          <a:ea typeface="+mj-ea"/>
          <a:cs typeface="+mj-cs"/>
        </a:defRPr>
      </a:lvl1pPr>
    </p:titleStyle>
    <p:bodyStyle>
      <a:lvl1pPr marL="0" indent="0" algn="l" defTabSz="914400" rtl="0" eaLnBrk="1" latinLnBrk="0" hangingPunct="1">
        <a:lnSpc>
          <a:spcPct val="140000"/>
        </a:lnSpc>
        <a:spcBef>
          <a:spcPts val="930"/>
        </a:spcBef>
        <a:buFont typeface="Corbel" panose="020B0503020204020204" pitchFamily="34" charset="0"/>
        <a:buNone/>
        <a:defRPr sz="1800" b="0" kern="1200" spc="150" baseline="0">
          <a:solidFill>
            <a:schemeClr val="tx1">
              <a:lumMod val="75000"/>
              <a:lumOff val="25000"/>
            </a:schemeClr>
          </a:solidFill>
          <a:latin typeface="+mn-lt"/>
          <a:ea typeface="+mn-ea"/>
          <a:cs typeface="+mn-cs"/>
        </a:defRPr>
      </a:lvl1pPr>
      <a:lvl2pPr marL="0" indent="0" algn="l" defTabSz="914400" rtl="0" eaLnBrk="1" latinLnBrk="0" hangingPunct="1">
        <a:lnSpc>
          <a:spcPct val="140000"/>
        </a:lnSpc>
        <a:spcBef>
          <a:spcPts val="930"/>
        </a:spcBef>
        <a:buFont typeface="Corbel" panose="020B0503020204020204" pitchFamily="34" charset="0"/>
        <a:buNone/>
        <a:defRPr sz="1600" kern="1200" spc="150" baseline="0">
          <a:solidFill>
            <a:schemeClr val="tx1">
              <a:lumMod val="75000"/>
              <a:lumOff val="25000"/>
            </a:schemeClr>
          </a:solidFill>
          <a:latin typeface="+mn-lt"/>
          <a:ea typeface="+mn-ea"/>
          <a:cs typeface="+mn-cs"/>
        </a:defRPr>
      </a:lvl2pPr>
      <a:lvl3pPr marL="0" indent="-320040" algn="l" defTabSz="914400" rtl="0" eaLnBrk="1" latinLnBrk="0" hangingPunct="1">
        <a:lnSpc>
          <a:spcPct val="140000"/>
        </a:lnSpc>
        <a:spcBef>
          <a:spcPts val="930"/>
        </a:spcBef>
        <a:buFont typeface="Corbel" panose="020B0503020204020204" pitchFamily="34" charset="0"/>
        <a:buChar char="–"/>
        <a:defRPr sz="1400" i="1" kern="1200" spc="150" baseline="0">
          <a:solidFill>
            <a:schemeClr val="tx1">
              <a:lumMod val="75000"/>
              <a:lumOff val="25000"/>
            </a:schemeClr>
          </a:solidFill>
          <a:latin typeface="+mn-lt"/>
          <a:ea typeface="+mn-ea"/>
          <a:cs typeface="+mn-cs"/>
        </a:defRPr>
      </a:lvl3pPr>
      <a:lvl4pPr marL="0" indent="-320040" algn="l" defTabSz="914400" rtl="0" eaLnBrk="1" latinLnBrk="0" hangingPunct="1">
        <a:lnSpc>
          <a:spcPct val="140000"/>
        </a:lnSpc>
        <a:spcBef>
          <a:spcPts val="930"/>
        </a:spcBef>
        <a:buFont typeface="Corbel" panose="020B0503020204020204" pitchFamily="34" charset="0"/>
        <a:buChar char="–"/>
        <a:defRPr sz="1400" kern="1200" spc="150" baseline="0">
          <a:solidFill>
            <a:schemeClr val="tx1">
              <a:lumMod val="75000"/>
              <a:lumOff val="25000"/>
            </a:schemeClr>
          </a:solidFill>
          <a:latin typeface="+mn-lt"/>
          <a:ea typeface="+mn-ea"/>
          <a:cs typeface="+mn-cs"/>
        </a:defRPr>
      </a:lvl4pPr>
      <a:lvl5pPr marL="0" indent="-320040" algn="l" defTabSz="914400" rtl="0" eaLnBrk="1" latinLnBrk="0" hangingPunct="1">
        <a:lnSpc>
          <a:spcPct val="140000"/>
        </a:lnSpc>
        <a:spcBef>
          <a:spcPts val="930"/>
        </a:spcBef>
        <a:buFont typeface="Corbel" panose="020B0503020204020204" pitchFamily="34" charset="0"/>
        <a:buChar char="–"/>
        <a:defRPr sz="1400" i="1" kern="1200" spc="150" baseline="0">
          <a:solidFill>
            <a:schemeClr val="tx1">
              <a:lumMod val="75000"/>
              <a:lumOff val="25000"/>
            </a:schemeClr>
          </a:solidFill>
          <a:latin typeface="+mn-lt"/>
          <a:ea typeface="+mn-ea"/>
          <a:cs typeface="+mn-cs"/>
        </a:defRPr>
      </a:lvl5pPr>
      <a:lvl6pPr marL="192024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6pPr>
      <a:lvl7pPr marL="224028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7pPr>
      <a:lvl8pPr marL="256032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8pPr>
      <a:lvl9pPr marL="288036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2" Type="http://schemas.openxmlformats.org/officeDocument/2006/relationships/hyperlink" Target="https://thl.fi/fi/web/vammaispalvelujen-kasikirja/oikeuskaytanto/palveluasuminen/palveluasumisen-maksut"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8.xml"/></Relationships>
</file>

<file path=ppt/slides/_rels/slide28.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www.finlex.fi/fi/laki/ajantasa/1987/19870759#L2P11"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www.finlex.fi/fi/laki/ajantasa/1987/19870759#L2P11"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0DBF1ABE-8590-450D-BB49-BDDCCF3EEA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pic>
        <p:nvPicPr>
          <p:cNvPr id="4" name="Picture 3">
            <a:extLst>
              <a:ext uri="{FF2B5EF4-FFF2-40B4-BE49-F238E27FC236}">
                <a16:creationId xmlns:a16="http://schemas.microsoft.com/office/drawing/2014/main" id="{8675DEC6-F0F2-41E9-B8F0-FA4FCFEDB21F}"/>
              </a:ext>
            </a:extLst>
          </p:cNvPr>
          <p:cNvPicPr>
            <a:picLocks noChangeAspect="1"/>
          </p:cNvPicPr>
          <p:nvPr/>
        </p:nvPicPr>
        <p:blipFill rotWithShape="1">
          <a:blip r:embed="rId2"/>
          <a:srcRect l="17137" r="26852" b="-1"/>
          <a:stretch/>
        </p:blipFill>
        <p:spPr>
          <a:xfrm>
            <a:off x="4487333" y="10"/>
            <a:ext cx="7704667" cy="6877868"/>
          </a:xfrm>
          <a:custGeom>
            <a:avLst/>
            <a:gdLst/>
            <a:ahLst/>
            <a:cxnLst/>
            <a:rect l="l" t="t" r="r" b="b"/>
            <a:pathLst>
              <a:path w="7704667" h="6877878">
                <a:moveTo>
                  <a:pt x="0" y="0"/>
                </a:moveTo>
                <a:lnTo>
                  <a:pt x="7704667" y="0"/>
                </a:lnTo>
                <a:lnTo>
                  <a:pt x="7704667" y="6877878"/>
                </a:lnTo>
                <a:lnTo>
                  <a:pt x="0" y="6877878"/>
                </a:lnTo>
                <a:lnTo>
                  <a:pt x="0" y="6867939"/>
                </a:lnTo>
                <a:lnTo>
                  <a:pt x="146217" y="6867939"/>
                </a:lnTo>
                <a:lnTo>
                  <a:pt x="252811" y="6795007"/>
                </a:lnTo>
                <a:cubicBezTo>
                  <a:pt x="428996" y="6667346"/>
                  <a:pt x="601946" y="6529451"/>
                  <a:pt x="776494" y="6388681"/>
                </a:cubicBezTo>
                <a:cubicBezTo>
                  <a:pt x="1734992" y="5615677"/>
                  <a:pt x="2676361" y="4981124"/>
                  <a:pt x="2676361" y="3631852"/>
                </a:cubicBezTo>
                <a:cubicBezTo>
                  <a:pt x="2676361" y="2101350"/>
                  <a:pt x="2094814" y="761014"/>
                  <a:pt x="1053668" y="20384"/>
                </a:cubicBezTo>
                <a:lnTo>
                  <a:pt x="1038069" y="9939"/>
                </a:lnTo>
                <a:lnTo>
                  <a:pt x="0" y="9939"/>
                </a:lnTo>
                <a:close/>
              </a:path>
            </a:pathLst>
          </a:custGeom>
        </p:spPr>
      </p:pic>
      <p:sp>
        <p:nvSpPr>
          <p:cNvPr id="11" name="Freeform: Shape 10">
            <a:extLst>
              <a:ext uri="{FF2B5EF4-FFF2-40B4-BE49-F238E27FC236}">
                <a16:creationId xmlns:a16="http://schemas.microsoft.com/office/drawing/2014/main" id="{DCD36D47-40B7-494B-B249-3CBA333DE2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7475746" cy="6858000"/>
          </a:xfrm>
          <a:custGeom>
            <a:avLst/>
            <a:gdLst>
              <a:gd name="connsiteX0" fmla="*/ 0 w 7475746"/>
              <a:gd name="connsiteY0" fmla="*/ 0 h 6858000"/>
              <a:gd name="connsiteX1" fmla="*/ 5859459 w 7475746"/>
              <a:gd name="connsiteY1" fmla="*/ 0 h 6858000"/>
              <a:gd name="connsiteX2" fmla="*/ 5874848 w 7475746"/>
              <a:gd name="connsiteY2" fmla="*/ 10445 h 6858000"/>
              <a:gd name="connsiteX3" fmla="*/ 7475746 w 7475746"/>
              <a:gd name="connsiteY3" fmla="*/ 3621913 h 6858000"/>
              <a:gd name="connsiteX4" fmla="*/ 5601397 w 7475746"/>
              <a:gd name="connsiteY4" fmla="*/ 6378742 h 6858000"/>
              <a:gd name="connsiteX5" fmla="*/ 5084748 w 7475746"/>
              <a:gd name="connsiteY5" fmla="*/ 6785068 h 6858000"/>
              <a:gd name="connsiteX6" fmla="*/ 4979585 w 7475746"/>
              <a:gd name="connsiteY6" fmla="*/ 6858000 h 6858000"/>
              <a:gd name="connsiteX7" fmla="*/ 0 w 7475746"/>
              <a:gd name="connsiteY7"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475746" h="6858000">
                <a:moveTo>
                  <a:pt x="0" y="0"/>
                </a:moveTo>
                <a:lnTo>
                  <a:pt x="5859459" y="0"/>
                </a:lnTo>
                <a:lnTo>
                  <a:pt x="5874848" y="10445"/>
                </a:lnTo>
                <a:cubicBezTo>
                  <a:pt x="6902010" y="751075"/>
                  <a:pt x="7475746" y="2091411"/>
                  <a:pt x="7475746" y="3621913"/>
                </a:cubicBezTo>
                <a:cubicBezTo>
                  <a:pt x="7475746" y="4971185"/>
                  <a:pt x="6547021" y="5605738"/>
                  <a:pt x="5601397" y="6378742"/>
                </a:cubicBezTo>
                <a:cubicBezTo>
                  <a:pt x="5429193" y="6519512"/>
                  <a:pt x="5258566" y="6657407"/>
                  <a:pt x="5084748" y="6785068"/>
                </a:cubicBezTo>
                <a:lnTo>
                  <a:pt x="4979585" y="6858000"/>
                </a:lnTo>
                <a:lnTo>
                  <a:pt x="0" y="6858000"/>
                </a:ln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useBgFill="1">
        <p:nvSpPr>
          <p:cNvPr id="18" name="Freeform: Shape 12">
            <a:extLst>
              <a:ext uri="{FF2B5EF4-FFF2-40B4-BE49-F238E27FC236}">
                <a16:creationId xmlns:a16="http://schemas.microsoft.com/office/drawing/2014/main" id="{03AD0D1C-F8BA-4CD1-BC4D-BE1823F3EB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3" y="0"/>
            <a:ext cx="7283242" cy="6858000"/>
          </a:xfrm>
          <a:custGeom>
            <a:avLst/>
            <a:gdLst>
              <a:gd name="connsiteX0" fmla="*/ 0 w 7163694"/>
              <a:gd name="connsiteY0" fmla="*/ 0 h 6858000"/>
              <a:gd name="connsiteX1" fmla="*/ 5525402 w 7163694"/>
              <a:gd name="connsiteY1" fmla="*/ 0 h 6858000"/>
              <a:gd name="connsiteX2" fmla="*/ 5541001 w 7163694"/>
              <a:gd name="connsiteY2" fmla="*/ 10445 h 6858000"/>
              <a:gd name="connsiteX3" fmla="*/ 7163694 w 7163694"/>
              <a:gd name="connsiteY3" fmla="*/ 3621913 h 6858000"/>
              <a:gd name="connsiteX4" fmla="*/ 5263827 w 7163694"/>
              <a:gd name="connsiteY4" fmla="*/ 6378742 h 6858000"/>
              <a:gd name="connsiteX5" fmla="*/ 4740144 w 7163694"/>
              <a:gd name="connsiteY5" fmla="*/ 6785068 h 6858000"/>
              <a:gd name="connsiteX6" fmla="*/ 4633550 w 7163694"/>
              <a:gd name="connsiteY6" fmla="*/ 6858000 h 6858000"/>
              <a:gd name="connsiteX7" fmla="*/ 0 w 7163694"/>
              <a:gd name="connsiteY7"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163694" h="6858000">
                <a:moveTo>
                  <a:pt x="0" y="0"/>
                </a:moveTo>
                <a:lnTo>
                  <a:pt x="5525402" y="0"/>
                </a:lnTo>
                <a:lnTo>
                  <a:pt x="5541001" y="10445"/>
                </a:lnTo>
                <a:cubicBezTo>
                  <a:pt x="6582147" y="751075"/>
                  <a:pt x="7163694" y="2091411"/>
                  <a:pt x="7163694" y="3621913"/>
                </a:cubicBezTo>
                <a:cubicBezTo>
                  <a:pt x="7163694" y="4971185"/>
                  <a:pt x="6222325" y="5605738"/>
                  <a:pt x="5263827" y="6378742"/>
                </a:cubicBezTo>
                <a:cubicBezTo>
                  <a:pt x="5089279" y="6519512"/>
                  <a:pt x="4916329" y="6657407"/>
                  <a:pt x="4740144" y="6785068"/>
                </a:cubicBezTo>
                <a:lnTo>
                  <a:pt x="4633550" y="6858000"/>
                </a:lnTo>
                <a:lnTo>
                  <a:pt x="0" y="685800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19" name="Freeform: Shape 14">
            <a:extLst>
              <a:ext uri="{FF2B5EF4-FFF2-40B4-BE49-F238E27FC236}">
                <a16:creationId xmlns:a16="http://schemas.microsoft.com/office/drawing/2014/main" id="{FBA7E51E-7B6A-4A79-8F84-47C845C7A2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98368" y="0"/>
            <a:ext cx="2529723" cy="6858000"/>
          </a:xfrm>
          <a:custGeom>
            <a:avLst/>
            <a:gdLst>
              <a:gd name="connsiteX0" fmla="*/ 1258269 w 2529723"/>
              <a:gd name="connsiteY0" fmla="*/ 0 h 6858000"/>
              <a:gd name="connsiteX1" fmla="*/ 1275627 w 2529723"/>
              <a:gd name="connsiteY1" fmla="*/ 0 h 6858000"/>
              <a:gd name="connsiteX2" fmla="*/ 1302560 w 2529723"/>
              <a:gd name="connsiteY2" fmla="*/ 24338 h 6858000"/>
              <a:gd name="connsiteX3" fmla="*/ 2522825 w 2529723"/>
              <a:gd name="connsiteY3" fmla="*/ 3678515 h 6858000"/>
              <a:gd name="connsiteX4" fmla="*/ 557500 w 2529723"/>
              <a:gd name="connsiteY4" fmla="*/ 6451411 h 6858000"/>
              <a:gd name="connsiteX5" fmla="*/ 32482 w 2529723"/>
              <a:gd name="connsiteY5" fmla="*/ 6849373 h 6858000"/>
              <a:gd name="connsiteX6" fmla="*/ 19531 w 2529723"/>
              <a:gd name="connsiteY6" fmla="*/ 6858000 h 6858000"/>
              <a:gd name="connsiteX7" fmla="*/ 0 w 2529723"/>
              <a:gd name="connsiteY7" fmla="*/ 6858000 h 6858000"/>
              <a:gd name="connsiteX8" fmla="*/ 14202 w 2529723"/>
              <a:gd name="connsiteY8" fmla="*/ 6848540 h 6858000"/>
              <a:gd name="connsiteX9" fmla="*/ 539221 w 2529723"/>
              <a:gd name="connsiteY9" fmla="*/ 6450578 h 6858000"/>
              <a:gd name="connsiteX10" fmla="*/ 2504546 w 2529723"/>
              <a:gd name="connsiteY10" fmla="*/ 3677682 h 6858000"/>
              <a:gd name="connsiteX11" fmla="*/ 1284280 w 2529723"/>
              <a:gd name="connsiteY11" fmla="*/ 23504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29723" h="6858000">
                <a:moveTo>
                  <a:pt x="1258269" y="0"/>
                </a:moveTo>
                <a:lnTo>
                  <a:pt x="1275627" y="0"/>
                </a:lnTo>
                <a:lnTo>
                  <a:pt x="1302560" y="24338"/>
                </a:lnTo>
                <a:cubicBezTo>
                  <a:pt x="2156831" y="855667"/>
                  <a:pt x="2590622" y="2191755"/>
                  <a:pt x="2522825" y="3678515"/>
                </a:cubicBezTo>
                <a:cubicBezTo>
                  <a:pt x="2459072" y="5076606"/>
                  <a:pt x="1519830" y="5692656"/>
                  <a:pt x="557500" y="6451411"/>
                </a:cubicBezTo>
                <a:cubicBezTo>
                  <a:pt x="382255" y="6589587"/>
                  <a:pt x="208689" y="6724853"/>
                  <a:pt x="32482" y="6849373"/>
                </a:cubicBezTo>
                <a:lnTo>
                  <a:pt x="19531" y="6858000"/>
                </a:lnTo>
                <a:lnTo>
                  <a:pt x="0" y="6858000"/>
                </a:lnTo>
                <a:lnTo>
                  <a:pt x="14202" y="6848540"/>
                </a:lnTo>
                <a:cubicBezTo>
                  <a:pt x="190409" y="6724020"/>
                  <a:pt x="363976" y="6588754"/>
                  <a:pt x="539221" y="6450578"/>
                </a:cubicBezTo>
                <a:cubicBezTo>
                  <a:pt x="1501550" y="5691822"/>
                  <a:pt x="2440792" y="5075773"/>
                  <a:pt x="2504546" y="3677682"/>
                </a:cubicBezTo>
                <a:cubicBezTo>
                  <a:pt x="2572343" y="2190921"/>
                  <a:pt x="2138551" y="854834"/>
                  <a:pt x="1284280" y="23504"/>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2" name="Otsikko 1">
            <a:extLst>
              <a:ext uri="{FF2B5EF4-FFF2-40B4-BE49-F238E27FC236}">
                <a16:creationId xmlns:a16="http://schemas.microsoft.com/office/drawing/2014/main" id="{7F84CDAE-8BDB-42FC-A5F3-188AAD0FC24C}"/>
              </a:ext>
            </a:extLst>
          </p:cNvPr>
          <p:cNvSpPr>
            <a:spLocks noGrp="1"/>
          </p:cNvSpPr>
          <p:nvPr>
            <p:ph type="ctrTitle"/>
          </p:nvPr>
        </p:nvSpPr>
        <p:spPr>
          <a:xfrm>
            <a:off x="1180531" y="1346268"/>
            <a:ext cx="5274860" cy="3066706"/>
          </a:xfrm>
        </p:spPr>
        <p:txBody>
          <a:bodyPr anchor="b">
            <a:normAutofit/>
          </a:bodyPr>
          <a:lstStyle/>
          <a:p>
            <a:pPr>
              <a:lnSpc>
                <a:spcPct val="110000"/>
              </a:lnSpc>
            </a:pPr>
            <a:r>
              <a:rPr lang="fi-FI" sz="4700"/>
              <a:t>Vammaisten henkilöiden asumispalvelut</a:t>
            </a:r>
          </a:p>
        </p:txBody>
      </p:sp>
      <p:sp>
        <p:nvSpPr>
          <p:cNvPr id="3" name="Alaotsikko 2">
            <a:extLst>
              <a:ext uri="{FF2B5EF4-FFF2-40B4-BE49-F238E27FC236}">
                <a16:creationId xmlns:a16="http://schemas.microsoft.com/office/drawing/2014/main" id="{A0F658D3-91C5-44B1-AA63-D64E539215CF}"/>
              </a:ext>
            </a:extLst>
          </p:cNvPr>
          <p:cNvSpPr>
            <a:spLocks noGrp="1"/>
          </p:cNvSpPr>
          <p:nvPr>
            <p:ph type="subTitle" idx="1"/>
          </p:nvPr>
        </p:nvSpPr>
        <p:spPr>
          <a:xfrm>
            <a:off x="1201212" y="4412974"/>
            <a:ext cx="4162357" cy="1576188"/>
          </a:xfrm>
        </p:spPr>
        <p:txBody>
          <a:bodyPr anchor="t">
            <a:normAutofit fontScale="92500"/>
          </a:bodyPr>
          <a:lstStyle/>
          <a:p>
            <a:pPr>
              <a:lnSpc>
                <a:spcPct val="120000"/>
              </a:lnSpc>
            </a:pPr>
            <a:r>
              <a:rPr lang="fi-FI" sz="1700" dirty="0"/>
              <a:t>Maakunnallinen kehittämistyö – työryhmän ehdotukset Varsinais-Suomen hyvinvointialueelle </a:t>
            </a:r>
          </a:p>
          <a:p>
            <a:pPr>
              <a:lnSpc>
                <a:spcPct val="120000"/>
              </a:lnSpc>
            </a:pPr>
            <a:r>
              <a:rPr lang="fi-FI" sz="1700" dirty="0"/>
              <a:t>05/2022</a:t>
            </a:r>
          </a:p>
        </p:txBody>
      </p:sp>
    </p:spTree>
    <p:extLst>
      <p:ext uri="{BB962C8B-B14F-4D97-AF65-F5344CB8AC3E}">
        <p14:creationId xmlns:p14="http://schemas.microsoft.com/office/powerpoint/2010/main" val="30638769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593B4D24-F4A8-4141-A20A-E0575D19963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grpSp>
        <p:nvGrpSpPr>
          <p:cNvPr id="10" name="Group 9">
            <a:extLst>
              <a:ext uri="{FF2B5EF4-FFF2-40B4-BE49-F238E27FC236}">
                <a16:creationId xmlns:a16="http://schemas.microsoft.com/office/drawing/2014/main" id="{6CCEEF8A-4A3A-4B35-AA57-D804767F5AD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 y="0"/>
            <a:ext cx="12191696" cy="6170490"/>
            <a:chOff x="-2" y="0"/>
            <a:chExt cx="12191696" cy="6170490"/>
          </a:xfrm>
        </p:grpSpPr>
        <p:sp>
          <p:nvSpPr>
            <p:cNvPr id="11" name="Freeform: Shape 10">
              <a:extLst>
                <a:ext uri="{FF2B5EF4-FFF2-40B4-BE49-F238E27FC236}">
                  <a16:creationId xmlns:a16="http://schemas.microsoft.com/office/drawing/2014/main" id="{55A741C2-AB82-4BF5-9324-5D0B56A3D0F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3167675" y="-3167677"/>
              <a:ext cx="5856341" cy="12191695"/>
            </a:xfrm>
            <a:custGeom>
              <a:avLst/>
              <a:gdLst>
                <a:gd name="connsiteX0" fmla="*/ 0 w 5856341"/>
                <a:gd name="connsiteY0" fmla="*/ 12191695 h 12191695"/>
                <a:gd name="connsiteX1" fmla="*/ 0 w 5856341"/>
                <a:gd name="connsiteY1" fmla="*/ 0 h 12191695"/>
                <a:gd name="connsiteX2" fmla="*/ 243849 w 5856341"/>
                <a:gd name="connsiteY2" fmla="*/ 0 h 12191695"/>
                <a:gd name="connsiteX3" fmla="*/ 505121 w 5856341"/>
                <a:gd name="connsiteY3" fmla="*/ 0 h 12191695"/>
                <a:gd name="connsiteX4" fmla="*/ 723207 w 5856341"/>
                <a:gd name="connsiteY4" fmla="*/ 0 h 12191695"/>
                <a:gd name="connsiteX5" fmla="*/ 755828 w 5856341"/>
                <a:gd name="connsiteY5" fmla="*/ 0 h 12191695"/>
                <a:gd name="connsiteX6" fmla="*/ 1411868 w 5856341"/>
                <a:gd name="connsiteY6" fmla="*/ 0 h 12191695"/>
                <a:gd name="connsiteX7" fmla="*/ 1421034 w 5856341"/>
                <a:gd name="connsiteY7" fmla="*/ 0 h 12191695"/>
                <a:gd name="connsiteX8" fmla="*/ 1515206 w 5856341"/>
                <a:gd name="connsiteY8" fmla="*/ 0 h 12191695"/>
                <a:gd name="connsiteX9" fmla="*/ 2636151 w 5856341"/>
                <a:gd name="connsiteY9" fmla="*/ 0 h 12191695"/>
                <a:gd name="connsiteX10" fmla="*/ 4637890 w 5856341"/>
                <a:gd name="connsiteY10" fmla="*/ 0 h 12191695"/>
                <a:gd name="connsiteX11" fmla="*/ 4654499 w 5856341"/>
                <a:gd name="connsiteY11" fmla="*/ 26661 h 12191695"/>
                <a:gd name="connsiteX12" fmla="*/ 5856341 w 5856341"/>
                <a:gd name="connsiteY12" fmla="*/ 6438338 h 12191695"/>
                <a:gd name="connsiteX13" fmla="*/ 4449211 w 5856341"/>
                <a:gd name="connsiteY13" fmla="*/ 11332719 h 12191695"/>
                <a:gd name="connsiteX14" fmla="*/ 4061349 w 5856341"/>
                <a:gd name="connsiteY14" fmla="*/ 12054097 h 12191695"/>
                <a:gd name="connsiteX15" fmla="*/ 3977450 w 5856341"/>
                <a:gd name="connsiteY15" fmla="*/ 12191695 h 12191695"/>
                <a:gd name="connsiteX16" fmla="*/ 2636151 w 5856341"/>
                <a:gd name="connsiteY16" fmla="*/ 12191695 h 12191695"/>
                <a:gd name="connsiteX17" fmla="*/ 1421034 w 5856341"/>
                <a:gd name="connsiteY17" fmla="*/ 12191695 h 12191695"/>
                <a:gd name="connsiteX18" fmla="*/ 1411868 w 5856341"/>
                <a:gd name="connsiteY18" fmla="*/ 12191695 h 12191695"/>
                <a:gd name="connsiteX19" fmla="*/ 1283685 w 5856341"/>
                <a:gd name="connsiteY19" fmla="*/ 12191695 h 12191695"/>
                <a:gd name="connsiteX20" fmla="*/ 755828 w 5856341"/>
                <a:gd name="connsiteY20" fmla="*/ 12191695 h 12191695"/>
                <a:gd name="connsiteX21" fmla="*/ 723207 w 5856341"/>
                <a:gd name="connsiteY21" fmla="*/ 12191695 h 12191695"/>
                <a:gd name="connsiteX22" fmla="*/ 505121 w 5856341"/>
                <a:gd name="connsiteY22" fmla="*/ 12191695 h 12191695"/>
                <a:gd name="connsiteX23" fmla="*/ 243849 w 5856341"/>
                <a:gd name="connsiteY23" fmla="*/ 12191695 h 121916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5856341" h="12191695">
                  <a:moveTo>
                    <a:pt x="0" y="12191695"/>
                  </a:moveTo>
                  <a:lnTo>
                    <a:pt x="0" y="0"/>
                  </a:lnTo>
                  <a:lnTo>
                    <a:pt x="243849" y="0"/>
                  </a:lnTo>
                  <a:lnTo>
                    <a:pt x="505121" y="0"/>
                  </a:lnTo>
                  <a:lnTo>
                    <a:pt x="723207" y="0"/>
                  </a:lnTo>
                  <a:lnTo>
                    <a:pt x="755828" y="0"/>
                  </a:lnTo>
                  <a:lnTo>
                    <a:pt x="1411868" y="0"/>
                  </a:lnTo>
                  <a:lnTo>
                    <a:pt x="1421034" y="0"/>
                  </a:lnTo>
                  <a:lnTo>
                    <a:pt x="1515206" y="0"/>
                  </a:lnTo>
                  <a:lnTo>
                    <a:pt x="2636151" y="0"/>
                  </a:lnTo>
                  <a:lnTo>
                    <a:pt x="4637890" y="0"/>
                  </a:lnTo>
                  <a:lnTo>
                    <a:pt x="4654499" y="26661"/>
                  </a:lnTo>
                  <a:cubicBezTo>
                    <a:pt x="5425621" y="1341551"/>
                    <a:pt x="5856341" y="3721137"/>
                    <a:pt x="5856341" y="6438338"/>
                  </a:cubicBezTo>
                  <a:cubicBezTo>
                    <a:pt x="5856341" y="8833790"/>
                    <a:pt x="5159120" y="9960353"/>
                    <a:pt x="4449211" y="11332719"/>
                  </a:cubicBezTo>
                  <a:cubicBezTo>
                    <a:pt x="4319934" y="11582638"/>
                    <a:pt x="4191839" y="11827452"/>
                    <a:pt x="4061349" y="12054097"/>
                  </a:cubicBezTo>
                  <a:lnTo>
                    <a:pt x="3977450" y="12191695"/>
                  </a:lnTo>
                  <a:lnTo>
                    <a:pt x="2636151" y="12191695"/>
                  </a:lnTo>
                  <a:lnTo>
                    <a:pt x="1421034" y="12191695"/>
                  </a:lnTo>
                  <a:lnTo>
                    <a:pt x="1411868" y="12191695"/>
                  </a:lnTo>
                  <a:lnTo>
                    <a:pt x="1283685" y="12191695"/>
                  </a:lnTo>
                  <a:lnTo>
                    <a:pt x="755828" y="12191695"/>
                  </a:lnTo>
                  <a:lnTo>
                    <a:pt x="723207" y="12191695"/>
                  </a:lnTo>
                  <a:lnTo>
                    <a:pt x="505121" y="12191695"/>
                  </a:lnTo>
                  <a:lnTo>
                    <a:pt x="243849" y="12191695"/>
                  </a:lnTo>
                  <a:close/>
                </a:path>
              </a:pathLst>
            </a:custGeom>
            <a:solidFill>
              <a:schemeClr val="bg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a16="http://schemas.microsoft.com/office/drawing/2014/main" id="{DCD46807-BF17-4E5D-90A8-A062604C00C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146277" y="-874927"/>
              <a:ext cx="1899138" cy="12191695"/>
            </a:xfrm>
            <a:custGeom>
              <a:avLst/>
              <a:gdLst>
                <a:gd name="connsiteX0" fmla="*/ 1258269 w 2529723"/>
                <a:gd name="connsiteY0" fmla="*/ 0 h 6858000"/>
                <a:gd name="connsiteX1" fmla="*/ 1275627 w 2529723"/>
                <a:gd name="connsiteY1" fmla="*/ 0 h 6858000"/>
                <a:gd name="connsiteX2" fmla="*/ 1302560 w 2529723"/>
                <a:gd name="connsiteY2" fmla="*/ 24338 h 6858000"/>
                <a:gd name="connsiteX3" fmla="*/ 2522825 w 2529723"/>
                <a:gd name="connsiteY3" fmla="*/ 3678515 h 6858000"/>
                <a:gd name="connsiteX4" fmla="*/ 557500 w 2529723"/>
                <a:gd name="connsiteY4" fmla="*/ 6451411 h 6858000"/>
                <a:gd name="connsiteX5" fmla="*/ 32482 w 2529723"/>
                <a:gd name="connsiteY5" fmla="*/ 6849373 h 6858000"/>
                <a:gd name="connsiteX6" fmla="*/ 19531 w 2529723"/>
                <a:gd name="connsiteY6" fmla="*/ 6858000 h 6858000"/>
                <a:gd name="connsiteX7" fmla="*/ 0 w 2529723"/>
                <a:gd name="connsiteY7" fmla="*/ 6858000 h 6858000"/>
                <a:gd name="connsiteX8" fmla="*/ 14202 w 2529723"/>
                <a:gd name="connsiteY8" fmla="*/ 6848540 h 6858000"/>
                <a:gd name="connsiteX9" fmla="*/ 539221 w 2529723"/>
                <a:gd name="connsiteY9" fmla="*/ 6450578 h 6858000"/>
                <a:gd name="connsiteX10" fmla="*/ 2504546 w 2529723"/>
                <a:gd name="connsiteY10" fmla="*/ 3677682 h 6858000"/>
                <a:gd name="connsiteX11" fmla="*/ 1284280 w 2529723"/>
                <a:gd name="connsiteY11" fmla="*/ 23504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29723" h="6858000">
                  <a:moveTo>
                    <a:pt x="1258269" y="0"/>
                  </a:moveTo>
                  <a:lnTo>
                    <a:pt x="1275627" y="0"/>
                  </a:lnTo>
                  <a:lnTo>
                    <a:pt x="1302560" y="24338"/>
                  </a:lnTo>
                  <a:cubicBezTo>
                    <a:pt x="2156831" y="855667"/>
                    <a:pt x="2590622" y="2191755"/>
                    <a:pt x="2522825" y="3678515"/>
                  </a:cubicBezTo>
                  <a:cubicBezTo>
                    <a:pt x="2459072" y="5076606"/>
                    <a:pt x="1519830" y="5692656"/>
                    <a:pt x="557500" y="6451411"/>
                  </a:cubicBezTo>
                  <a:cubicBezTo>
                    <a:pt x="382255" y="6589587"/>
                    <a:pt x="208689" y="6724853"/>
                    <a:pt x="32482" y="6849373"/>
                  </a:cubicBezTo>
                  <a:lnTo>
                    <a:pt x="19531" y="6858000"/>
                  </a:lnTo>
                  <a:lnTo>
                    <a:pt x="0" y="6858000"/>
                  </a:lnTo>
                  <a:lnTo>
                    <a:pt x="14202" y="6848540"/>
                  </a:lnTo>
                  <a:cubicBezTo>
                    <a:pt x="190409" y="6724020"/>
                    <a:pt x="363976" y="6588754"/>
                    <a:pt x="539221" y="6450578"/>
                  </a:cubicBezTo>
                  <a:cubicBezTo>
                    <a:pt x="1501550" y="5691822"/>
                    <a:pt x="2440792" y="5075773"/>
                    <a:pt x="2504546" y="3677682"/>
                  </a:cubicBezTo>
                  <a:cubicBezTo>
                    <a:pt x="2572343" y="2190921"/>
                    <a:pt x="2138551" y="854834"/>
                    <a:pt x="1284280" y="23504"/>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13" name="Freeform: Shape 12">
              <a:extLst>
                <a:ext uri="{FF2B5EF4-FFF2-40B4-BE49-F238E27FC236}">
                  <a16:creationId xmlns:a16="http://schemas.microsoft.com/office/drawing/2014/main" id="{823926DB-76C8-474A-B5FB-F43C59E33FC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143758" y="-1037574"/>
              <a:ext cx="1904176" cy="12191695"/>
            </a:xfrm>
            <a:custGeom>
              <a:avLst/>
              <a:gdLst>
                <a:gd name="connsiteX0" fmla="*/ 879731 w 2536434"/>
                <a:gd name="connsiteY0" fmla="*/ 0 h 6858000"/>
                <a:gd name="connsiteX1" fmla="*/ 913411 w 2536434"/>
                <a:gd name="connsiteY1" fmla="*/ 0 h 6858000"/>
                <a:gd name="connsiteX2" fmla="*/ 935535 w 2536434"/>
                <a:gd name="connsiteY2" fmla="*/ 14997 h 6858000"/>
                <a:gd name="connsiteX3" fmla="*/ 2536434 w 2536434"/>
                <a:gd name="connsiteY3" fmla="*/ 3621656 h 6858000"/>
                <a:gd name="connsiteX4" fmla="*/ 662084 w 2536434"/>
                <a:gd name="connsiteY4" fmla="*/ 6374814 h 6858000"/>
                <a:gd name="connsiteX5" fmla="*/ 145436 w 2536434"/>
                <a:gd name="connsiteY5" fmla="*/ 6780599 h 6858000"/>
                <a:gd name="connsiteX6" fmla="*/ 33680 w 2536434"/>
                <a:gd name="connsiteY6" fmla="*/ 6858000 h 6858000"/>
                <a:gd name="connsiteX7" fmla="*/ 0 w 2536434"/>
                <a:gd name="connsiteY7" fmla="*/ 6858000 h 6858000"/>
                <a:gd name="connsiteX8" fmla="*/ 111756 w 2536434"/>
                <a:gd name="connsiteY8" fmla="*/ 6780599 h 6858000"/>
                <a:gd name="connsiteX9" fmla="*/ 628404 w 2536434"/>
                <a:gd name="connsiteY9" fmla="*/ 6374814 h 6858000"/>
                <a:gd name="connsiteX10" fmla="*/ 2502754 w 2536434"/>
                <a:gd name="connsiteY10" fmla="*/ 3621656 h 6858000"/>
                <a:gd name="connsiteX11" fmla="*/ 901855 w 2536434"/>
                <a:gd name="connsiteY11" fmla="*/ 1499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36434" h="6858000">
                  <a:moveTo>
                    <a:pt x="879731" y="0"/>
                  </a:moveTo>
                  <a:lnTo>
                    <a:pt x="913411" y="0"/>
                  </a:lnTo>
                  <a:lnTo>
                    <a:pt x="935535" y="14997"/>
                  </a:lnTo>
                  <a:cubicBezTo>
                    <a:pt x="1962698" y="754641"/>
                    <a:pt x="2536434" y="2093192"/>
                    <a:pt x="2536434" y="3621656"/>
                  </a:cubicBezTo>
                  <a:cubicBezTo>
                    <a:pt x="2536434" y="4969131"/>
                    <a:pt x="1607709" y="5602839"/>
                    <a:pt x="662084" y="6374814"/>
                  </a:cubicBezTo>
                  <a:cubicBezTo>
                    <a:pt x="489881" y="6515397"/>
                    <a:pt x="319254" y="6653108"/>
                    <a:pt x="145436" y="6780599"/>
                  </a:cubicBezTo>
                  <a:lnTo>
                    <a:pt x="33680" y="6858000"/>
                  </a:lnTo>
                  <a:lnTo>
                    <a:pt x="0" y="6858000"/>
                  </a:lnTo>
                  <a:lnTo>
                    <a:pt x="111756" y="6780599"/>
                  </a:lnTo>
                  <a:cubicBezTo>
                    <a:pt x="285574" y="6653108"/>
                    <a:pt x="456201" y="6515397"/>
                    <a:pt x="628404" y="6374814"/>
                  </a:cubicBezTo>
                  <a:cubicBezTo>
                    <a:pt x="1574029" y="5602839"/>
                    <a:pt x="2502754" y="4969131"/>
                    <a:pt x="2502754" y="3621656"/>
                  </a:cubicBezTo>
                  <a:cubicBezTo>
                    <a:pt x="2502754" y="2093192"/>
                    <a:pt x="1929018" y="754641"/>
                    <a:pt x="901855" y="14997"/>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14" name="Freeform: Shape 13">
              <a:extLst>
                <a:ext uri="{FF2B5EF4-FFF2-40B4-BE49-F238E27FC236}">
                  <a16:creationId xmlns:a16="http://schemas.microsoft.com/office/drawing/2014/main" id="{3C1F5347-E00A-4E12-AC11-18E0B1AF2D7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247015" y="-1314429"/>
              <a:ext cx="1697663" cy="12191695"/>
            </a:xfrm>
            <a:custGeom>
              <a:avLst/>
              <a:gdLst>
                <a:gd name="connsiteX0" fmla="*/ 879731 w 2521425"/>
                <a:gd name="connsiteY0" fmla="*/ 0 h 6858000"/>
                <a:gd name="connsiteX1" fmla="*/ 898402 w 2521425"/>
                <a:gd name="connsiteY1" fmla="*/ 0 h 6858000"/>
                <a:gd name="connsiteX2" fmla="*/ 920526 w 2521425"/>
                <a:gd name="connsiteY2" fmla="*/ 14997 h 6858000"/>
                <a:gd name="connsiteX3" fmla="*/ 2521425 w 2521425"/>
                <a:gd name="connsiteY3" fmla="*/ 3621656 h 6858000"/>
                <a:gd name="connsiteX4" fmla="*/ 647075 w 2521425"/>
                <a:gd name="connsiteY4" fmla="*/ 6374814 h 6858000"/>
                <a:gd name="connsiteX5" fmla="*/ 130427 w 2521425"/>
                <a:gd name="connsiteY5" fmla="*/ 6780599 h 6858000"/>
                <a:gd name="connsiteX6" fmla="*/ 18671 w 2521425"/>
                <a:gd name="connsiteY6" fmla="*/ 6858000 h 6858000"/>
                <a:gd name="connsiteX7" fmla="*/ 0 w 2521425"/>
                <a:gd name="connsiteY7" fmla="*/ 6858000 h 6858000"/>
                <a:gd name="connsiteX8" fmla="*/ 111756 w 2521425"/>
                <a:gd name="connsiteY8" fmla="*/ 6780599 h 6858000"/>
                <a:gd name="connsiteX9" fmla="*/ 628404 w 2521425"/>
                <a:gd name="connsiteY9" fmla="*/ 6374814 h 6858000"/>
                <a:gd name="connsiteX10" fmla="*/ 2502754 w 2521425"/>
                <a:gd name="connsiteY10" fmla="*/ 3621656 h 6858000"/>
                <a:gd name="connsiteX11" fmla="*/ 901855 w 2521425"/>
                <a:gd name="connsiteY11" fmla="*/ 1499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21425" h="6858000">
                  <a:moveTo>
                    <a:pt x="879731" y="0"/>
                  </a:moveTo>
                  <a:lnTo>
                    <a:pt x="898402" y="0"/>
                  </a:lnTo>
                  <a:lnTo>
                    <a:pt x="920526" y="14997"/>
                  </a:lnTo>
                  <a:cubicBezTo>
                    <a:pt x="1947689" y="754641"/>
                    <a:pt x="2521425" y="2093192"/>
                    <a:pt x="2521425" y="3621656"/>
                  </a:cubicBezTo>
                  <a:cubicBezTo>
                    <a:pt x="2521425" y="4969131"/>
                    <a:pt x="1592700" y="5602839"/>
                    <a:pt x="647075" y="6374814"/>
                  </a:cubicBezTo>
                  <a:cubicBezTo>
                    <a:pt x="474872" y="6515397"/>
                    <a:pt x="304245" y="6653108"/>
                    <a:pt x="130427" y="6780599"/>
                  </a:cubicBezTo>
                  <a:lnTo>
                    <a:pt x="18671" y="6858000"/>
                  </a:lnTo>
                  <a:lnTo>
                    <a:pt x="0" y="6858000"/>
                  </a:lnTo>
                  <a:lnTo>
                    <a:pt x="111756" y="6780599"/>
                  </a:lnTo>
                  <a:cubicBezTo>
                    <a:pt x="285574" y="6653108"/>
                    <a:pt x="456201" y="6515397"/>
                    <a:pt x="628404" y="6374814"/>
                  </a:cubicBezTo>
                  <a:cubicBezTo>
                    <a:pt x="1574029" y="5602839"/>
                    <a:pt x="2502754" y="4969131"/>
                    <a:pt x="2502754" y="3621656"/>
                  </a:cubicBezTo>
                  <a:cubicBezTo>
                    <a:pt x="2502754" y="2093192"/>
                    <a:pt x="1929018" y="754641"/>
                    <a:pt x="901855" y="14997"/>
                  </a:cubicBezTo>
                  <a:close/>
                </a:path>
              </a:pathLst>
            </a:cu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Meiryo"/>
                <a:ea typeface="+mn-ea"/>
                <a:cs typeface="+mn-cs"/>
              </a:endParaRPr>
            </a:p>
          </p:txBody>
        </p:sp>
      </p:grpSp>
      <p:sp>
        <p:nvSpPr>
          <p:cNvPr id="2" name="Otsikko 1">
            <a:extLst>
              <a:ext uri="{FF2B5EF4-FFF2-40B4-BE49-F238E27FC236}">
                <a16:creationId xmlns:a16="http://schemas.microsoft.com/office/drawing/2014/main" id="{D4E76147-BC12-410C-8BE7-C58C8BF679D9}"/>
              </a:ext>
            </a:extLst>
          </p:cNvPr>
          <p:cNvSpPr>
            <a:spLocks noGrp="1"/>
          </p:cNvSpPr>
          <p:nvPr>
            <p:ph type="title"/>
          </p:nvPr>
        </p:nvSpPr>
        <p:spPr>
          <a:xfrm>
            <a:off x="876692" y="442913"/>
            <a:ext cx="9643525" cy="784836"/>
          </a:xfrm>
        </p:spPr>
        <p:txBody>
          <a:bodyPr anchor="b">
            <a:noAutofit/>
          </a:bodyPr>
          <a:lstStyle/>
          <a:p>
            <a:r>
              <a:rPr lang="fi-FI" sz="2000" dirty="0"/>
              <a:t>Vammaispalvelulain mukainen palveluasuminen kotiin (2)</a:t>
            </a:r>
          </a:p>
        </p:txBody>
      </p:sp>
      <p:sp>
        <p:nvSpPr>
          <p:cNvPr id="3" name="Sisällön paikkamerkki 2">
            <a:extLst>
              <a:ext uri="{FF2B5EF4-FFF2-40B4-BE49-F238E27FC236}">
                <a16:creationId xmlns:a16="http://schemas.microsoft.com/office/drawing/2014/main" id="{EC40A3C1-8605-4A48-9C4D-01DF022C2D69}"/>
              </a:ext>
            </a:extLst>
          </p:cNvPr>
          <p:cNvSpPr>
            <a:spLocks noGrp="1"/>
          </p:cNvSpPr>
          <p:nvPr>
            <p:ph idx="1"/>
          </p:nvPr>
        </p:nvSpPr>
        <p:spPr>
          <a:xfrm>
            <a:off x="876693" y="1329397"/>
            <a:ext cx="9436149" cy="5191044"/>
          </a:xfrm>
        </p:spPr>
        <p:txBody>
          <a:bodyPr>
            <a:normAutofit fontScale="55000" lnSpcReduction="20000"/>
          </a:bodyPr>
          <a:lstStyle/>
          <a:p>
            <a:r>
              <a:rPr lang="fi-FI" b="1" dirty="0"/>
              <a:t>Palvelun tavoite / tarkoitus</a:t>
            </a:r>
            <a:r>
              <a:rPr lang="fi-FI" dirty="0"/>
              <a:t>: Mahdollistaa vaikeavammaisen henkilön riittävä, päivittäinen apu ja tuki niin, että hän voi turvallisesti asua omassa asunnossaan.</a:t>
            </a:r>
          </a:p>
          <a:p>
            <a:r>
              <a:rPr lang="fi-FI" b="1" dirty="0"/>
              <a:t>Palvelun sisältö</a:t>
            </a:r>
            <a:r>
              <a:rPr lang="fi-FI" dirty="0"/>
              <a:t>: Henkilön on saatava asumisen tueksi riittävästi palveluja ja muuta tukea. Tällaisia palveluja voivat olla:</a:t>
            </a:r>
          </a:p>
          <a:p>
            <a:r>
              <a:rPr lang="fi-FI" dirty="0"/>
              <a:t>	- avustaminen asumiseen liittyvissä toiminnoissa kuten liikkumisessa, pukeutumisessa, 	henkilökohtaisessa hygieniassa, ruokataloudessa ja asunnon siivouksessa sekä</a:t>
            </a:r>
          </a:p>
          <a:p>
            <a:r>
              <a:rPr lang="fi-FI" dirty="0"/>
              <a:t>	- ne palvelut, joita tarvitaan asukkaan terveyden, kuntoutuksen ja viihtyvyyden edistämiseksi.</a:t>
            </a:r>
          </a:p>
          <a:p>
            <a:r>
              <a:rPr lang="fi-FI" dirty="0"/>
              <a:t>Palvelujen käyttäjän näkökulmasta keskeistä on palvelujen riittävyys ja sopivuus, palvelukokonaisuuden saumattomuus ja asiakaslähtöisyys.</a:t>
            </a:r>
          </a:p>
          <a:p>
            <a:r>
              <a:rPr lang="fi-FI" b="1" dirty="0"/>
              <a:t>Palvelut voidaan järjestää muun muassa</a:t>
            </a:r>
          </a:p>
          <a:p>
            <a:r>
              <a:rPr lang="fi-FI" dirty="0"/>
              <a:t>	- henkilökohtaisen apuna</a:t>
            </a:r>
          </a:p>
          <a:p>
            <a:r>
              <a:rPr lang="fi-FI" dirty="0"/>
              <a:t>	- kotipalveluna tai kotihoitona</a:t>
            </a:r>
          </a:p>
          <a:p>
            <a:r>
              <a:rPr lang="fi-FI" dirty="0"/>
              <a:t>	- omaishoidon tuella</a:t>
            </a:r>
          </a:p>
          <a:p>
            <a:r>
              <a:rPr lang="fi-FI" dirty="0"/>
              <a:t>	- kotisairaanhoidon avulla</a:t>
            </a:r>
          </a:p>
          <a:p>
            <a:r>
              <a:rPr lang="fi-FI" dirty="0"/>
              <a:t>	- tarvittavin kodin muutostöin, välinein ja laittein (kuten turvapuhelin)</a:t>
            </a:r>
          </a:p>
          <a:p>
            <a:r>
              <a:rPr lang="fi-FI" dirty="0"/>
              <a:t>	- yhdistämällä näitä tukimuotoja ja tarvittaessa luomalla yksilöllisiä palveluratkaisuja.</a:t>
            </a:r>
          </a:p>
          <a:p>
            <a:pPr marL="285750" indent="-285750">
              <a:buFont typeface="Arial" panose="020B0604020202020204" pitchFamily="34" charset="0"/>
              <a:buChar char="•"/>
            </a:pPr>
            <a:r>
              <a:rPr lang="fi-FI" dirty="0"/>
              <a:t>Asiakas maksaa itse tavanomaiset asumis- ja elinkustannukset myös palveluasuminen kotiin –päätöksen aikana. Palveluasuminen kotiin –päätökseen sisältyvät palvelut ovat asiakkaalle maksuttomia. </a:t>
            </a:r>
          </a:p>
          <a:p>
            <a:endParaRPr lang="fi-FI" dirty="0"/>
          </a:p>
        </p:txBody>
      </p:sp>
    </p:spTree>
    <p:extLst>
      <p:ext uri="{BB962C8B-B14F-4D97-AF65-F5344CB8AC3E}">
        <p14:creationId xmlns:p14="http://schemas.microsoft.com/office/powerpoint/2010/main" val="26702913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E5531E3E-F364-47D0-9BE0-7A1F1708DCE0}"/>
              </a:ext>
            </a:extLst>
          </p:cNvPr>
          <p:cNvSpPr>
            <a:spLocks noGrp="1"/>
          </p:cNvSpPr>
          <p:nvPr>
            <p:ph type="title"/>
          </p:nvPr>
        </p:nvSpPr>
        <p:spPr/>
        <p:txBody>
          <a:bodyPr/>
          <a:lstStyle/>
          <a:p>
            <a:r>
              <a:rPr lang="fi-FI" dirty="0"/>
              <a:t>Palveluasuminen kotiin –kriteerit?</a:t>
            </a:r>
          </a:p>
        </p:txBody>
      </p:sp>
      <p:sp>
        <p:nvSpPr>
          <p:cNvPr id="3" name="Sisällön paikkamerkki 2">
            <a:extLst>
              <a:ext uri="{FF2B5EF4-FFF2-40B4-BE49-F238E27FC236}">
                <a16:creationId xmlns:a16="http://schemas.microsoft.com/office/drawing/2014/main" id="{D223FB36-A081-4C92-BB3E-F1153C19DB4D}"/>
              </a:ext>
            </a:extLst>
          </p:cNvPr>
          <p:cNvSpPr>
            <a:spLocks noGrp="1"/>
          </p:cNvSpPr>
          <p:nvPr>
            <p:ph idx="1"/>
          </p:nvPr>
        </p:nvSpPr>
        <p:spPr>
          <a:xfrm>
            <a:off x="690880" y="2312276"/>
            <a:ext cx="11074400" cy="4352684"/>
          </a:xfrm>
        </p:spPr>
        <p:txBody>
          <a:bodyPr>
            <a:normAutofit fontScale="92500"/>
          </a:bodyPr>
          <a:lstStyle/>
          <a:p>
            <a:r>
              <a:rPr lang="fi-FI" sz="1600" dirty="0">
                <a:latin typeface="Calibri" panose="020F0502020204030204" pitchFamily="34" charset="0"/>
                <a:ea typeface="Calibri" panose="020F0502020204030204" pitchFamily="34" charset="0"/>
                <a:cs typeface="Times New Roman" panose="02020603050405020304" pitchFamily="18" charset="0"/>
              </a:rPr>
              <a:t>P</a:t>
            </a:r>
            <a:r>
              <a:rPr lang="fi-FI" sz="1600" dirty="0">
                <a:effectLst/>
                <a:latin typeface="Calibri" panose="020F0502020204030204" pitchFamily="34" charset="0"/>
                <a:ea typeface="Calibri" panose="020F0502020204030204" pitchFamily="34" charset="0"/>
                <a:cs typeface="Times New Roman" panose="02020603050405020304" pitchFamily="18" charset="0"/>
              </a:rPr>
              <a:t>alveluasumiseen on oikeutettu vaikeavammainen henkilö, jok</a:t>
            </a:r>
            <a:r>
              <a:rPr lang="fi-FI" sz="1600" dirty="0">
                <a:latin typeface="Calibri" panose="020F0502020204030204" pitchFamily="34" charset="0"/>
                <a:ea typeface="Calibri" panose="020F0502020204030204" pitchFamily="34" charset="0"/>
                <a:cs typeface="Times New Roman" panose="02020603050405020304" pitchFamily="18" charset="0"/>
              </a:rPr>
              <a:t>a tarvitsee </a:t>
            </a:r>
            <a:r>
              <a:rPr lang="fi-FI" sz="1600" dirty="0">
                <a:effectLst/>
                <a:latin typeface="Calibri" panose="020F0502020204030204" pitchFamily="34" charset="0"/>
                <a:ea typeface="Calibri" panose="020F0502020204030204" pitchFamily="34" charset="0"/>
                <a:cs typeface="Times New Roman" panose="02020603050405020304" pitchFamily="18" charset="0"/>
              </a:rPr>
              <a:t>vammaan tai sairauteen liittyen toisen henkilön apua päivittäistoimissa ja</a:t>
            </a:r>
            <a:r>
              <a:rPr lang="fi-FI" sz="1600" dirty="0">
                <a:latin typeface="Calibri" panose="020F0502020204030204" pitchFamily="34" charset="0"/>
                <a:ea typeface="Calibri" panose="020F0502020204030204" pitchFamily="34" charset="0"/>
                <a:cs typeface="Times New Roman" panose="02020603050405020304" pitchFamily="18" charset="0"/>
              </a:rPr>
              <a:t>tkuvaluontoisesti, eri vuorokauden aikoina tai muuten erityisen runsaasti.</a:t>
            </a:r>
            <a:r>
              <a:rPr lang="fi-FI" sz="1600" dirty="0">
                <a:effectLst/>
                <a:latin typeface="Calibri" panose="020F0502020204030204" pitchFamily="34" charset="0"/>
                <a:ea typeface="Calibri" panose="020F0502020204030204" pitchFamily="34" charset="0"/>
                <a:cs typeface="Times New Roman" panose="02020603050405020304" pitchFamily="18" charset="0"/>
              </a:rPr>
              <a:t> </a:t>
            </a:r>
          </a:p>
          <a:p>
            <a:r>
              <a:rPr lang="fi-FI" sz="1600" dirty="0">
                <a:effectLst/>
                <a:latin typeface="Calibri" panose="020F0502020204030204" pitchFamily="34" charset="0"/>
                <a:ea typeface="Calibri" panose="020F0502020204030204" pitchFamily="34" charset="0"/>
                <a:cs typeface="Times New Roman" panose="02020603050405020304" pitchFamily="18" charset="0"/>
              </a:rPr>
              <a:t>Palveluasuminen kotiin -päätös tulee tehtäväksi, jos asiakas olisi muutoin palveluasumisyksikön tarpeessa, mutta ko. päätöksen turvin hänen tarvitsemansa päivittäiset, runsaat avut on mahdollista järjestää omaan kotiin.</a:t>
            </a:r>
          </a:p>
          <a:p>
            <a:r>
              <a:rPr lang="fi-FI" sz="1600" b="1" dirty="0">
                <a:effectLst/>
                <a:latin typeface="Calibri" panose="020F0502020204030204" pitchFamily="34" charset="0"/>
                <a:ea typeface="Calibri" panose="020F0502020204030204" pitchFamily="34" charset="0"/>
                <a:cs typeface="Times New Roman" panose="02020603050405020304" pitchFamily="18" charset="0"/>
              </a:rPr>
              <a:t>Palveluasuminen kotiin –päätöksen tarve on aiheellista arvioida,</a:t>
            </a:r>
          </a:p>
          <a:p>
            <a:pPr marL="285750" indent="-285750">
              <a:buFont typeface="Arial" panose="020B0604020202020204" pitchFamily="34" charset="0"/>
              <a:buChar char="•"/>
            </a:pPr>
            <a:r>
              <a:rPr lang="fi-FI" sz="1600" dirty="0">
                <a:effectLst/>
                <a:latin typeface="Calibri" panose="020F0502020204030204" pitchFamily="34" charset="0"/>
                <a:ea typeface="Calibri" panose="020F0502020204030204" pitchFamily="34" charset="0"/>
                <a:cs typeface="Times New Roman" panose="02020603050405020304" pitchFamily="18" charset="0"/>
              </a:rPr>
              <a:t> Jos vaikeavammaisella asiakkaalla on päivittäiset, säännölliset kotihoidon käynnit (enemmän kuin 1 x vrk, tai yhdistettynä muuhun apuun).</a:t>
            </a:r>
          </a:p>
          <a:p>
            <a:pPr marL="285750" indent="-285750">
              <a:buFont typeface="Arial" panose="020B0604020202020204" pitchFamily="34" charset="0"/>
              <a:buChar char="•"/>
            </a:pPr>
            <a:r>
              <a:rPr lang="fi-FI" sz="1600" dirty="0">
                <a:effectLst/>
                <a:latin typeface="Calibri" panose="020F0502020204030204" pitchFamily="34" charset="0"/>
                <a:ea typeface="Calibri" panose="020F0502020204030204" pitchFamily="34" charset="0"/>
                <a:cs typeface="Times New Roman" panose="02020603050405020304" pitchFamily="18" charset="0"/>
              </a:rPr>
              <a:t>Jos hänellä on päivittäinen henkilökohtainen apu suurella tuntimäärällä</a:t>
            </a:r>
            <a:endParaRPr lang="fi-FI" sz="1600" dirty="0">
              <a:latin typeface="Calibri" panose="020F0502020204030204" pitchFamily="34" charset="0"/>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fi-FI" sz="1600" dirty="0">
                <a:effectLst/>
                <a:latin typeface="Calibri" panose="020F0502020204030204" pitchFamily="34" charset="0"/>
                <a:ea typeface="Calibri" panose="020F0502020204030204" pitchFamily="34" charset="0"/>
                <a:cs typeface="Times New Roman" panose="02020603050405020304" pitchFamily="18" charset="0"/>
              </a:rPr>
              <a:t>Jos omaishoitajuus on hyvin sitovaa (omaishoitajan työssäkäynti ei olisi mahdollista).</a:t>
            </a:r>
          </a:p>
          <a:p>
            <a:pPr marL="285750" indent="-285750">
              <a:buFont typeface="Arial" panose="020B0604020202020204" pitchFamily="34" charset="0"/>
              <a:buChar char="•"/>
            </a:pPr>
            <a:r>
              <a:rPr lang="fi-FI" sz="1600" dirty="0">
                <a:latin typeface="Calibri" panose="020F0502020204030204" pitchFamily="34" charset="0"/>
                <a:ea typeface="Calibri" panose="020F0502020204030204" pitchFamily="34" charset="0"/>
                <a:cs typeface="Times New Roman" panose="02020603050405020304" pitchFamily="18" charset="0"/>
              </a:rPr>
              <a:t>Jos asiakkaalla on säännöllinen </a:t>
            </a:r>
            <a:r>
              <a:rPr lang="fi-FI" sz="1600" dirty="0" err="1">
                <a:latin typeface="Calibri" panose="020F0502020204030204" pitchFamily="34" charset="0"/>
                <a:ea typeface="Calibri" panose="020F0502020204030204" pitchFamily="34" charset="0"/>
                <a:cs typeface="Times New Roman" panose="02020603050405020304" pitchFamily="18" charset="0"/>
              </a:rPr>
              <a:t>yöavun</a:t>
            </a:r>
            <a:r>
              <a:rPr lang="fi-FI" sz="1600" dirty="0">
                <a:latin typeface="Calibri" panose="020F0502020204030204" pitchFamily="34" charset="0"/>
                <a:ea typeface="Calibri" panose="020F0502020204030204" pitchFamily="34" charset="0"/>
                <a:cs typeface="Times New Roman" panose="02020603050405020304" pitchFamily="18" charset="0"/>
              </a:rPr>
              <a:t> tarve.</a:t>
            </a:r>
            <a:endParaRPr lang="fi-FI" sz="1600" dirty="0">
              <a:effectLst/>
              <a:latin typeface="Calibri" panose="020F0502020204030204" pitchFamily="34" charset="0"/>
              <a:ea typeface="Calibri" panose="020F0502020204030204" pitchFamily="34" charset="0"/>
              <a:cs typeface="Times New Roman" panose="02020603050405020304" pitchFamily="18" charset="0"/>
            </a:endParaRPr>
          </a:p>
          <a:p>
            <a:endParaRPr lang="fi-FI" dirty="0"/>
          </a:p>
        </p:txBody>
      </p:sp>
    </p:spTree>
    <p:extLst>
      <p:ext uri="{BB962C8B-B14F-4D97-AF65-F5344CB8AC3E}">
        <p14:creationId xmlns:p14="http://schemas.microsoft.com/office/powerpoint/2010/main" val="14836420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E5531E3E-F364-47D0-9BE0-7A1F1708DCE0}"/>
              </a:ext>
            </a:extLst>
          </p:cNvPr>
          <p:cNvSpPr>
            <a:spLocks noGrp="1"/>
          </p:cNvSpPr>
          <p:nvPr>
            <p:ph type="title"/>
          </p:nvPr>
        </p:nvSpPr>
        <p:spPr/>
        <p:txBody>
          <a:bodyPr/>
          <a:lstStyle/>
          <a:p>
            <a:r>
              <a:rPr lang="fi-FI" dirty="0"/>
              <a:t>Palveluprosessi asumispalveluissa</a:t>
            </a:r>
          </a:p>
        </p:txBody>
      </p:sp>
      <p:sp>
        <p:nvSpPr>
          <p:cNvPr id="3" name="Sisällön paikkamerkki 2">
            <a:extLst>
              <a:ext uri="{FF2B5EF4-FFF2-40B4-BE49-F238E27FC236}">
                <a16:creationId xmlns:a16="http://schemas.microsoft.com/office/drawing/2014/main" id="{D223FB36-A081-4C92-BB3E-F1153C19DB4D}"/>
              </a:ext>
            </a:extLst>
          </p:cNvPr>
          <p:cNvSpPr>
            <a:spLocks noGrp="1"/>
          </p:cNvSpPr>
          <p:nvPr>
            <p:ph idx="1"/>
          </p:nvPr>
        </p:nvSpPr>
        <p:spPr>
          <a:xfrm>
            <a:off x="690880" y="2312276"/>
            <a:ext cx="11074400" cy="4352684"/>
          </a:xfrm>
        </p:spPr>
        <p:txBody>
          <a:bodyPr>
            <a:normAutofit fontScale="92500" lnSpcReduction="10000"/>
          </a:bodyPr>
          <a:lstStyle/>
          <a:p>
            <a:pPr>
              <a:lnSpc>
                <a:spcPct val="107000"/>
              </a:lnSpc>
              <a:spcAft>
                <a:spcPts val="800"/>
              </a:spcAft>
            </a:pPr>
            <a:r>
              <a:rPr lang="fi-FI" sz="1800" b="1" dirty="0">
                <a:solidFill>
                  <a:srgbClr val="212529"/>
                </a:solidFill>
                <a:effectLst/>
                <a:latin typeface="Segoe UI" panose="020B0502040204020203" pitchFamily="34" charset="0"/>
                <a:ea typeface="Times New Roman" panose="02020603050405020304" pitchFamily="18" charset="0"/>
                <a:cs typeface="Times New Roman" panose="02020603050405020304" pitchFamily="18" charset="0"/>
              </a:rPr>
              <a:t>Prosessikuvaus</a:t>
            </a:r>
            <a:r>
              <a:rPr lang="fi-FI" sz="1800" dirty="0">
                <a:solidFill>
                  <a:srgbClr val="212529"/>
                </a:solidFill>
                <a:effectLst/>
                <a:latin typeface="Segoe UI" panose="020B0502040204020203" pitchFamily="34" charset="0"/>
                <a:ea typeface="Times New Roman" panose="02020603050405020304" pitchFamily="18" charset="0"/>
                <a:cs typeface="Times New Roman" panose="02020603050405020304" pitchFamily="18" charset="0"/>
              </a:rPr>
              <a:t>: </a:t>
            </a:r>
            <a:endParaRPr lang="fi-FI"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Segoe UI" panose="020B0502040204020203" pitchFamily="34" charset="0"/>
              <a:buChar char="-"/>
            </a:pPr>
            <a:r>
              <a:rPr lang="fi-FI" sz="1800" dirty="0" err="1">
                <a:solidFill>
                  <a:srgbClr val="212529"/>
                </a:solidFill>
                <a:effectLst/>
                <a:latin typeface="Segoe UI" panose="020B0502040204020203" pitchFamily="34" charset="0"/>
                <a:ea typeface="Times New Roman" panose="02020603050405020304" pitchFamily="18" charset="0"/>
                <a:cs typeface="Times New Roman" panose="02020603050405020304" pitchFamily="18" charset="0"/>
              </a:rPr>
              <a:t>Vireilletulo</a:t>
            </a:r>
            <a:r>
              <a:rPr lang="fi-FI" sz="1800" dirty="0">
                <a:solidFill>
                  <a:srgbClr val="212529"/>
                </a:solidFill>
                <a:effectLst/>
                <a:latin typeface="Segoe UI" panose="020B0502040204020203" pitchFamily="34" charset="0"/>
                <a:ea typeface="Times New Roman" panose="02020603050405020304" pitchFamily="18" charset="0"/>
                <a:cs typeface="Times New Roman" panose="02020603050405020304" pitchFamily="18" charset="0"/>
              </a:rPr>
              <a:t> ja kiireellisyyden arvioiminen</a:t>
            </a:r>
            <a:endParaRPr lang="fi-FI"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nSpc>
                <a:spcPct val="107000"/>
              </a:lnSpc>
              <a:buFont typeface="Segoe UI" panose="020B0502040204020203" pitchFamily="34" charset="0"/>
              <a:buChar char="-"/>
            </a:pPr>
            <a:r>
              <a:rPr lang="fi-FI" sz="1800" dirty="0">
                <a:solidFill>
                  <a:srgbClr val="212529"/>
                </a:solidFill>
                <a:effectLst/>
                <a:latin typeface="Segoe UI" panose="020B0502040204020203" pitchFamily="34" charset="0"/>
                <a:ea typeface="Times New Roman" panose="02020603050405020304" pitchFamily="18" charset="0"/>
                <a:cs typeface="Times New Roman" panose="02020603050405020304" pitchFamily="18" charset="0"/>
              </a:rPr>
              <a:t>Palvelutarpeen arvioinnin aloittaminen ja tarvittavien lisäselvitysten pyytäminen</a:t>
            </a:r>
            <a:endParaRPr lang="fi-FI"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nSpc>
                <a:spcPct val="107000"/>
              </a:lnSpc>
              <a:buFont typeface="Segoe UI" panose="020B0502040204020203" pitchFamily="34" charset="0"/>
              <a:buChar char="-"/>
            </a:pPr>
            <a:r>
              <a:rPr lang="fi-FI" sz="1800" dirty="0">
                <a:solidFill>
                  <a:srgbClr val="212529"/>
                </a:solidFill>
                <a:effectLst/>
                <a:latin typeface="Segoe UI" panose="020B0502040204020203" pitchFamily="34" charset="0"/>
                <a:ea typeface="Times New Roman" panose="02020603050405020304" pitchFamily="18" charset="0"/>
                <a:cs typeface="Times New Roman" panose="02020603050405020304" pitchFamily="18" charset="0"/>
              </a:rPr>
              <a:t>Asiakkaan ja lähiverkoston tapaaminen </a:t>
            </a:r>
            <a:endParaRPr lang="fi-FI"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nSpc>
                <a:spcPct val="107000"/>
              </a:lnSpc>
              <a:buFont typeface="Segoe UI" panose="020B0502040204020203" pitchFamily="34" charset="0"/>
              <a:buChar char="-"/>
            </a:pPr>
            <a:r>
              <a:rPr lang="fi-FI" sz="1800" dirty="0">
                <a:solidFill>
                  <a:srgbClr val="212529"/>
                </a:solidFill>
                <a:effectLst/>
                <a:latin typeface="Segoe UI" panose="020B0502040204020203" pitchFamily="34" charset="0"/>
                <a:ea typeface="Times New Roman" panose="02020603050405020304" pitchFamily="18" charset="0"/>
                <a:cs typeface="Times New Roman" panose="02020603050405020304" pitchFamily="18" charset="0"/>
              </a:rPr>
              <a:t>Palvelutarpeen arvio ja palvelupäätös </a:t>
            </a:r>
            <a:endParaRPr lang="fi-FI"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nSpc>
                <a:spcPct val="107000"/>
              </a:lnSpc>
              <a:buFont typeface="Segoe UI" panose="020B0502040204020203" pitchFamily="34" charset="0"/>
              <a:buChar char="-"/>
            </a:pPr>
            <a:r>
              <a:rPr lang="fi-FI" sz="1800" dirty="0">
                <a:solidFill>
                  <a:srgbClr val="212529"/>
                </a:solidFill>
                <a:effectLst/>
                <a:latin typeface="Segoe UI" panose="020B0502040204020203" pitchFamily="34" charset="0"/>
                <a:ea typeface="Times New Roman" panose="02020603050405020304" pitchFamily="18" charset="0"/>
                <a:cs typeface="Times New Roman" panose="02020603050405020304" pitchFamily="18" charset="0"/>
              </a:rPr>
              <a:t>Palvelun käynnistäminen: tarvetta vastaavan asumisyksikön etsintä, muutto, siirtymävaiheen työskentely. </a:t>
            </a:r>
            <a:endParaRPr lang="fi-FI"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nSpc>
                <a:spcPct val="107000"/>
              </a:lnSpc>
              <a:buFont typeface="Segoe UI" panose="020B0502040204020203" pitchFamily="34" charset="0"/>
              <a:buChar char="-"/>
            </a:pPr>
            <a:r>
              <a:rPr lang="fi-FI" sz="1800" dirty="0">
                <a:solidFill>
                  <a:srgbClr val="212529"/>
                </a:solidFill>
                <a:effectLst/>
                <a:latin typeface="Segoe UI" panose="020B0502040204020203" pitchFamily="34" charset="0"/>
                <a:ea typeface="Times New Roman" panose="02020603050405020304" pitchFamily="18" charset="0"/>
                <a:cs typeface="Times New Roman" panose="02020603050405020304" pitchFamily="18" charset="0"/>
              </a:rPr>
              <a:t>Palvelusuunnitelman laatiminen tai päivittäminen </a:t>
            </a:r>
            <a:endParaRPr lang="fi-FI"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nSpc>
                <a:spcPct val="107000"/>
              </a:lnSpc>
              <a:spcAft>
                <a:spcPts val="800"/>
              </a:spcAft>
              <a:buFont typeface="Segoe UI" panose="020B0502040204020203" pitchFamily="34" charset="0"/>
              <a:buChar char="-"/>
            </a:pPr>
            <a:r>
              <a:rPr lang="fi-FI" sz="1800" dirty="0">
                <a:solidFill>
                  <a:srgbClr val="212529"/>
                </a:solidFill>
                <a:effectLst/>
                <a:latin typeface="Segoe UI" panose="020B0502040204020203" pitchFamily="34" charset="0"/>
                <a:ea typeface="Times New Roman" panose="02020603050405020304" pitchFamily="18" charset="0"/>
                <a:cs typeface="Times New Roman" panose="02020603050405020304" pitchFamily="18" charset="0"/>
              </a:rPr>
              <a:t>Asiakkuuden aikainen työskentely, palvelun tavoitteiden toteutumisen seuranta.</a:t>
            </a:r>
            <a:endParaRPr lang="fi-FI" sz="1800" dirty="0">
              <a:effectLst/>
              <a:latin typeface="Calibri" panose="020F0502020204030204" pitchFamily="34" charset="0"/>
              <a:ea typeface="Times New Roman" panose="02020603050405020304" pitchFamily="18" charset="0"/>
              <a:cs typeface="Times New Roman" panose="02020603050405020304" pitchFamily="18" charset="0"/>
            </a:endParaRPr>
          </a:p>
          <a:p>
            <a:r>
              <a:rPr lang="fi-FI" dirty="0" err="1">
                <a:highlight>
                  <a:srgbClr val="FFFF00"/>
                </a:highlight>
              </a:rPr>
              <a:t>Huom</a:t>
            </a:r>
            <a:r>
              <a:rPr lang="fi-FI" dirty="0">
                <a:highlight>
                  <a:srgbClr val="FFFF00"/>
                </a:highlight>
              </a:rPr>
              <a:t>! Jos asiakkuus jo olemassa, prosessi on yleensä ”kevyempi” kuin uusilla asiakkailla.</a:t>
            </a:r>
          </a:p>
        </p:txBody>
      </p:sp>
    </p:spTree>
    <p:extLst>
      <p:ext uri="{BB962C8B-B14F-4D97-AF65-F5344CB8AC3E}">
        <p14:creationId xmlns:p14="http://schemas.microsoft.com/office/powerpoint/2010/main" val="40794926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E5531E3E-F364-47D0-9BE0-7A1F1708DCE0}"/>
              </a:ext>
            </a:extLst>
          </p:cNvPr>
          <p:cNvSpPr>
            <a:spLocks noGrp="1"/>
          </p:cNvSpPr>
          <p:nvPr>
            <p:ph type="title"/>
          </p:nvPr>
        </p:nvSpPr>
        <p:spPr/>
        <p:txBody>
          <a:bodyPr>
            <a:normAutofit fontScale="90000"/>
          </a:bodyPr>
          <a:lstStyle/>
          <a:p>
            <a:r>
              <a:rPr lang="fi-FI" b="0" dirty="0"/>
              <a:t>Palvelutarpeen arvio VPL palveluasumisessa</a:t>
            </a:r>
          </a:p>
        </p:txBody>
      </p:sp>
      <p:sp>
        <p:nvSpPr>
          <p:cNvPr id="3" name="Sisällön paikkamerkki 2">
            <a:extLst>
              <a:ext uri="{FF2B5EF4-FFF2-40B4-BE49-F238E27FC236}">
                <a16:creationId xmlns:a16="http://schemas.microsoft.com/office/drawing/2014/main" id="{D223FB36-A081-4C92-BB3E-F1153C19DB4D}"/>
              </a:ext>
            </a:extLst>
          </p:cNvPr>
          <p:cNvSpPr>
            <a:spLocks noGrp="1"/>
          </p:cNvSpPr>
          <p:nvPr>
            <p:ph idx="1"/>
          </p:nvPr>
        </p:nvSpPr>
        <p:spPr>
          <a:xfrm>
            <a:off x="690880" y="2312276"/>
            <a:ext cx="11074400" cy="4352684"/>
          </a:xfrm>
        </p:spPr>
        <p:txBody>
          <a:bodyPr>
            <a:normAutofit fontScale="92500"/>
          </a:bodyPr>
          <a:lstStyle/>
          <a:p>
            <a:r>
              <a:rPr lang="fi-FI" sz="1200" dirty="0">
                <a:latin typeface="+mj-lt"/>
                <a:ea typeface="Calibri" panose="020F0502020204030204" pitchFamily="34" charset="0"/>
                <a:cs typeface="Calibri" panose="020F0502020204030204" pitchFamily="34" charset="0"/>
              </a:rPr>
              <a:t>1. Palvelutarpeen arvioinnin tultua vireille pyydetään kirjalliseen hakemukseen tarvittavat liitteet, ellei niitä ole aiemmin toimitettu. Tavallisesti edellytetään ainakin lääkärinlausunto, ellei riittäviä tietoja ole muulla tavoin käytettävissä. (</a:t>
            </a:r>
            <a:r>
              <a:rPr lang="fi-FI" sz="1200" dirty="0" err="1">
                <a:latin typeface="+mj-lt"/>
                <a:ea typeface="Calibri" panose="020F0502020204030204" pitchFamily="34" charset="0"/>
                <a:cs typeface="Calibri" panose="020F0502020204030204" pitchFamily="34" charset="0"/>
              </a:rPr>
              <a:t>Huom</a:t>
            </a:r>
            <a:r>
              <a:rPr lang="fi-FI" sz="1200" dirty="0">
                <a:latin typeface="+mj-lt"/>
                <a:ea typeface="Calibri" panose="020F0502020204030204" pitchFamily="34" charset="0"/>
                <a:cs typeface="Calibri" panose="020F0502020204030204" pitchFamily="34" charset="0"/>
              </a:rPr>
              <a:t>! Usein asiakas on jo vammaispalvelujen asiakkuudessa, jolloin riittävät tiedot saattaa olla jo käytettävissä.)</a:t>
            </a:r>
          </a:p>
          <a:p>
            <a:r>
              <a:rPr lang="fi-FI" sz="1200" dirty="0">
                <a:effectLst/>
                <a:latin typeface="+mj-lt"/>
                <a:ea typeface="Calibri" panose="020F0502020204030204" pitchFamily="34" charset="0"/>
                <a:cs typeface="Calibri" panose="020F0502020204030204" pitchFamily="34" charset="0"/>
              </a:rPr>
              <a:t>2. Arvioidaan, täyttyvätkö </a:t>
            </a:r>
            <a:r>
              <a:rPr lang="fi-FI" sz="1200" dirty="0" err="1">
                <a:effectLst/>
                <a:latin typeface="+mj-lt"/>
                <a:ea typeface="Calibri" panose="020F0502020204030204" pitchFamily="34" charset="0"/>
                <a:cs typeface="Calibri" panose="020F0502020204030204" pitchFamily="34" charset="0"/>
              </a:rPr>
              <a:t>VPL:ssa</a:t>
            </a:r>
            <a:r>
              <a:rPr lang="fi-FI" sz="1200" dirty="0">
                <a:effectLst/>
                <a:latin typeface="+mj-lt"/>
                <a:ea typeface="Calibri" panose="020F0502020204030204" pitchFamily="34" charset="0"/>
                <a:cs typeface="Calibri" panose="020F0502020204030204" pitchFamily="34" charset="0"/>
              </a:rPr>
              <a:t> määritellyt </a:t>
            </a:r>
            <a:r>
              <a:rPr lang="fi-FI" sz="1200" b="1" dirty="0">
                <a:effectLst/>
                <a:latin typeface="+mj-lt"/>
                <a:ea typeface="Calibri" panose="020F0502020204030204" pitchFamily="34" charset="0"/>
                <a:cs typeface="Calibri" panose="020F0502020204030204" pitchFamily="34" charset="0"/>
              </a:rPr>
              <a:t>vaikeavammaisuuden edellytykset: </a:t>
            </a:r>
            <a:r>
              <a:rPr lang="fi-FI" sz="1200" dirty="0">
                <a:effectLst/>
                <a:latin typeface="+mj-lt"/>
                <a:ea typeface="Calibri" panose="020F0502020204030204" pitchFamily="34" charset="0"/>
                <a:cs typeface="Calibri" panose="020F0502020204030204" pitchFamily="34" charset="0"/>
              </a:rPr>
              <a:t>Onko toimintakyvyn alenem</a:t>
            </a:r>
            <a:r>
              <a:rPr lang="fi-FI" sz="1200" dirty="0">
                <a:latin typeface="+mj-lt"/>
                <a:ea typeface="Calibri" panose="020F0502020204030204" pitchFamily="34" charset="0"/>
                <a:cs typeface="Calibri" panose="020F0502020204030204" pitchFamily="34" charset="0"/>
              </a:rPr>
              <a:t>a pitkäaikainen, ja aiheutunut vammasta tai sairaudesta? Tarvitseeko henkilö jatkuvaluontoisesti/useina vuorokauden aikoina toisen henkilön apua suoriutuakseen päivittäisistä toimista?</a:t>
            </a:r>
          </a:p>
          <a:p>
            <a:r>
              <a:rPr lang="fi-FI" sz="1200" dirty="0">
                <a:latin typeface="+mj-lt"/>
              </a:rPr>
              <a:t>3. Tavataan asiakas sekä hänen kannaltaan tarkoituksenmukaiset verkostot (hoidosta vastaavat/toimintakyvyn tuntevat ammattilaiset, läheiset). Kartoitetaan asiakkaan toimintakyky, yksilölliset tarpeet ja toiveet mahdollisimman tarkoin. </a:t>
            </a:r>
          </a:p>
          <a:p>
            <a:r>
              <a:rPr lang="fi-FI" sz="1200" dirty="0">
                <a:latin typeface="+mj-lt"/>
              </a:rPr>
              <a:t>4. Kerrotaan asiakkaalle käytettävissä olevista vaihtoehdoista ja prosessin etenemisestä. Kuullaan hänen omia toiveitaan ja myös läheisten näkemyksiä. (Tässä kohdassa tärkeää tuoda esiin myös se, jos/kun vaihtoehtoja asumisyksiköiden suhteen on käytettävissä rajallisesti. Kerrotaan myös, miten asiakkaan asian käsittely jatkuu ja millaisella aikataululla häntä koskeva hakemus käsitellään.)</a:t>
            </a:r>
          </a:p>
          <a:p>
            <a:r>
              <a:rPr lang="fi-FI" sz="1200" dirty="0">
                <a:latin typeface="+mj-lt"/>
              </a:rPr>
              <a:t>5. Laaditaan palvelutarpeen arvioinnin yhteenveto ja siihen perustuva myönteinen tai kielteinen palvelupäätös. Palveluasumishakemusten käsittelyssä on tarpeen olla käytettävissä vammaispalvelujen ammatillinen tiimi.</a:t>
            </a:r>
          </a:p>
        </p:txBody>
      </p:sp>
    </p:spTree>
    <p:extLst>
      <p:ext uri="{BB962C8B-B14F-4D97-AF65-F5344CB8AC3E}">
        <p14:creationId xmlns:p14="http://schemas.microsoft.com/office/powerpoint/2010/main" val="2058442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E5531E3E-F364-47D0-9BE0-7A1F1708DCE0}"/>
              </a:ext>
            </a:extLst>
          </p:cNvPr>
          <p:cNvSpPr>
            <a:spLocks noGrp="1"/>
          </p:cNvSpPr>
          <p:nvPr>
            <p:ph type="title"/>
          </p:nvPr>
        </p:nvSpPr>
        <p:spPr/>
        <p:txBody>
          <a:bodyPr>
            <a:normAutofit fontScale="90000"/>
          </a:bodyPr>
          <a:lstStyle/>
          <a:p>
            <a:r>
              <a:rPr lang="fi-FI" b="0" dirty="0"/>
              <a:t>Palvelutarpeen arvio KVL palveluasumisessa</a:t>
            </a:r>
          </a:p>
        </p:txBody>
      </p:sp>
      <p:sp>
        <p:nvSpPr>
          <p:cNvPr id="3" name="Sisällön paikkamerkki 2">
            <a:extLst>
              <a:ext uri="{FF2B5EF4-FFF2-40B4-BE49-F238E27FC236}">
                <a16:creationId xmlns:a16="http://schemas.microsoft.com/office/drawing/2014/main" id="{D223FB36-A081-4C92-BB3E-F1153C19DB4D}"/>
              </a:ext>
            </a:extLst>
          </p:cNvPr>
          <p:cNvSpPr>
            <a:spLocks noGrp="1"/>
          </p:cNvSpPr>
          <p:nvPr>
            <p:ph idx="1"/>
          </p:nvPr>
        </p:nvSpPr>
        <p:spPr>
          <a:xfrm>
            <a:off x="690880" y="2312276"/>
            <a:ext cx="11074400" cy="4352684"/>
          </a:xfrm>
        </p:spPr>
        <p:txBody>
          <a:bodyPr>
            <a:normAutofit/>
          </a:bodyPr>
          <a:lstStyle/>
          <a:p>
            <a:r>
              <a:rPr lang="fi-FI" sz="1200" b="1" dirty="0">
                <a:latin typeface="+mj-lt"/>
              </a:rPr>
              <a:t>Tyypillisiä tilanteita/ piirteitä prosessissa:</a:t>
            </a:r>
          </a:p>
          <a:p>
            <a:endParaRPr lang="fi-FI" sz="1200" dirty="0">
              <a:latin typeface="+mj-lt"/>
            </a:endParaRPr>
          </a:p>
          <a:p>
            <a:r>
              <a:rPr lang="fi-FI" sz="1200" dirty="0">
                <a:latin typeface="+mj-lt"/>
              </a:rPr>
              <a:t>Useimmiten asumispalvelua hakevat ovat jo vammaispalveluille tuttuja asiakkaita, joiden tilanteet ovat tiedossa jo pitkältä ajalta, usein lapsuudesta asti.</a:t>
            </a:r>
          </a:p>
          <a:p>
            <a:r>
              <a:rPr lang="fi-FI" sz="1200" dirty="0">
                <a:latin typeface="+mj-lt"/>
              </a:rPr>
              <a:t>Usein tilanne on se, että vammaispalveluista yritetään ”kannustaa” muuttamaan kotoa omilleen ja itsenäistymään.</a:t>
            </a:r>
          </a:p>
          <a:p>
            <a:r>
              <a:rPr lang="fi-FI" sz="1200" dirty="0">
                <a:latin typeface="+mj-lt"/>
              </a:rPr>
              <a:t>Ajoittuu usein nuoreen aikuisuuteen, jolloin pohditaan muuttoa asumisyksikköön, tuetusti / ohjatusti tarpeen mukaan.</a:t>
            </a:r>
          </a:p>
          <a:p>
            <a:r>
              <a:rPr lang="fi-FI" sz="1200" dirty="0">
                <a:latin typeface="+mj-lt"/>
              </a:rPr>
              <a:t>Usein on asuttu kotona ikääntyvän vanhemman kanssa, jolloin suunnitelmaa itsenäistymisestä on tehty ehkä jo pitkään. Jos vanhemmalle sattuu äkillisesti jotain, voi muuton tarve tulla vastaan akuutisti.</a:t>
            </a:r>
          </a:p>
        </p:txBody>
      </p:sp>
    </p:spTree>
    <p:extLst>
      <p:ext uri="{BB962C8B-B14F-4D97-AF65-F5344CB8AC3E}">
        <p14:creationId xmlns:p14="http://schemas.microsoft.com/office/powerpoint/2010/main" val="104467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002C0C9D-1702-907F-B568-A31B839A1391}"/>
              </a:ext>
            </a:extLst>
          </p:cNvPr>
          <p:cNvSpPr>
            <a:spLocks noGrp="1"/>
          </p:cNvSpPr>
          <p:nvPr>
            <p:ph type="title"/>
          </p:nvPr>
        </p:nvSpPr>
        <p:spPr>
          <a:xfrm>
            <a:off x="708992" y="442220"/>
            <a:ext cx="9981820" cy="1345269"/>
          </a:xfrm>
        </p:spPr>
        <p:txBody>
          <a:bodyPr>
            <a:normAutofit fontScale="90000"/>
          </a:bodyPr>
          <a:lstStyle/>
          <a:p>
            <a:r>
              <a:rPr lang="fi-FI" dirty="0"/>
              <a:t>Kehittämistarpeita palvelutarpeen arvioinnissa</a:t>
            </a:r>
          </a:p>
        </p:txBody>
      </p:sp>
      <p:sp>
        <p:nvSpPr>
          <p:cNvPr id="3" name="Sisällön paikkamerkki 2">
            <a:extLst>
              <a:ext uri="{FF2B5EF4-FFF2-40B4-BE49-F238E27FC236}">
                <a16:creationId xmlns:a16="http://schemas.microsoft.com/office/drawing/2014/main" id="{FE272530-C5AD-9883-2679-0C4CF1F6D925}"/>
              </a:ext>
            </a:extLst>
          </p:cNvPr>
          <p:cNvSpPr>
            <a:spLocks noGrp="1"/>
          </p:cNvSpPr>
          <p:nvPr>
            <p:ph idx="1"/>
          </p:nvPr>
        </p:nvSpPr>
        <p:spPr>
          <a:xfrm>
            <a:off x="629478" y="2312275"/>
            <a:ext cx="10061333" cy="4313811"/>
          </a:xfrm>
        </p:spPr>
        <p:txBody>
          <a:bodyPr>
            <a:normAutofit fontScale="92500" lnSpcReduction="10000"/>
          </a:bodyPr>
          <a:lstStyle/>
          <a:p>
            <a:r>
              <a:rPr lang="fi-FI" sz="1400" dirty="0">
                <a:effectLst/>
                <a:latin typeface="Calibri" panose="020F0502020204030204" pitchFamily="34" charset="0"/>
                <a:ea typeface="Calibri" panose="020F0502020204030204" pitchFamily="34" charset="0"/>
                <a:cs typeface="Times New Roman" panose="02020603050405020304" pitchFamily="18" charset="0"/>
              </a:rPr>
              <a:t>Tarvitaan yhteiseen käyttöön työvälineitä kattavan palvelutarpeen arvioinnin tekemiseen: mitä asioita tulee huomioida, kun asiakkaan ja tämän verkostojen kanssa arvioidaan asumispalvelun tarvetta ja asiakkaalle soveltuvaa toteutustapaa?</a:t>
            </a:r>
          </a:p>
          <a:p>
            <a:r>
              <a:rPr lang="fi-FI" sz="1400" dirty="0">
                <a:effectLst/>
                <a:latin typeface="Calibri" panose="020F0502020204030204" pitchFamily="34" charset="0"/>
                <a:ea typeface="Calibri" panose="020F0502020204030204" pitchFamily="34" charset="0"/>
                <a:cs typeface="Times New Roman" panose="02020603050405020304" pitchFamily="18" charset="0"/>
              </a:rPr>
              <a:t>Ovatko </a:t>
            </a:r>
            <a:r>
              <a:rPr lang="fi-FI" sz="1400" dirty="0" err="1">
                <a:effectLst/>
                <a:latin typeface="Calibri" panose="020F0502020204030204" pitchFamily="34" charset="0"/>
                <a:ea typeface="Calibri" panose="020F0502020204030204" pitchFamily="34" charset="0"/>
                <a:cs typeface="Times New Roman" panose="02020603050405020304" pitchFamily="18" charset="0"/>
              </a:rPr>
              <a:t>THL:n</a:t>
            </a:r>
            <a:r>
              <a:rPr lang="fi-FI" sz="1400" dirty="0">
                <a:effectLst/>
                <a:latin typeface="Calibri" panose="020F0502020204030204" pitchFamily="34" charset="0"/>
                <a:ea typeface="Calibri" panose="020F0502020204030204" pitchFamily="34" charset="0"/>
                <a:cs typeface="Times New Roman" panose="02020603050405020304" pitchFamily="18" charset="0"/>
              </a:rPr>
              <a:t> lomakepohjat kaikkialla käytössä, ja käytetäänkö niitä riittävän samoin?</a:t>
            </a:r>
          </a:p>
          <a:p>
            <a:endParaRPr lang="fi-FI" sz="1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i-FI" sz="1400" dirty="0">
                <a:effectLst/>
                <a:latin typeface="Calibri" panose="020F0502020204030204" pitchFamily="34" charset="0"/>
                <a:ea typeface="Calibri" panose="020F0502020204030204" pitchFamily="34" charset="0"/>
                <a:cs typeface="Times New Roman" panose="02020603050405020304" pitchFamily="18" charset="0"/>
              </a:rPr>
              <a:t>Mitä tietoja vammaispalvelut tarvitsevat arvioinnin ja päätöksenteon tueksi yhteistyötahoilta, kuten:</a:t>
            </a:r>
          </a:p>
          <a:p>
            <a:pPr marL="285750" indent="-285750">
              <a:lnSpc>
                <a:spcPct val="107000"/>
              </a:lnSpc>
              <a:spcAft>
                <a:spcPts val="800"/>
              </a:spcAft>
              <a:buFont typeface="Arial" panose="020B0604020202020204" pitchFamily="34" charset="0"/>
              <a:buChar char="•"/>
            </a:pPr>
            <a:r>
              <a:rPr lang="fi-FI" sz="1400" dirty="0">
                <a:effectLst/>
                <a:latin typeface="Calibri" panose="020F0502020204030204" pitchFamily="34" charset="0"/>
                <a:ea typeface="Calibri" panose="020F0502020204030204" pitchFamily="34" charset="0"/>
                <a:cs typeface="Times New Roman" panose="02020603050405020304" pitchFamily="18" charset="0"/>
              </a:rPr>
              <a:t>Kotihoidolta</a:t>
            </a:r>
          </a:p>
          <a:p>
            <a:pPr marL="285750" indent="-285750">
              <a:lnSpc>
                <a:spcPct val="107000"/>
              </a:lnSpc>
              <a:spcAft>
                <a:spcPts val="800"/>
              </a:spcAft>
              <a:buFont typeface="Arial" panose="020B0604020202020204" pitchFamily="34" charset="0"/>
              <a:buChar char="•"/>
            </a:pPr>
            <a:r>
              <a:rPr lang="fi-FI" sz="1400" dirty="0">
                <a:latin typeface="Calibri" panose="020F0502020204030204" pitchFamily="34" charset="0"/>
                <a:ea typeface="Calibri" panose="020F0502020204030204" pitchFamily="34" charset="0"/>
                <a:cs typeface="Times New Roman" panose="02020603050405020304" pitchFamily="18" charset="0"/>
              </a:rPr>
              <a:t>O</a:t>
            </a:r>
            <a:r>
              <a:rPr lang="fi-FI" sz="1400" dirty="0">
                <a:effectLst/>
                <a:latin typeface="Calibri" panose="020F0502020204030204" pitchFamily="34" charset="0"/>
                <a:ea typeface="Calibri" panose="020F0502020204030204" pitchFamily="34" charset="0"/>
                <a:cs typeface="Times New Roman" panose="02020603050405020304" pitchFamily="18" charset="0"/>
              </a:rPr>
              <a:t>maishoidon tuelta</a:t>
            </a:r>
          </a:p>
          <a:p>
            <a:pPr marL="285750" indent="-285750">
              <a:lnSpc>
                <a:spcPct val="107000"/>
              </a:lnSpc>
              <a:spcAft>
                <a:spcPts val="800"/>
              </a:spcAft>
              <a:buFont typeface="Arial" panose="020B0604020202020204" pitchFamily="34" charset="0"/>
              <a:buChar char="•"/>
            </a:pPr>
            <a:r>
              <a:rPr lang="fi-FI" sz="1400" dirty="0">
                <a:latin typeface="Calibri" panose="020F0502020204030204" pitchFamily="34" charset="0"/>
                <a:ea typeface="Calibri" panose="020F0502020204030204" pitchFamily="34" charset="0"/>
                <a:cs typeface="Times New Roman" panose="02020603050405020304" pitchFamily="18" charset="0"/>
              </a:rPr>
              <a:t>H</a:t>
            </a:r>
            <a:r>
              <a:rPr lang="fi-FI" sz="1400" dirty="0">
                <a:effectLst/>
                <a:latin typeface="Calibri" panose="020F0502020204030204" pitchFamily="34" charset="0"/>
                <a:ea typeface="Calibri" panose="020F0502020204030204" pitchFamily="34" charset="0"/>
                <a:cs typeface="Times New Roman" panose="02020603050405020304" pitchFamily="18" charset="0"/>
              </a:rPr>
              <a:t>enk. </a:t>
            </a:r>
            <a:r>
              <a:rPr lang="fi-FI" sz="1400" dirty="0" err="1">
                <a:effectLst/>
                <a:latin typeface="Calibri" panose="020F0502020204030204" pitchFamily="34" charset="0"/>
                <a:ea typeface="Calibri" panose="020F0502020204030204" pitchFamily="34" charset="0"/>
                <a:cs typeface="Times New Roman" panose="02020603050405020304" pitchFamily="18" charset="0"/>
              </a:rPr>
              <a:t>koht</a:t>
            </a:r>
            <a:r>
              <a:rPr lang="fi-FI" sz="1400" dirty="0">
                <a:effectLst/>
                <a:latin typeface="Calibri" panose="020F0502020204030204" pitchFamily="34" charset="0"/>
                <a:ea typeface="Calibri" panose="020F0502020204030204" pitchFamily="34" charset="0"/>
                <a:cs typeface="Times New Roman" panose="02020603050405020304" pitchFamily="18" charset="0"/>
              </a:rPr>
              <a:t>. avulta</a:t>
            </a:r>
          </a:p>
          <a:p>
            <a:pPr marL="285750" indent="-285750">
              <a:lnSpc>
                <a:spcPct val="107000"/>
              </a:lnSpc>
              <a:spcAft>
                <a:spcPts val="800"/>
              </a:spcAft>
              <a:buFont typeface="Arial" panose="020B0604020202020204" pitchFamily="34" charset="0"/>
              <a:buChar char="•"/>
            </a:pPr>
            <a:r>
              <a:rPr lang="fi-FI" sz="1400" dirty="0">
                <a:effectLst/>
                <a:latin typeface="Calibri" panose="020F0502020204030204" pitchFamily="34" charset="0"/>
                <a:ea typeface="Calibri" panose="020F0502020204030204" pitchFamily="34" charset="0"/>
                <a:cs typeface="Times New Roman" panose="02020603050405020304" pitchFamily="18" charset="0"/>
              </a:rPr>
              <a:t>Sairaala</a:t>
            </a:r>
            <a:r>
              <a:rPr lang="fi-FI" sz="1400" dirty="0">
                <a:latin typeface="Calibri" panose="020F0502020204030204" pitchFamily="34" charset="0"/>
                <a:ea typeface="Calibri" panose="020F0502020204030204" pitchFamily="34" charset="0"/>
                <a:cs typeface="Times New Roman" panose="02020603050405020304" pitchFamily="18" charset="0"/>
              </a:rPr>
              <a:t>sta/muusta terveydenhuollon yksiköstä</a:t>
            </a:r>
          </a:p>
          <a:p>
            <a:pPr marL="285750" indent="-285750">
              <a:lnSpc>
                <a:spcPct val="107000"/>
              </a:lnSpc>
              <a:spcAft>
                <a:spcPts val="800"/>
              </a:spcAft>
              <a:buFont typeface="Arial" panose="020B0604020202020204" pitchFamily="34" charset="0"/>
              <a:buChar char="•"/>
            </a:pPr>
            <a:r>
              <a:rPr lang="fi-FI" sz="1400" dirty="0">
                <a:effectLst/>
                <a:latin typeface="Calibri" panose="020F0502020204030204" pitchFamily="34" charset="0"/>
                <a:ea typeface="Calibri" panose="020F0502020204030204" pitchFamily="34" charset="0"/>
                <a:cs typeface="Times New Roman" panose="02020603050405020304" pitchFamily="18" charset="0"/>
              </a:rPr>
              <a:t>Läheisiltä</a:t>
            </a:r>
          </a:p>
          <a:p>
            <a:pPr>
              <a:lnSpc>
                <a:spcPct val="107000"/>
              </a:lnSpc>
              <a:spcAft>
                <a:spcPts val="800"/>
              </a:spcAft>
            </a:pPr>
            <a:endParaRPr lang="fi-FI" sz="1400" dirty="0">
              <a:effectLst/>
              <a:latin typeface="Calibri" panose="020F0502020204030204" pitchFamily="34" charset="0"/>
              <a:ea typeface="Calibri" panose="020F0502020204030204" pitchFamily="34" charset="0"/>
              <a:cs typeface="Times New Roman" panose="02020603050405020304" pitchFamily="18" charset="0"/>
            </a:endParaRPr>
          </a:p>
          <a:p>
            <a:endParaRPr lang="fi-FI" dirty="0"/>
          </a:p>
        </p:txBody>
      </p:sp>
    </p:spTree>
    <p:extLst>
      <p:ext uri="{BB962C8B-B14F-4D97-AF65-F5344CB8AC3E}">
        <p14:creationId xmlns:p14="http://schemas.microsoft.com/office/powerpoint/2010/main" val="36749075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002C0C9D-1702-907F-B568-A31B839A1391}"/>
              </a:ext>
            </a:extLst>
          </p:cNvPr>
          <p:cNvSpPr>
            <a:spLocks noGrp="1"/>
          </p:cNvSpPr>
          <p:nvPr>
            <p:ph type="title"/>
          </p:nvPr>
        </p:nvSpPr>
        <p:spPr>
          <a:xfrm>
            <a:off x="708992" y="442220"/>
            <a:ext cx="9981820" cy="1345269"/>
          </a:xfrm>
        </p:spPr>
        <p:txBody>
          <a:bodyPr>
            <a:normAutofit fontScale="90000"/>
          </a:bodyPr>
          <a:lstStyle/>
          <a:p>
            <a:r>
              <a:rPr lang="fi-FI" dirty="0"/>
              <a:t>Moniammatillinen SAS-työryhmä ehkäisemään väliinputoamista</a:t>
            </a:r>
          </a:p>
        </p:txBody>
      </p:sp>
      <p:sp>
        <p:nvSpPr>
          <p:cNvPr id="3" name="Sisällön paikkamerkki 2">
            <a:extLst>
              <a:ext uri="{FF2B5EF4-FFF2-40B4-BE49-F238E27FC236}">
                <a16:creationId xmlns:a16="http://schemas.microsoft.com/office/drawing/2014/main" id="{FE272530-C5AD-9883-2679-0C4CF1F6D925}"/>
              </a:ext>
            </a:extLst>
          </p:cNvPr>
          <p:cNvSpPr>
            <a:spLocks noGrp="1"/>
          </p:cNvSpPr>
          <p:nvPr>
            <p:ph idx="1"/>
          </p:nvPr>
        </p:nvSpPr>
        <p:spPr>
          <a:xfrm>
            <a:off x="629478" y="2312275"/>
            <a:ext cx="10061333" cy="4313811"/>
          </a:xfrm>
        </p:spPr>
        <p:txBody>
          <a:bodyPr>
            <a:normAutofit/>
          </a:bodyPr>
          <a:lstStyle/>
          <a:p>
            <a:pPr>
              <a:lnSpc>
                <a:spcPct val="107000"/>
              </a:lnSpc>
              <a:spcAft>
                <a:spcPts val="800"/>
              </a:spcAft>
            </a:pPr>
            <a:r>
              <a:rPr lang="fi-FI" sz="1800" b="1" dirty="0" err="1">
                <a:effectLst/>
                <a:latin typeface="Calibri" panose="020F0502020204030204" pitchFamily="34" charset="0"/>
                <a:ea typeface="Calibri" panose="020F0502020204030204" pitchFamily="34" charset="0"/>
                <a:cs typeface="Times New Roman" panose="02020603050405020304" pitchFamily="18" charset="0"/>
              </a:rPr>
              <a:t>Hva:n</a:t>
            </a:r>
            <a:r>
              <a:rPr lang="fi-FI" sz="1800" b="1" dirty="0">
                <a:effectLst/>
                <a:latin typeface="Calibri" panose="020F0502020204030204" pitchFamily="34" charset="0"/>
                <a:ea typeface="Calibri" panose="020F0502020204030204" pitchFamily="34" charset="0"/>
                <a:cs typeface="Times New Roman" panose="02020603050405020304" pitchFamily="18" charset="0"/>
              </a:rPr>
              <a:t> yhteistä SAS-työryhmää tarvitaan</a:t>
            </a:r>
            <a:r>
              <a:rPr lang="fi-FI" sz="1800" dirty="0">
                <a:effectLst/>
                <a:latin typeface="Calibri" panose="020F0502020204030204" pitchFamily="34" charset="0"/>
                <a:ea typeface="Calibri" panose="020F0502020204030204" pitchFamily="34" charset="0"/>
                <a:cs typeface="Times New Roman" panose="02020603050405020304" pitchFamily="18" charset="0"/>
              </a:rPr>
              <a:t>, jos:</a:t>
            </a:r>
          </a:p>
          <a:p>
            <a:pPr marL="342900" lvl="0" indent="-342900">
              <a:lnSpc>
                <a:spcPct val="107000"/>
              </a:lnSpc>
              <a:buFont typeface="Calibri" panose="020F0502020204030204" pitchFamily="34" charset="0"/>
              <a:buChar char="-"/>
            </a:pPr>
            <a:r>
              <a:rPr lang="fi-FI" sz="1800" dirty="0">
                <a:effectLst/>
                <a:latin typeface="Calibri" panose="020F0502020204030204" pitchFamily="34" charset="0"/>
                <a:ea typeface="Calibri" panose="020F0502020204030204" pitchFamily="34" charset="0"/>
                <a:cs typeface="Times New Roman" panose="02020603050405020304" pitchFamily="18" charset="0"/>
              </a:rPr>
              <a:t>asiakkaalla on monitahoinen palvelutarve, ja siksi vaikea määrittää, minkä lain nojalla hänen palvelunsa tulisi järjestää, jotta se vastaa hänen tarvettaan.</a:t>
            </a:r>
          </a:p>
          <a:p>
            <a:pPr marL="342900" lvl="0" indent="-342900">
              <a:lnSpc>
                <a:spcPct val="107000"/>
              </a:lnSpc>
              <a:buFont typeface="Calibri" panose="020F0502020204030204" pitchFamily="34" charset="0"/>
              <a:buChar char="-"/>
            </a:pPr>
            <a:r>
              <a:rPr lang="fi-FI" sz="1800" dirty="0">
                <a:effectLst/>
                <a:latin typeface="Calibri" panose="020F0502020204030204" pitchFamily="34" charset="0"/>
                <a:ea typeface="Calibri" panose="020F0502020204030204" pitchFamily="34" charset="0"/>
                <a:cs typeface="Times New Roman" panose="02020603050405020304" pitchFamily="18" charset="0"/>
              </a:rPr>
              <a:t>kyse on ikääntyneestä vammaisesta henkilöstä (</a:t>
            </a:r>
            <a:r>
              <a:rPr lang="fi-FI" sz="1800" dirty="0" err="1">
                <a:effectLst/>
                <a:latin typeface="Calibri" panose="020F0502020204030204" pitchFamily="34" charset="0"/>
                <a:ea typeface="Calibri" panose="020F0502020204030204" pitchFamily="34" charset="0"/>
                <a:cs typeface="Times New Roman" panose="02020603050405020304" pitchFamily="18" charset="0"/>
              </a:rPr>
              <a:t>huom</a:t>
            </a:r>
            <a:r>
              <a:rPr lang="fi-FI" sz="1800" dirty="0">
                <a:effectLst/>
                <a:latin typeface="Calibri" panose="020F0502020204030204" pitchFamily="34" charset="0"/>
                <a:ea typeface="Calibri" panose="020F0502020204030204" pitchFamily="34" charset="0"/>
                <a:cs typeface="Times New Roman" panose="02020603050405020304" pitchFamily="18" charset="0"/>
              </a:rPr>
              <a:t>! uuden lainsäädännön tuomat muutokset ikään perustuvaan arviointiin)</a:t>
            </a:r>
          </a:p>
          <a:p>
            <a:pPr marL="342900" lvl="0" indent="-342900">
              <a:lnSpc>
                <a:spcPct val="107000"/>
              </a:lnSpc>
              <a:spcAft>
                <a:spcPts val="800"/>
              </a:spcAft>
              <a:buFont typeface="Calibri" panose="020F0502020204030204" pitchFamily="34" charset="0"/>
              <a:buChar char="-"/>
            </a:pPr>
            <a:r>
              <a:rPr lang="fi-FI" sz="1800" dirty="0">
                <a:effectLst/>
                <a:latin typeface="Calibri" panose="020F0502020204030204" pitchFamily="34" charset="0"/>
                <a:ea typeface="Calibri" panose="020F0502020204030204" pitchFamily="34" charset="0"/>
                <a:cs typeface="Times New Roman" panose="02020603050405020304" pitchFamily="18" charset="0"/>
              </a:rPr>
              <a:t>asiakas on vaarassa joutua väliinputoajan asemaan.</a:t>
            </a:r>
          </a:p>
          <a:p>
            <a:pPr>
              <a:lnSpc>
                <a:spcPct val="107000"/>
              </a:lnSpc>
              <a:spcAft>
                <a:spcPts val="800"/>
              </a:spcAft>
            </a:pPr>
            <a:endParaRPr lang="fi-FI" sz="1400" dirty="0">
              <a:effectLst/>
              <a:latin typeface="Calibri" panose="020F0502020204030204" pitchFamily="34" charset="0"/>
              <a:ea typeface="Calibri" panose="020F0502020204030204" pitchFamily="34" charset="0"/>
              <a:cs typeface="Times New Roman" panose="02020603050405020304" pitchFamily="18" charset="0"/>
            </a:endParaRPr>
          </a:p>
          <a:p>
            <a:endParaRPr lang="fi-FI" dirty="0"/>
          </a:p>
        </p:txBody>
      </p:sp>
    </p:spTree>
    <p:extLst>
      <p:ext uri="{BB962C8B-B14F-4D97-AF65-F5344CB8AC3E}">
        <p14:creationId xmlns:p14="http://schemas.microsoft.com/office/powerpoint/2010/main" val="416360496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002C0C9D-1702-907F-B568-A31B839A1391}"/>
              </a:ext>
            </a:extLst>
          </p:cNvPr>
          <p:cNvSpPr>
            <a:spLocks noGrp="1"/>
          </p:cNvSpPr>
          <p:nvPr>
            <p:ph type="title"/>
          </p:nvPr>
        </p:nvSpPr>
        <p:spPr>
          <a:xfrm>
            <a:off x="708992" y="442220"/>
            <a:ext cx="9981820" cy="1345269"/>
          </a:xfrm>
        </p:spPr>
        <p:txBody>
          <a:bodyPr>
            <a:normAutofit fontScale="90000"/>
          </a:bodyPr>
          <a:lstStyle/>
          <a:p>
            <a:r>
              <a:rPr lang="fi-FI" dirty="0"/>
              <a:t>RAI-toimintakykymittari asumispalveluissa?</a:t>
            </a:r>
          </a:p>
        </p:txBody>
      </p:sp>
      <p:sp>
        <p:nvSpPr>
          <p:cNvPr id="3" name="Sisällön paikkamerkki 2">
            <a:extLst>
              <a:ext uri="{FF2B5EF4-FFF2-40B4-BE49-F238E27FC236}">
                <a16:creationId xmlns:a16="http://schemas.microsoft.com/office/drawing/2014/main" id="{FE272530-C5AD-9883-2679-0C4CF1F6D925}"/>
              </a:ext>
            </a:extLst>
          </p:cNvPr>
          <p:cNvSpPr>
            <a:spLocks noGrp="1"/>
          </p:cNvSpPr>
          <p:nvPr>
            <p:ph idx="1"/>
          </p:nvPr>
        </p:nvSpPr>
        <p:spPr>
          <a:xfrm>
            <a:off x="629478" y="2312275"/>
            <a:ext cx="10061333" cy="4313811"/>
          </a:xfrm>
        </p:spPr>
        <p:txBody>
          <a:bodyPr>
            <a:normAutofit lnSpcReduction="10000"/>
          </a:bodyPr>
          <a:lstStyle/>
          <a:p>
            <a:pPr>
              <a:lnSpc>
                <a:spcPct val="107000"/>
              </a:lnSpc>
              <a:spcAft>
                <a:spcPts val="800"/>
              </a:spcAft>
            </a:pPr>
            <a:r>
              <a:rPr lang="fi-FI" sz="1400" dirty="0">
                <a:effectLst/>
                <a:latin typeface="Calibri" panose="020F0502020204030204" pitchFamily="34" charset="0"/>
                <a:ea typeface="Calibri" panose="020F0502020204030204" pitchFamily="34" charset="0"/>
                <a:cs typeface="Times New Roman" panose="02020603050405020304" pitchFamily="18" charset="0"/>
              </a:rPr>
              <a:t>Tällä hetkellä ei käytössä vammaispalveluiden asiakkailla Varsinais-Suomessa</a:t>
            </a:r>
          </a:p>
          <a:p>
            <a:pPr marL="285750" indent="-285750">
              <a:lnSpc>
                <a:spcPct val="107000"/>
              </a:lnSpc>
              <a:spcAft>
                <a:spcPts val="800"/>
              </a:spcAft>
              <a:buFontTx/>
              <a:buChar char="-"/>
            </a:pPr>
            <a:r>
              <a:rPr lang="fi-FI" sz="1400" dirty="0" err="1">
                <a:latin typeface="Calibri" panose="020F0502020204030204" pitchFamily="34" charset="0"/>
                <a:ea typeface="Calibri" panose="020F0502020204030204" pitchFamily="34" charset="0"/>
                <a:cs typeface="Times New Roman" panose="02020603050405020304" pitchFamily="18" charset="0"/>
              </a:rPr>
              <a:t>Kårkullassa</a:t>
            </a:r>
            <a:r>
              <a:rPr lang="fi-FI" sz="1400" dirty="0">
                <a:latin typeface="Calibri" panose="020F0502020204030204" pitchFamily="34" charset="0"/>
                <a:ea typeface="Calibri" panose="020F0502020204030204" pitchFamily="34" charset="0"/>
                <a:cs typeface="Times New Roman" panose="02020603050405020304" pitchFamily="18" charset="0"/>
              </a:rPr>
              <a:t> RAI-ID käyttöönotto harkinnassa</a:t>
            </a:r>
          </a:p>
          <a:p>
            <a:pPr marL="285750" indent="-285750">
              <a:lnSpc>
                <a:spcPct val="107000"/>
              </a:lnSpc>
              <a:spcAft>
                <a:spcPts val="800"/>
              </a:spcAft>
              <a:buFontTx/>
              <a:buChar char="-"/>
            </a:pPr>
            <a:r>
              <a:rPr lang="fi-FI" sz="1400" dirty="0">
                <a:effectLst/>
                <a:latin typeface="Calibri" panose="020F0502020204030204" pitchFamily="34" charset="0"/>
                <a:ea typeface="Calibri" panose="020F0502020204030204" pitchFamily="34" charset="0"/>
                <a:cs typeface="Times New Roman" panose="02020603050405020304" pitchFamily="18" charset="0"/>
              </a:rPr>
              <a:t>Kaarinassa otettu käyttöön alle 65 v. omaishoidon tuessa </a:t>
            </a:r>
            <a:r>
              <a:rPr lang="fi-FI" sz="1400" dirty="0" err="1">
                <a:effectLst/>
                <a:latin typeface="Calibri" panose="020F0502020204030204" pitchFamily="34" charset="0"/>
                <a:ea typeface="Calibri" panose="020F0502020204030204" pitchFamily="34" charset="0"/>
                <a:cs typeface="Times New Roman" panose="02020603050405020304" pitchFamily="18" charset="0"/>
              </a:rPr>
              <a:t>Rai</a:t>
            </a:r>
            <a:r>
              <a:rPr lang="fi-FI" sz="1400" dirty="0">
                <a:effectLst/>
                <a:latin typeface="Calibri" panose="020F0502020204030204" pitchFamily="34" charset="0"/>
                <a:ea typeface="Calibri" panose="020F0502020204030204" pitchFamily="34" charset="0"/>
                <a:cs typeface="Times New Roman" panose="02020603050405020304" pitchFamily="18" charset="0"/>
              </a:rPr>
              <a:t> </a:t>
            </a:r>
            <a:r>
              <a:rPr lang="fi-FI" sz="1400" dirty="0" err="1">
                <a:effectLst/>
                <a:latin typeface="Calibri" panose="020F0502020204030204" pitchFamily="34" charset="0"/>
                <a:ea typeface="Calibri" panose="020F0502020204030204" pitchFamily="34" charset="0"/>
                <a:cs typeface="Times New Roman" panose="02020603050405020304" pitchFamily="18" charset="0"/>
              </a:rPr>
              <a:t>Screener</a:t>
            </a:r>
            <a:r>
              <a:rPr lang="fi-FI" sz="1400" dirty="0">
                <a:effectLst/>
                <a:latin typeface="Calibri" panose="020F0502020204030204" pitchFamily="34" charset="0"/>
                <a:ea typeface="Calibri" panose="020F0502020204030204" pitchFamily="34" charset="0"/>
                <a:cs typeface="Times New Roman" panose="02020603050405020304" pitchFamily="18" charset="0"/>
              </a:rPr>
              <a:t> (ei vielä käyttökokemuksia)</a:t>
            </a:r>
          </a:p>
          <a:p>
            <a:pPr marL="285750" indent="-285750">
              <a:lnSpc>
                <a:spcPct val="107000"/>
              </a:lnSpc>
              <a:spcAft>
                <a:spcPts val="800"/>
              </a:spcAft>
              <a:buFontTx/>
              <a:buChar char="-"/>
            </a:pPr>
            <a:r>
              <a:rPr lang="fi-FI" sz="1400" dirty="0">
                <a:latin typeface="Calibri" panose="020F0502020204030204" pitchFamily="34" charset="0"/>
                <a:ea typeface="Calibri" panose="020F0502020204030204" pitchFamily="34" charset="0"/>
                <a:cs typeface="Times New Roman" panose="02020603050405020304" pitchFamily="18" charset="0"/>
              </a:rPr>
              <a:t>Tarvitaan lisätietoa ja kokemusten kartoittamista muilta hyvinvointialueilta, onko RAI-mittareita käytössä vammaispalveluissa.</a:t>
            </a:r>
          </a:p>
          <a:p>
            <a:pPr marL="285750" lvl="1" indent="-285750">
              <a:lnSpc>
                <a:spcPct val="107000"/>
              </a:lnSpc>
              <a:spcAft>
                <a:spcPts val="800"/>
              </a:spcAft>
              <a:buFontTx/>
              <a:buChar char="-"/>
            </a:pPr>
            <a:r>
              <a:rPr lang="fi-FI" sz="1200" dirty="0">
                <a:effectLst/>
                <a:latin typeface="Calibri" panose="020F0502020204030204" pitchFamily="34" charset="0"/>
                <a:ea typeface="Calibri" panose="020F0502020204030204" pitchFamily="34" charset="0"/>
                <a:cs typeface="Times New Roman" panose="02020603050405020304" pitchFamily="18" charset="0"/>
              </a:rPr>
              <a:t>Mille asiak</a:t>
            </a:r>
            <a:r>
              <a:rPr lang="fi-FI" sz="1200" dirty="0">
                <a:latin typeface="Calibri" panose="020F0502020204030204" pitchFamily="34" charset="0"/>
                <a:ea typeface="Calibri" panose="020F0502020204030204" pitchFamily="34" charset="0"/>
                <a:cs typeface="Times New Roman" panose="02020603050405020304" pitchFamily="18" charset="0"/>
              </a:rPr>
              <a:t>asryhmille? Minkä palvelujen kohdalla? </a:t>
            </a:r>
          </a:p>
          <a:p>
            <a:pPr marL="285750" lvl="1" indent="-285750">
              <a:lnSpc>
                <a:spcPct val="107000"/>
              </a:lnSpc>
              <a:spcAft>
                <a:spcPts val="800"/>
              </a:spcAft>
              <a:buFontTx/>
              <a:buChar char="-"/>
            </a:pPr>
            <a:r>
              <a:rPr lang="fi-FI" sz="1200" dirty="0">
                <a:effectLst/>
                <a:latin typeface="Calibri" panose="020F0502020204030204" pitchFamily="34" charset="0"/>
                <a:ea typeface="Calibri" panose="020F0502020204030204" pitchFamily="34" charset="0"/>
                <a:cs typeface="Times New Roman" panose="02020603050405020304" pitchFamily="18" charset="0"/>
              </a:rPr>
              <a:t>Mite</a:t>
            </a:r>
            <a:r>
              <a:rPr lang="fi-FI" sz="1200" dirty="0">
                <a:latin typeface="Calibri" panose="020F0502020204030204" pitchFamily="34" charset="0"/>
                <a:ea typeface="Calibri" panose="020F0502020204030204" pitchFamily="34" charset="0"/>
                <a:cs typeface="Times New Roman" panose="02020603050405020304" pitchFamily="18" charset="0"/>
              </a:rPr>
              <a:t>n RAI on muuttanut palvelutarpeen arvioimista, palvelujen kohdentumista, vaikuttavuutta, kustannuksia… jne. Vai onko muuttanut?</a:t>
            </a:r>
          </a:p>
          <a:p>
            <a:pPr marL="285750" lvl="1" indent="-285750">
              <a:lnSpc>
                <a:spcPct val="107000"/>
              </a:lnSpc>
              <a:spcAft>
                <a:spcPts val="800"/>
              </a:spcAft>
              <a:buFontTx/>
              <a:buChar char="-"/>
            </a:pPr>
            <a:endParaRPr lang="fi-FI" sz="1200" b="1" dirty="0">
              <a:effectLst/>
              <a:latin typeface="Calibri" panose="020F0502020204030204" pitchFamily="34" charset="0"/>
              <a:ea typeface="Calibri" panose="020F0502020204030204" pitchFamily="34" charset="0"/>
              <a:cs typeface="Times New Roman" panose="02020603050405020304" pitchFamily="18" charset="0"/>
            </a:endParaRPr>
          </a:p>
          <a:p>
            <a:pPr marL="285750" lvl="1" indent="-285750">
              <a:lnSpc>
                <a:spcPct val="107000"/>
              </a:lnSpc>
              <a:spcAft>
                <a:spcPts val="800"/>
              </a:spcAft>
              <a:buFontTx/>
              <a:buChar char="-"/>
            </a:pPr>
            <a:r>
              <a:rPr lang="fi-FI" sz="1800" b="1"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Kysymys: jos palvelutarpeen arviointi on riittävän kattava ja laaja, tuoko RAI-arviointi sille lisäarvoa?</a:t>
            </a:r>
          </a:p>
          <a:p>
            <a:pPr marL="285750" lvl="1" indent="-285750">
              <a:lnSpc>
                <a:spcPct val="107000"/>
              </a:lnSpc>
              <a:spcAft>
                <a:spcPts val="800"/>
              </a:spcAft>
              <a:buFontTx/>
              <a:buChar char="-"/>
            </a:pPr>
            <a:endParaRPr lang="fi-FI" sz="1200" dirty="0">
              <a:effectLst/>
              <a:latin typeface="Calibri" panose="020F0502020204030204" pitchFamily="34" charset="0"/>
              <a:ea typeface="Calibri" panose="020F0502020204030204" pitchFamily="34" charset="0"/>
              <a:cs typeface="Times New Roman" panose="02020603050405020304" pitchFamily="18" charset="0"/>
            </a:endParaRPr>
          </a:p>
          <a:p>
            <a:endParaRPr lang="fi-FI" dirty="0"/>
          </a:p>
        </p:txBody>
      </p:sp>
    </p:spTree>
    <p:extLst>
      <p:ext uri="{BB962C8B-B14F-4D97-AF65-F5344CB8AC3E}">
        <p14:creationId xmlns:p14="http://schemas.microsoft.com/office/powerpoint/2010/main" val="334280249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002C0C9D-1702-907F-B568-A31B839A1391}"/>
              </a:ext>
            </a:extLst>
          </p:cNvPr>
          <p:cNvSpPr>
            <a:spLocks noGrp="1"/>
          </p:cNvSpPr>
          <p:nvPr>
            <p:ph type="title"/>
          </p:nvPr>
        </p:nvSpPr>
        <p:spPr>
          <a:xfrm>
            <a:off x="708992" y="442220"/>
            <a:ext cx="9981820" cy="1345269"/>
          </a:xfrm>
        </p:spPr>
        <p:txBody>
          <a:bodyPr>
            <a:normAutofit fontScale="90000"/>
          </a:bodyPr>
          <a:lstStyle/>
          <a:p>
            <a:r>
              <a:rPr lang="fi-FI" dirty="0"/>
              <a:t>Siirtymävaihe asumisyksikköön: huomioitavaa</a:t>
            </a:r>
          </a:p>
        </p:txBody>
      </p:sp>
      <p:sp>
        <p:nvSpPr>
          <p:cNvPr id="3" name="Sisällön paikkamerkki 2">
            <a:extLst>
              <a:ext uri="{FF2B5EF4-FFF2-40B4-BE49-F238E27FC236}">
                <a16:creationId xmlns:a16="http://schemas.microsoft.com/office/drawing/2014/main" id="{FE272530-C5AD-9883-2679-0C4CF1F6D925}"/>
              </a:ext>
            </a:extLst>
          </p:cNvPr>
          <p:cNvSpPr>
            <a:spLocks noGrp="1"/>
          </p:cNvSpPr>
          <p:nvPr>
            <p:ph idx="1"/>
          </p:nvPr>
        </p:nvSpPr>
        <p:spPr>
          <a:xfrm>
            <a:off x="629478" y="2312275"/>
            <a:ext cx="10061333" cy="3465673"/>
          </a:xfrm>
        </p:spPr>
        <p:txBody>
          <a:bodyPr>
            <a:normAutofit/>
          </a:bodyPr>
          <a:lstStyle/>
          <a:p>
            <a:pPr lvl="1">
              <a:lnSpc>
                <a:spcPct val="107000"/>
              </a:lnSpc>
              <a:spcAft>
                <a:spcPts val="800"/>
              </a:spcAft>
            </a:pPr>
            <a:endParaRPr lang="fi-FI" sz="1200" dirty="0">
              <a:effectLst/>
              <a:latin typeface="Calibri" panose="020F0502020204030204" pitchFamily="34" charset="0"/>
              <a:ea typeface="Calibri" panose="020F0502020204030204" pitchFamily="34" charset="0"/>
              <a:cs typeface="Times New Roman" panose="02020603050405020304" pitchFamily="18" charset="0"/>
            </a:endParaRPr>
          </a:p>
          <a:p>
            <a:endParaRPr lang="fi-FI" dirty="0"/>
          </a:p>
        </p:txBody>
      </p:sp>
      <p:sp>
        <p:nvSpPr>
          <p:cNvPr id="5" name="Tekstiruutu 4">
            <a:extLst>
              <a:ext uri="{FF2B5EF4-FFF2-40B4-BE49-F238E27FC236}">
                <a16:creationId xmlns:a16="http://schemas.microsoft.com/office/drawing/2014/main" id="{B5EEF2C2-168A-521A-E7C6-0CD3062A1F4A}"/>
              </a:ext>
            </a:extLst>
          </p:cNvPr>
          <p:cNvSpPr txBox="1"/>
          <p:nvPr/>
        </p:nvSpPr>
        <p:spPr>
          <a:xfrm>
            <a:off x="801756" y="2312275"/>
            <a:ext cx="10760766" cy="3069879"/>
          </a:xfrm>
          <a:prstGeom prst="rect">
            <a:avLst/>
          </a:prstGeom>
          <a:noFill/>
        </p:spPr>
        <p:txBody>
          <a:bodyPr wrap="square">
            <a:spAutoFit/>
          </a:bodyPr>
          <a:lstStyle/>
          <a:p>
            <a:pPr>
              <a:lnSpc>
                <a:spcPct val="107000"/>
              </a:lnSpc>
              <a:spcAft>
                <a:spcPts val="800"/>
              </a:spcAft>
            </a:pPr>
            <a:r>
              <a:rPr lang="fi-FI" sz="1200" b="1" dirty="0">
                <a:effectLst/>
                <a:ea typeface="Calibri" panose="020F0502020204030204" pitchFamily="34" charset="0"/>
                <a:cs typeface="Times New Roman" panose="02020603050405020304" pitchFamily="18" charset="0"/>
              </a:rPr>
              <a:t>Asumisyksikön valinnassa </a:t>
            </a:r>
            <a:r>
              <a:rPr lang="fi-FI" sz="1200" dirty="0">
                <a:effectLst/>
                <a:ea typeface="Calibri" panose="020F0502020204030204" pitchFamily="34" charset="0"/>
                <a:cs typeface="Times New Roman" panose="02020603050405020304" pitchFamily="18" charset="0"/>
              </a:rPr>
              <a:t>tarvitaan riittävästi tietoa:</a:t>
            </a:r>
            <a:endParaRPr lang="fi-FI" sz="1100" dirty="0">
              <a:effectLst/>
              <a:ea typeface="Calibri" panose="020F0502020204030204" pitchFamily="34" charset="0"/>
              <a:cs typeface="Times New Roman" panose="02020603050405020304" pitchFamily="18" charset="0"/>
            </a:endParaRPr>
          </a:p>
          <a:p>
            <a:pPr marL="342900" lvl="0" indent="-342900">
              <a:lnSpc>
                <a:spcPct val="107000"/>
              </a:lnSpc>
              <a:buFont typeface="Calibri" panose="020F0502020204030204" pitchFamily="34" charset="0"/>
              <a:buChar char="-"/>
            </a:pPr>
            <a:r>
              <a:rPr lang="fi-FI" sz="1200" dirty="0">
                <a:effectLst/>
                <a:ea typeface="Calibri" panose="020F0502020204030204" pitchFamily="34" charset="0"/>
                <a:cs typeface="Times New Roman" panose="02020603050405020304" pitchFamily="18" charset="0"/>
              </a:rPr>
              <a:t>asiakkaan tarpeista</a:t>
            </a:r>
            <a:endParaRPr lang="fi-FI" sz="1100" dirty="0">
              <a:effectLst/>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Calibri" panose="020F0502020204030204" pitchFamily="34" charset="0"/>
              <a:buChar char="-"/>
            </a:pPr>
            <a:r>
              <a:rPr lang="fi-FI" sz="1200" dirty="0">
                <a:effectLst/>
                <a:ea typeface="Calibri" panose="020F0502020204030204" pitchFamily="34" charset="0"/>
                <a:cs typeface="Times New Roman" panose="02020603050405020304" pitchFamily="18" charset="0"/>
              </a:rPr>
              <a:t>yksikön mahdollisuuksista vastata asiakkaan tarpeisiin</a:t>
            </a:r>
          </a:p>
          <a:p>
            <a:pPr marL="342900" lvl="0" indent="-342900">
              <a:lnSpc>
                <a:spcPct val="107000"/>
              </a:lnSpc>
              <a:spcAft>
                <a:spcPts val="800"/>
              </a:spcAft>
              <a:buFont typeface="Calibri" panose="020F0502020204030204" pitchFamily="34" charset="0"/>
              <a:buChar char="-"/>
            </a:pPr>
            <a:r>
              <a:rPr lang="fi-FI" sz="1200" dirty="0">
                <a:ea typeface="Calibri" panose="020F0502020204030204" pitchFamily="34" charset="0"/>
                <a:cs typeface="Times New Roman" panose="02020603050405020304" pitchFamily="18" charset="0"/>
              </a:rPr>
              <a:t>Ongelmana on soveltuvien paikkojen puute -&gt; sijoitukset voivat mennä vikaan, kun soveltuvaa paikkaa ei ole, ja asiakkaan on muutettava yksikköön, josta valmiiksi tiedetään, ettei luultavasti sovi asiakkaalle.</a:t>
            </a:r>
            <a:endParaRPr lang="fi-FI" sz="1100" dirty="0">
              <a:effectLst/>
              <a:ea typeface="Calibri" panose="020F0502020204030204" pitchFamily="34" charset="0"/>
              <a:cs typeface="Times New Roman" panose="02020603050405020304" pitchFamily="18" charset="0"/>
            </a:endParaRPr>
          </a:p>
          <a:p>
            <a:pPr>
              <a:lnSpc>
                <a:spcPct val="107000"/>
              </a:lnSpc>
              <a:spcAft>
                <a:spcPts val="800"/>
              </a:spcAft>
            </a:pPr>
            <a:r>
              <a:rPr lang="fi-FI" sz="1200" dirty="0">
                <a:effectLst/>
                <a:ea typeface="Calibri" panose="020F0502020204030204" pitchFamily="34" charset="0"/>
                <a:cs typeface="Times New Roman" panose="02020603050405020304" pitchFamily="18" charset="0"/>
              </a:rPr>
              <a:t> </a:t>
            </a:r>
            <a:endParaRPr lang="fi-FI" sz="1100" dirty="0">
              <a:effectLst/>
              <a:ea typeface="Calibri" panose="020F0502020204030204" pitchFamily="34" charset="0"/>
              <a:cs typeface="Times New Roman" panose="02020603050405020304" pitchFamily="18" charset="0"/>
            </a:endParaRPr>
          </a:p>
          <a:p>
            <a:pPr>
              <a:lnSpc>
                <a:spcPct val="107000"/>
              </a:lnSpc>
              <a:spcAft>
                <a:spcPts val="800"/>
              </a:spcAft>
            </a:pPr>
            <a:r>
              <a:rPr lang="fi-FI" sz="1200" b="1" dirty="0">
                <a:effectLst/>
                <a:ea typeface="Calibri" panose="020F0502020204030204" pitchFamily="34" charset="0"/>
                <a:cs typeface="Times New Roman" panose="02020603050405020304" pitchFamily="18" charset="0"/>
              </a:rPr>
              <a:t>Siirtymävaiheessa</a:t>
            </a:r>
            <a:r>
              <a:rPr lang="fi-FI" sz="1200" dirty="0">
                <a:effectLst/>
                <a:ea typeface="Calibri" panose="020F0502020204030204" pitchFamily="34" charset="0"/>
                <a:cs typeface="Times New Roman" panose="02020603050405020304" pitchFamily="18" charset="0"/>
              </a:rPr>
              <a:t> tiedon asiakkaan päivittäisistä hoidon, hoivan ja huolenpidon tarpeista tulisi siirtyä ilman katkoksia eri tahojen välillä, jotka ovat aiemmin vastanneet tai tulevat jatkossa vastaamaan asiakkaan palvelun toteutuksesta. </a:t>
            </a:r>
            <a:endParaRPr lang="fi-FI" sz="1100" dirty="0">
              <a:effectLst/>
              <a:ea typeface="Calibri" panose="020F0502020204030204" pitchFamily="34" charset="0"/>
              <a:cs typeface="Times New Roman" panose="02020603050405020304" pitchFamily="18" charset="0"/>
            </a:endParaRPr>
          </a:p>
          <a:p>
            <a:pPr>
              <a:lnSpc>
                <a:spcPct val="107000"/>
              </a:lnSpc>
              <a:spcAft>
                <a:spcPts val="800"/>
              </a:spcAft>
            </a:pPr>
            <a:r>
              <a:rPr lang="fi-FI" sz="1200" dirty="0">
                <a:effectLst/>
                <a:ea typeface="Calibri" panose="020F0502020204030204" pitchFamily="34" charset="0"/>
                <a:cs typeface="Times New Roman" panose="02020603050405020304" pitchFamily="18" charset="0"/>
              </a:rPr>
              <a:t>Mikä on vammaispalvelun rooli ja vastuu tiedonkulusta? Mitkä ovat muiden yhteistyötahojen vastuut ja roolit?</a:t>
            </a:r>
            <a:endParaRPr lang="fi-FI" sz="1100" dirty="0">
              <a:effectLst/>
              <a:ea typeface="Calibri" panose="020F0502020204030204" pitchFamily="34" charset="0"/>
              <a:cs typeface="Times New Roman" panose="02020603050405020304" pitchFamily="18" charset="0"/>
            </a:endParaRPr>
          </a:p>
          <a:p>
            <a:pPr>
              <a:lnSpc>
                <a:spcPct val="107000"/>
              </a:lnSpc>
              <a:spcAft>
                <a:spcPts val="800"/>
              </a:spcAft>
            </a:pPr>
            <a:r>
              <a:rPr lang="fi-FI" sz="1200" b="1" dirty="0">
                <a:effectLst/>
                <a:ea typeface="Calibri" panose="020F0502020204030204" pitchFamily="34" charset="0"/>
                <a:cs typeface="Times New Roman" panose="02020603050405020304" pitchFamily="18" charset="0"/>
              </a:rPr>
              <a:t>Miten hyvä tiedonkulku voidaan varmistaa?</a:t>
            </a:r>
            <a:endParaRPr lang="fi-FI" sz="1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i-FI" sz="1600" dirty="0">
                <a:effectLst/>
                <a:latin typeface="Calibri" panose="020F0502020204030204" pitchFamily="34" charset="0"/>
                <a:ea typeface="Calibri" panose="020F0502020204030204" pitchFamily="34" charset="0"/>
                <a:cs typeface="Times New Roman" panose="02020603050405020304" pitchFamily="18" charset="0"/>
              </a:rPr>
              <a:t>Tarvitaan myös koko </a:t>
            </a:r>
            <a:r>
              <a:rPr lang="fi-FI" sz="1600" dirty="0" err="1">
                <a:effectLst/>
                <a:latin typeface="Calibri" panose="020F0502020204030204" pitchFamily="34" charset="0"/>
                <a:ea typeface="Calibri" panose="020F0502020204030204" pitchFamily="34" charset="0"/>
                <a:cs typeface="Times New Roman" panose="02020603050405020304" pitchFamily="18" charset="0"/>
              </a:rPr>
              <a:t>hva:n</a:t>
            </a:r>
            <a:r>
              <a:rPr lang="fi-FI" sz="1600" dirty="0">
                <a:effectLst/>
                <a:latin typeface="Calibri" panose="020F0502020204030204" pitchFamily="34" charset="0"/>
                <a:ea typeface="Calibri" panose="020F0502020204030204" pitchFamily="34" charset="0"/>
                <a:cs typeface="Times New Roman" panose="02020603050405020304" pitchFamily="18" charset="0"/>
              </a:rPr>
              <a:t> yhteinen määrittely, mitä asumispalveluun (missäkin palvelumuodossa) tulee </a:t>
            </a:r>
            <a:r>
              <a:rPr lang="fi-FI" sz="1800" dirty="0">
                <a:effectLst/>
                <a:latin typeface="Calibri" panose="020F0502020204030204" pitchFamily="34" charset="0"/>
                <a:ea typeface="Calibri" panose="020F0502020204030204" pitchFamily="34" charset="0"/>
                <a:cs typeface="Times New Roman" panose="02020603050405020304" pitchFamily="18" charset="0"/>
              </a:rPr>
              <a:t>sisältyä</a:t>
            </a:r>
          </a:p>
        </p:txBody>
      </p:sp>
      <p:sp>
        <p:nvSpPr>
          <p:cNvPr id="6" name="Tekstiruutu 5">
            <a:extLst>
              <a:ext uri="{FF2B5EF4-FFF2-40B4-BE49-F238E27FC236}">
                <a16:creationId xmlns:a16="http://schemas.microsoft.com/office/drawing/2014/main" id="{34B0C151-891C-9A08-7196-9469BCFE52A9}"/>
              </a:ext>
            </a:extLst>
          </p:cNvPr>
          <p:cNvSpPr txBox="1"/>
          <p:nvPr/>
        </p:nvSpPr>
        <p:spPr>
          <a:xfrm>
            <a:off x="993913" y="6182139"/>
            <a:ext cx="9925878" cy="671915"/>
          </a:xfrm>
          <a:prstGeom prst="rect">
            <a:avLst/>
          </a:prstGeom>
          <a:solidFill>
            <a:schemeClr val="accent1">
              <a:lumMod val="40000"/>
              <a:lumOff val="60000"/>
            </a:schemeClr>
          </a:solidFill>
        </p:spPr>
        <p:txBody>
          <a:bodyPr wrap="square" rtlCol="0">
            <a:spAutoFit/>
          </a:bodyPr>
          <a:lstStyle/>
          <a:p>
            <a:pPr>
              <a:lnSpc>
                <a:spcPct val="107000"/>
              </a:lnSpc>
              <a:spcAft>
                <a:spcPts val="800"/>
              </a:spcAft>
            </a:pPr>
            <a:r>
              <a:rPr lang="fi-FI" sz="1800" dirty="0">
                <a:effectLst/>
                <a:latin typeface="Calibri" panose="020F0502020204030204" pitchFamily="34" charset="0"/>
                <a:ea typeface="Calibri" panose="020F0502020204030204" pitchFamily="34" charset="0"/>
                <a:cs typeface="Times New Roman" panose="02020603050405020304" pitchFamily="18" charset="0"/>
              </a:rPr>
              <a:t>Palveluasumisessa olevien asiakkaiden palvelusuunnitelmien säännöllisist</a:t>
            </a:r>
            <a:r>
              <a:rPr lang="fi-FI" dirty="0">
                <a:latin typeface="Calibri" panose="020F0502020204030204" pitchFamily="34" charset="0"/>
                <a:ea typeface="Calibri" panose="020F0502020204030204" pitchFamily="34" charset="0"/>
                <a:cs typeface="Times New Roman" panose="02020603050405020304" pitchFamily="18" charset="0"/>
              </a:rPr>
              <a:t>ä päivityksistä on tärkeää huolehtia lakisääteisesti. Tähän tulee turvata </a:t>
            </a:r>
            <a:r>
              <a:rPr lang="fi-FI" dirty="0" err="1">
                <a:latin typeface="Calibri" panose="020F0502020204030204" pitchFamily="34" charset="0"/>
                <a:ea typeface="Calibri" panose="020F0502020204030204" pitchFamily="34" charset="0"/>
                <a:cs typeface="Times New Roman" panose="02020603050405020304" pitchFamily="18" charset="0"/>
              </a:rPr>
              <a:t>hva:lla</a:t>
            </a:r>
            <a:r>
              <a:rPr lang="fi-FI" dirty="0">
                <a:latin typeface="Calibri" panose="020F0502020204030204" pitchFamily="34" charset="0"/>
                <a:ea typeface="Calibri" panose="020F0502020204030204" pitchFamily="34" charset="0"/>
                <a:cs typeface="Times New Roman" panose="02020603050405020304" pitchFamily="18" charset="0"/>
              </a:rPr>
              <a:t> riittävät vammaispalvelujen työntekijäresurssit.</a:t>
            </a:r>
            <a:endParaRPr lang="fi-FI"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95094013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002C0C9D-1702-907F-B568-A31B839A1391}"/>
              </a:ext>
            </a:extLst>
          </p:cNvPr>
          <p:cNvSpPr>
            <a:spLocks noGrp="1"/>
          </p:cNvSpPr>
          <p:nvPr>
            <p:ph type="title"/>
          </p:nvPr>
        </p:nvSpPr>
        <p:spPr>
          <a:xfrm>
            <a:off x="708992" y="442220"/>
            <a:ext cx="9981820" cy="1345269"/>
          </a:xfrm>
        </p:spPr>
        <p:txBody>
          <a:bodyPr>
            <a:normAutofit/>
          </a:bodyPr>
          <a:lstStyle/>
          <a:p>
            <a:r>
              <a:rPr lang="fi-FI" sz="2800" dirty="0">
                <a:effectLst/>
                <a:latin typeface="Calibri" panose="020F0502020204030204" pitchFamily="34" charset="0"/>
                <a:ea typeface="Calibri" panose="020F0502020204030204" pitchFamily="34" charset="0"/>
                <a:cs typeface="Times New Roman" panose="02020603050405020304" pitchFamily="18" charset="0"/>
              </a:rPr>
              <a:t>Asumisyksikköön jonottavien / siirtyvien asiakkaiden sekä yksiköiden koordinointi</a:t>
            </a:r>
            <a:endParaRPr lang="fi-FI" sz="4400" dirty="0"/>
          </a:p>
        </p:txBody>
      </p:sp>
      <p:sp>
        <p:nvSpPr>
          <p:cNvPr id="3" name="Sisällön paikkamerkki 2">
            <a:extLst>
              <a:ext uri="{FF2B5EF4-FFF2-40B4-BE49-F238E27FC236}">
                <a16:creationId xmlns:a16="http://schemas.microsoft.com/office/drawing/2014/main" id="{FE272530-C5AD-9883-2679-0C4CF1F6D925}"/>
              </a:ext>
            </a:extLst>
          </p:cNvPr>
          <p:cNvSpPr>
            <a:spLocks noGrp="1"/>
          </p:cNvSpPr>
          <p:nvPr>
            <p:ph idx="1"/>
          </p:nvPr>
        </p:nvSpPr>
        <p:spPr>
          <a:xfrm>
            <a:off x="629478" y="2312275"/>
            <a:ext cx="10061333" cy="3465673"/>
          </a:xfrm>
        </p:spPr>
        <p:txBody>
          <a:bodyPr>
            <a:normAutofit/>
          </a:bodyPr>
          <a:lstStyle/>
          <a:p>
            <a:pPr lvl="1">
              <a:lnSpc>
                <a:spcPct val="107000"/>
              </a:lnSpc>
              <a:spcAft>
                <a:spcPts val="800"/>
              </a:spcAft>
            </a:pPr>
            <a:endParaRPr lang="fi-FI" sz="1200" dirty="0">
              <a:effectLst/>
              <a:latin typeface="Calibri" panose="020F0502020204030204" pitchFamily="34" charset="0"/>
              <a:ea typeface="Calibri" panose="020F0502020204030204" pitchFamily="34" charset="0"/>
              <a:cs typeface="Times New Roman" panose="02020603050405020304" pitchFamily="18" charset="0"/>
            </a:endParaRPr>
          </a:p>
          <a:p>
            <a:endParaRPr lang="fi-FI" dirty="0"/>
          </a:p>
        </p:txBody>
      </p:sp>
      <p:sp>
        <p:nvSpPr>
          <p:cNvPr id="7" name="Tekstiruutu 6">
            <a:extLst>
              <a:ext uri="{FF2B5EF4-FFF2-40B4-BE49-F238E27FC236}">
                <a16:creationId xmlns:a16="http://schemas.microsoft.com/office/drawing/2014/main" id="{A31CB79E-0039-3695-63B7-48D2BF6B7C3C}"/>
              </a:ext>
            </a:extLst>
          </p:cNvPr>
          <p:cNvSpPr txBox="1"/>
          <p:nvPr/>
        </p:nvSpPr>
        <p:spPr>
          <a:xfrm>
            <a:off x="629478" y="2312274"/>
            <a:ext cx="11410122" cy="4463145"/>
          </a:xfrm>
          <a:prstGeom prst="rect">
            <a:avLst/>
          </a:prstGeom>
          <a:noFill/>
        </p:spPr>
        <p:txBody>
          <a:bodyPr wrap="square">
            <a:spAutoFit/>
          </a:bodyPr>
          <a:lstStyle/>
          <a:p>
            <a:pPr>
              <a:lnSpc>
                <a:spcPct val="107000"/>
              </a:lnSpc>
              <a:spcAft>
                <a:spcPts val="800"/>
              </a:spcAft>
            </a:pPr>
            <a:r>
              <a:rPr lang="fi-FI" sz="1400" dirty="0">
                <a:effectLst/>
                <a:latin typeface="Calibri" panose="020F0502020204030204" pitchFamily="34" charset="0"/>
                <a:ea typeface="Calibri" panose="020F0502020204030204" pitchFamily="34" charset="0"/>
                <a:cs typeface="Times New Roman" panose="02020603050405020304" pitchFamily="18" charset="0"/>
              </a:rPr>
              <a:t>Työryhmä suosittaa </a:t>
            </a:r>
            <a:r>
              <a:rPr lang="fi-FI" sz="1400" dirty="0" err="1">
                <a:effectLst/>
                <a:latin typeface="Calibri" panose="020F0502020204030204" pitchFamily="34" charset="0"/>
                <a:ea typeface="Calibri" panose="020F0502020204030204" pitchFamily="34" charset="0"/>
                <a:cs typeface="Times New Roman" panose="02020603050405020304" pitchFamily="18" charset="0"/>
              </a:rPr>
              <a:t>hva:n</a:t>
            </a:r>
            <a:r>
              <a:rPr lang="fi-FI" sz="1400" dirty="0">
                <a:effectLst/>
                <a:latin typeface="Calibri" panose="020F0502020204030204" pitchFamily="34" charset="0"/>
                <a:ea typeface="Calibri" panose="020F0502020204030204" pitchFamily="34" charset="0"/>
                <a:cs typeface="Times New Roman" panose="02020603050405020304" pitchFamily="18" charset="0"/>
              </a:rPr>
              <a:t> yhteistä, </a:t>
            </a:r>
            <a:r>
              <a:rPr lang="fi-FI" sz="1400" u="sng" dirty="0">
                <a:effectLst/>
                <a:latin typeface="Calibri" panose="020F0502020204030204" pitchFamily="34" charset="0"/>
                <a:ea typeface="Calibri" panose="020F0502020204030204" pitchFamily="34" charset="0"/>
                <a:cs typeface="Times New Roman" panose="02020603050405020304" pitchFamily="18" charset="0"/>
              </a:rPr>
              <a:t>sähköistä järjestelmää </a:t>
            </a:r>
            <a:r>
              <a:rPr lang="fi-FI" sz="1400" dirty="0">
                <a:effectLst/>
                <a:latin typeface="Calibri" panose="020F0502020204030204" pitchFamily="34" charset="0"/>
                <a:ea typeface="Calibri" panose="020F0502020204030204" pitchFamily="34" charset="0"/>
                <a:cs typeface="Times New Roman" panose="02020603050405020304" pitchFamily="18" charset="0"/>
              </a:rPr>
              <a:t>tämän asian koordinointiin. Se parantaisi asiakkaiden yhdenvertaisuutta asuinpaikasta riippumatta, ja tehostaisi vapautuvien/vapaiden paikkojen koordinaatiota.</a:t>
            </a:r>
            <a:endParaRPr lang="fi-FI" sz="1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i-FI" sz="1400" b="1" dirty="0">
                <a:effectLst/>
                <a:latin typeface="Calibri" panose="020F0502020204030204" pitchFamily="34" charset="0"/>
                <a:ea typeface="Calibri" panose="020F0502020204030204" pitchFamily="34" charset="0"/>
                <a:cs typeface="Times New Roman" panose="02020603050405020304" pitchFamily="18" charset="0"/>
              </a:rPr>
              <a:t>Järjestelmä voisi olla yhteinen kaikille asumispalveluille:</a:t>
            </a:r>
            <a:endParaRPr lang="fi-FI" sz="12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Calibri" panose="020F0502020204030204" pitchFamily="34" charset="0"/>
              <a:buChar char="-"/>
            </a:pPr>
            <a:r>
              <a:rPr lang="fi-FI" sz="1400" dirty="0">
                <a:effectLst/>
                <a:latin typeface="Calibri" panose="020F0502020204030204" pitchFamily="34" charset="0"/>
                <a:ea typeface="Calibri" panose="020F0502020204030204" pitchFamily="34" charset="0"/>
                <a:cs typeface="Times New Roman" panose="02020603050405020304" pitchFamily="18" charset="0"/>
              </a:rPr>
              <a:t>vammaispalvelut</a:t>
            </a:r>
            <a:endParaRPr lang="fi-FI" sz="12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Calibri" panose="020F0502020204030204" pitchFamily="34" charset="0"/>
              <a:buChar char="-"/>
            </a:pPr>
            <a:r>
              <a:rPr lang="fi-FI" sz="1400" dirty="0">
                <a:effectLst/>
                <a:latin typeface="Calibri" panose="020F0502020204030204" pitchFamily="34" charset="0"/>
                <a:ea typeface="Calibri" panose="020F0502020204030204" pitchFamily="34" charset="0"/>
                <a:cs typeface="Times New Roman" panose="02020603050405020304" pitchFamily="18" charset="0"/>
              </a:rPr>
              <a:t>ikäihmiset</a:t>
            </a:r>
            <a:endParaRPr lang="fi-FI" sz="12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Calibri" panose="020F0502020204030204" pitchFamily="34" charset="0"/>
              <a:buChar char="-"/>
            </a:pPr>
            <a:r>
              <a:rPr lang="fi-FI" sz="1400" dirty="0">
                <a:effectLst/>
                <a:latin typeface="Calibri" panose="020F0502020204030204" pitchFamily="34" charset="0"/>
                <a:ea typeface="Calibri" panose="020F0502020204030204" pitchFamily="34" charset="0"/>
                <a:cs typeface="Times New Roman" panose="02020603050405020304" pitchFamily="18" charset="0"/>
              </a:rPr>
              <a:t>päihde ja </a:t>
            </a:r>
            <a:r>
              <a:rPr lang="fi-FI" sz="1400" dirty="0" err="1">
                <a:effectLst/>
                <a:latin typeface="Calibri" panose="020F0502020204030204" pitchFamily="34" charset="0"/>
                <a:ea typeface="Calibri" panose="020F0502020204030204" pitchFamily="34" charset="0"/>
                <a:cs typeface="Times New Roman" panose="02020603050405020304" pitchFamily="18" charset="0"/>
              </a:rPr>
              <a:t>mt</a:t>
            </a:r>
            <a:endParaRPr lang="fi-FI" sz="12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Calibri" panose="020F0502020204030204" pitchFamily="34" charset="0"/>
              <a:buChar char="-"/>
            </a:pPr>
            <a:r>
              <a:rPr lang="fi-FI" sz="1400" dirty="0">
                <a:effectLst/>
                <a:latin typeface="Calibri" panose="020F0502020204030204" pitchFamily="34" charset="0"/>
                <a:ea typeface="Calibri" panose="020F0502020204030204" pitchFamily="34" charset="0"/>
                <a:cs typeface="Times New Roman" panose="02020603050405020304" pitchFamily="18" charset="0"/>
              </a:rPr>
              <a:t>ikäihmiset</a:t>
            </a:r>
            <a:endParaRPr lang="fi-FI" sz="1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i-FI" sz="1400" b="1" dirty="0">
                <a:effectLst/>
                <a:latin typeface="Calibri" panose="020F0502020204030204" pitchFamily="34" charset="0"/>
                <a:ea typeface="Calibri" panose="020F0502020204030204" pitchFamily="34" charset="0"/>
                <a:cs typeface="Times New Roman" panose="02020603050405020304" pitchFamily="18" charset="0"/>
              </a:rPr>
              <a:t>Mitä tietoja järjestelmään pitää voida kirjata asiakkaan tilanteesta?</a:t>
            </a:r>
            <a:endParaRPr lang="fi-FI" sz="1200" b="1"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i-FI" sz="1400" dirty="0">
                <a:effectLst/>
                <a:latin typeface="Calibri" panose="020F0502020204030204" pitchFamily="34" charset="0"/>
                <a:ea typeface="Calibri" panose="020F0502020204030204" pitchFamily="34" charset="0"/>
                <a:cs typeface="Times New Roman" panose="02020603050405020304" pitchFamily="18" charset="0"/>
              </a:rPr>
              <a:t>Toimintakyky, asuinpaikka, kiireellisyys, riskitiedot (päihde, haastava käytös ym.) </a:t>
            </a:r>
            <a:endParaRPr lang="fi-FI" sz="1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i-FI" sz="1400" b="1" dirty="0">
                <a:effectLst/>
                <a:latin typeface="Calibri" panose="020F0502020204030204" pitchFamily="34" charset="0"/>
                <a:ea typeface="Calibri" panose="020F0502020204030204" pitchFamily="34" charset="0"/>
                <a:cs typeface="Times New Roman" panose="02020603050405020304" pitchFamily="18" charset="0"/>
              </a:rPr>
              <a:t>Yksiköiden tiedot:</a:t>
            </a:r>
            <a:endParaRPr lang="fi-FI" sz="1200" b="1"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i-FI" sz="1400" dirty="0">
                <a:effectLst/>
                <a:latin typeface="Calibri" panose="020F0502020204030204" pitchFamily="34" charset="0"/>
                <a:ea typeface="Calibri" panose="020F0502020204030204" pitchFamily="34" charset="0"/>
                <a:cs typeface="Times New Roman" panose="02020603050405020304" pitchFamily="18" charset="0"/>
              </a:rPr>
              <a:t>Millaisia asiakkaita pystyvät ottamaan vastaan?</a:t>
            </a:r>
            <a:endParaRPr lang="fi-FI" sz="1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i-FI" sz="1400" dirty="0">
                <a:effectLst/>
                <a:latin typeface="Calibri" panose="020F0502020204030204" pitchFamily="34" charset="0"/>
                <a:ea typeface="Calibri" panose="020F0502020204030204" pitchFamily="34" charset="0"/>
                <a:cs typeface="Times New Roman" panose="02020603050405020304" pitchFamily="18" charset="0"/>
              </a:rPr>
              <a:t>Erityisosaamiset</a:t>
            </a:r>
            <a:endParaRPr lang="fi-FI" sz="1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i-FI" sz="1400" dirty="0">
                <a:effectLst/>
                <a:latin typeface="Calibri" panose="020F0502020204030204" pitchFamily="34" charset="0"/>
                <a:ea typeface="Calibri" panose="020F0502020204030204" pitchFamily="34" charset="0"/>
                <a:cs typeface="Times New Roman" panose="02020603050405020304" pitchFamily="18" charset="0"/>
              </a:rPr>
              <a:t> </a:t>
            </a:r>
            <a:endParaRPr lang="fi-FI" sz="1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i-FI" sz="1400" dirty="0">
                <a:highlight>
                  <a:srgbClr val="FFFF00"/>
                </a:highlight>
                <a:latin typeface="Calibri" panose="020F0502020204030204" pitchFamily="34" charset="0"/>
                <a:ea typeface="Calibri" panose="020F0502020204030204" pitchFamily="34" charset="0"/>
                <a:cs typeface="Times New Roman" panose="02020603050405020304" pitchFamily="18" charset="0"/>
              </a:rPr>
              <a:t>Tällä hetkellä olemassa on </a:t>
            </a:r>
            <a:r>
              <a:rPr lang="fi-FI" sz="14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hakukonepalveluita asumisyksiköiden etsintään. Sellainen helpottaisi yksiköiden ja paikkojen hakua, ja sitä toivotaan asiakastyön tueksi. Se ei kuitenkaan sovellu asiakas-/jonottajatietojen ylläpitoon. Tarvitaan lisäselvitystä, millainen järjestelmä palvelisi parhaiten/olisi mahdollinen.</a:t>
            </a:r>
            <a:endParaRPr lang="fi-FI" sz="12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1632544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593B4D24-F4A8-4141-A20A-E0575D19963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grpSp>
        <p:nvGrpSpPr>
          <p:cNvPr id="10" name="Group 9">
            <a:extLst>
              <a:ext uri="{FF2B5EF4-FFF2-40B4-BE49-F238E27FC236}">
                <a16:creationId xmlns:a16="http://schemas.microsoft.com/office/drawing/2014/main" id="{6CCEEF8A-4A3A-4B35-AA57-D804767F5AD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 y="0"/>
            <a:ext cx="12191696" cy="6170490"/>
            <a:chOff x="-2" y="0"/>
            <a:chExt cx="12191696" cy="6170490"/>
          </a:xfrm>
        </p:grpSpPr>
        <p:sp>
          <p:nvSpPr>
            <p:cNvPr id="11" name="Freeform: Shape 10">
              <a:extLst>
                <a:ext uri="{FF2B5EF4-FFF2-40B4-BE49-F238E27FC236}">
                  <a16:creationId xmlns:a16="http://schemas.microsoft.com/office/drawing/2014/main" id="{55A741C2-AB82-4BF5-9324-5D0B56A3D0F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3167675" y="-3167677"/>
              <a:ext cx="5856341" cy="12191695"/>
            </a:xfrm>
            <a:custGeom>
              <a:avLst/>
              <a:gdLst>
                <a:gd name="connsiteX0" fmla="*/ 0 w 5856341"/>
                <a:gd name="connsiteY0" fmla="*/ 12191695 h 12191695"/>
                <a:gd name="connsiteX1" fmla="*/ 0 w 5856341"/>
                <a:gd name="connsiteY1" fmla="*/ 0 h 12191695"/>
                <a:gd name="connsiteX2" fmla="*/ 243849 w 5856341"/>
                <a:gd name="connsiteY2" fmla="*/ 0 h 12191695"/>
                <a:gd name="connsiteX3" fmla="*/ 505121 w 5856341"/>
                <a:gd name="connsiteY3" fmla="*/ 0 h 12191695"/>
                <a:gd name="connsiteX4" fmla="*/ 723207 w 5856341"/>
                <a:gd name="connsiteY4" fmla="*/ 0 h 12191695"/>
                <a:gd name="connsiteX5" fmla="*/ 755828 w 5856341"/>
                <a:gd name="connsiteY5" fmla="*/ 0 h 12191695"/>
                <a:gd name="connsiteX6" fmla="*/ 1411868 w 5856341"/>
                <a:gd name="connsiteY6" fmla="*/ 0 h 12191695"/>
                <a:gd name="connsiteX7" fmla="*/ 1421034 w 5856341"/>
                <a:gd name="connsiteY7" fmla="*/ 0 h 12191695"/>
                <a:gd name="connsiteX8" fmla="*/ 1515206 w 5856341"/>
                <a:gd name="connsiteY8" fmla="*/ 0 h 12191695"/>
                <a:gd name="connsiteX9" fmla="*/ 2636151 w 5856341"/>
                <a:gd name="connsiteY9" fmla="*/ 0 h 12191695"/>
                <a:gd name="connsiteX10" fmla="*/ 4637890 w 5856341"/>
                <a:gd name="connsiteY10" fmla="*/ 0 h 12191695"/>
                <a:gd name="connsiteX11" fmla="*/ 4654499 w 5856341"/>
                <a:gd name="connsiteY11" fmla="*/ 26661 h 12191695"/>
                <a:gd name="connsiteX12" fmla="*/ 5856341 w 5856341"/>
                <a:gd name="connsiteY12" fmla="*/ 6438338 h 12191695"/>
                <a:gd name="connsiteX13" fmla="*/ 4449211 w 5856341"/>
                <a:gd name="connsiteY13" fmla="*/ 11332719 h 12191695"/>
                <a:gd name="connsiteX14" fmla="*/ 4061349 w 5856341"/>
                <a:gd name="connsiteY14" fmla="*/ 12054097 h 12191695"/>
                <a:gd name="connsiteX15" fmla="*/ 3977450 w 5856341"/>
                <a:gd name="connsiteY15" fmla="*/ 12191695 h 12191695"/>
                <a:gd name="connsiteX16" fmla="*/ 2636151 w 5856341"/>
                <a:gd name="connsiteY16" fmla="*/ 12191695 h 12191695"/>
                <a:gd name="connsiteX17" fmla="*/ 1421034 w 5856341"/>
                <a:gd name="connsiteY17" fmla="*/ 12191695 h 12191695"/>
                <a:gd name="connsiteX18" fmla="*/ 1411868 w 5856341"/>
                <a:gd name="connsiteY18" fmla="*/ 12191695 h 12191695"/>
                <a:gd name="connsiteX19" fmla="*/ 1283685 w 5856341"/>
                <a:gd name="connsiteY19" fmla="*/ 12191695 h 12191695"/>
                <a:gd name="connsiteX20" fmla="*/ 755828 w 5856341"/>
                <a:gd name="connsiteY20" fmla="*/ 12191695 h 12191695"/>
                <a:gd name="connsiteX21" fmla="*/ 723207 w 5856341"/>
                <a:gd name="connsiteY21" fmla="*/ 12191695 h 12191695"/>
                <a:gd name="connsiteX22" fmla="*/ 505121 w 5856341"/>
                <a:gd name="connsiteY22" fmla="*/ 12191695 h 12191695"/>
                <a:gd name="connsiteX23" fmla="*/ 243849 w 5856341"/>
                <a:gd name="connsiteY23" fmla="*/ 12191695 h 121916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5856341" h="12191695">
                  <a:moveTo>
                    <a:pt x="0" y="12191695"/>
                  </a:moveTo>
                  <a:lnTo>
                    <a:pt x="0" y="0"/>
                  </a:lnTo>
                  <a:lnTo>
                    <a:pt x="243849" y="0"/>
                  </a:lnTo>
                  <a:lnTo>
                    <a:pt x="505121" y="0"/>
                  </a:lnTo>
                  <a:lnTo>
                    <a:pt x="723207" y="0"/>
                  </a:lnTo>
                  <a:lnTo>
                    <a:pt x="755828" y="0"/>
                  </a:lnTo>
                  <a:lnTo>
                    <a:pt x="1411868" y="0"/>
                  </a:lnTo>
                  <a:lnTo>
                    <a:pt x="1421034" y="0"/>
                  </a:lnTo>
                  <a:lnTo>
                    <a:pt x="1515206" y="0"/>
                  </a:lnTo>
                  <a:lnTo>
                    <a:pt x="2636151" y="0"/>
                  </a:lnTo>
                  <a:lnTo>
                    <a:pt x="4637890" y="0"/>
                  </a:lnTo>
                  <a:lnTo>
                    <a:pt x="4654499" y="26661"/>
                  </a:lnTo>
                  <a:cubicBezTo>
                    <a:pt x="5425621" y="1341551"/>
                    <a:pt x="5856341" y="3721137"/>
                    <a:pt x="5856341" y="6438338"/>
                  </a:cubicBezTo>
                  <a:cubicBezTo>
                    <a:pt x="5856341" y="8833790"/>
                    <a:pt x="5159120" y="9960353"/>
                    <a:pt x="4449211" y="11332719"/>
                  </a:cubicBezTo>
                  <a:cubicBezTo>
                    <a:pt x="4319934" y="11582638"/>
                    <a:pt x="4191839" y="11827452"/>
                    <a:pt x="4061349" y="12054097"/>
                  </a:cubicBezTo>
                  <a:lnTo>
                    <a:pt x="3977450" y="12191695"/>
                  </a:lnTo>
                  <a:lnTo>
                    <a:pt x="2636151" y="12191695"/>
                  </a:lnTo>
                  <a:lnTo>
                    <a:pt x="1421034" y="12191695"/>
                  </a:lnTo>
                  <a:lnTo>
                    <a:pt x="1411868" y="12191695"/>
                  </a:lnTo>
                  <a:lnTo>
                    <a:pt x="1283685" y="12191695"/>
                  </a:lnTo>
                  <a:lnTo>
                    <a:pt x="755828" y="12191695"/>
                  </a:lnTo>
                  <a:lnTo>
                    <a:pt x="723207" y="12191695"/>
                  </a:lnTo>
                  <a:lnTo>
                    <a:pt x="505121" y="12191695"/>
                  </a:lnTo>
                  <a:lnTo>
                    <a:pt x="243849" y="12191695"/>
                  </a:lnTo>
                  <a:close/>
                </a:path>
              </a:pathLst>
            </a:custGeom>
            <a:solidFill>
              <a:schemeClr val="bg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a16="http://schemas.microsoft.com/office/drawing/2014/main" id="{DCD46807-BF17-4E5D-90A8-A062604C00C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146277" y="-874927"/>
              <a:ext cx="1899138" cy="12191695"/>
            </a:xfrm>
            <a:custGeom>
              <a:avLst/>
              <a:gdLst>
                <a:gd name="connsiteX0" fmla="*/ 1258269 w 2529723"/>
                <a:gd name="connsiteY0" fmla="*/ 0 h 6858000"/>
                <a:gd name="connsiteX1" fmla="*/ 1275627 w 2529723"/>
                <a:gd name="connsiteY1" fmla="*/ 0 h 6858000"/>
                <a:gd name="connsiteX2" fmla="*/ 1302560 w 2529723"/>
                <a:gd name="connsiteY2" fmla="*/ 24338 h 6858000"/>
                <a:gd name="connsiteX3" fmla="*/ 2522825 w 2529723"/>
                <a:gd name="connsiteY3" fmla="*/ 3678515 h 6858000"/>
                <a:gd name="connsiteX4" fmla="*/ 557500 w 2529723"/>
                <a:gd name="connsiteY4" fmla="*/ 6451411 h 6858000"/>
                <a:gd name="connsiteX5" fmla="*/ 32482 w 2529723"/>
                <a:gd name="connsiteY5" fmla="*/ 6849373 h 6858000"/>
                <a:gd name="connsiteX6" fmla="*/ 19531 w 2529723"/>
                <a:gd name="connsiteY6" fmla="*/ 6858000 h 6858000"/>
                <a:gd name="connsiteX7" fmla="*/ 0 w 2529723"/>
                <a:gd name="connsiteY7" fmla="*/ 6858000 h 6858000"/>
                <a:gd name="connsiteX8" fmla="*/ 14202 w 2529723"/>
                <a:gd name="connsiteY8" fmla="*/ 6848540 h 6858000"/>
                <a:gd name="connsiteX9" fmla="*/ 539221 w 2529723"/>
                <a:gd name="connsiteY9" fmla="*/ 6450578 h 6858000"/>
                <a:gd name="connsiteX10" fmla="*/ 2504546 w 2529723"/>
                <a:gd name="connsiteY10" fmla="*/ 3677682 h 6858000"/>
                <a:gd name="connsiteX11" fmla="*/ 1284280 w 2529723"/>
                <a:gd name="connsiteY11" fmla="*/ 23504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29723" h="6858000">
                  <a:moveTo>
                    <a:pt x="1258269" y="0"/>
                  </a:moveTo>
                  <a:lnTo>
                    <a:pt x="1275627" y="0"/>
                  </a:lnTo>
                  <a:lnTo>
                    <a:pt x="1302560" y="24338"/>
                  </a:lnTo>
                  <a:cubicBezTo>
                    <a:pt x="2156831" y="855667"/>
                    <a:pt x="2590622" y="2191755"/>
                    <a:pt x="2522825" y="3678515"/>
                  </a:cubicBezTo>
                  <a:cubicBezTo>
                    <a:pt x="2459072" y="5076606"/>
                    <a:pt x="1519830" y="5692656"/>
                    <a:pt x="557500" y="6451411"/>
                  </a:cubicBezTo>
                  <a:cubicBezTo>
                    <a:pt x="382255" y="6589587"/>
                    <a:pt x="208689" y="6724853"/>
                    <a:pt x="32482" y="6849373"/>
                  </a:cubicBezTo>
                  <a:lnTo>
                    <a:pt x="19531" y="6858000"/>
                  </a:lnTo>
                  <a:lnTo>
                    <a:pt x="0" y="6858000"/>
                  </a:lnTo>
                  <a:lnTo>
                    <a:pt x="14202" y="6848540"/>
                  </a:lnTo>
                  <a:cubicBezTo>
                    <a:pt x="190409" y="6724020"/>
                    <a:pt x="363976" y="6588754"/>
                    <a:pt x="539221" y="6450578"/>
                  </a:cubicBezTo>
                  <a:cubicBezTo>
                    <a:pt x="1501550" y="5691822"/>
                    <a:pt x="2440792" y="5075773"/>
                    <a:pt x="2504546" y="3677682"/>
                  </a:cubicBezTo>
                  <a:cubicBezTo>
                    <a:pt x="2572343" y="2190921"/>
                    <a:pt x="2138551" y="854834"/>
                    <a:pt x="1284280" y="23504"/>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13" name="Freeform: Shape 12">
              <a:extLst>
                <a:ext uri="{FF2B5EF4-FFF2-40B4-BE49-F238E27FC236}">
                  <a16:creationId xmlns:a16="http://schemas.microsoft.com/office/drawing/2014/main" id="{823926DB-76C8-474A-B5FB-F43C59E33FC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143758" y="-1037574"/>
              <a:ext cx="1904176" cy="12191695"/>
            </a:xfrm>
            <a:custGeom>
              <a:avLst/>
              <a:gdLst>
                <a:gd name="connsiteX0" fmla="*/ 879731 w 2536434"/>
                <a:gd name="connsiteY0" fmla="*/ 0 h 6858000"/>
                <a:gd name="connsiteX1" fmla="*/ 913411 w 2536434"/>
                <a:gd name="connsiteY1" fmla="*/ 0 h 6858000"/>
                <a:gd name="connsiteX2" fmla="*/ 935535 w 2536434"/>
                <a:gd name="connsiteY2" fmla="*/ 14997 h 6858000"/>
                <a:gd name="connsiteX3" fmla="*/ 2536434 w 2536434"/>
                <a:gd name="connsiteY3" fmla="*/ 3621656 h 6858000"/>
                <a:gd name="connsiteX4" fmla="*/ 662084 w 2536434"/>
                <a:gd name="connsiteY4" fmla="*/ 6374814 h 6858000"/>
                <a:gd name="connsiteX5" fmla="*/ 145436 w 2536434"/>
                <a:gd name="connsiteY5" fmla="*/ 6780599 h 6858000"/>
                <a:gd name="connsiteX6" fmla="*/ 33680 w 2536434"/>
                <a:gd name="connsiteY6" fmla="*/ 6858000 h 6858000"/>
                <a:gd name="connsiteX7" fmla="*/ 0 w 2536434"/>
                <a:gd name="connsiteY7" fmla="*/ 6858000 h 6858000"/>
                <a:gd name="connsiteX8" fmla="*/ 111756 w 2536434"/>
                <a:gd name="connsiteY8" fmla="*/ 6780599 h 6858000"/>
                <a:gd name="connsiteX9" fmla="*/ 628404 w 2536434"/>
                <a:gd name="connsiteY9" fmla="*/ 6374814 h 6858000"/>
                <a:gd name="connsiteX10" fmla="*/ 2502754 w 2536434"/>
                <a:gd name="connsiteY10" fmla="*/ 3621656 h 6858000"/>
                <a:gd name="connsiteX11" fmla="*/ 901855 w 2536434"/>
                <a:gd name="connsiteY11" fmla="*/ 1499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36434" h="6858000">
                  <a:moveTo>
                    <a:pt x="879731" y="0"/>
                  </a:moveTo>
                  <a:lnTo>
                    <a:pt x="913411" y="0"/>
                  </a:lnTo>
                  <a:lnTo>
                    <a:pt x="935535" y="14997"/>
                  </a:lnTo>
                  <a:cubicBezTo>
                    <a:pt x="1962698" y="754641"/>
                    <a:pt x="2536434" y="2093192"/>
                    <a:pt x="2536434" y="3621656"/>
                  </a:cubicBezTo>
                  <a:cubicBezTo>
                    <a:pt x="2536434" y="4969131"/>
                    <a:pt x="1607709" y="5602839"/>
                    <a:pt x="662084" y="6374814"/>
                  </a:cubicBezTo>
                  <a:cubicBezTo>
                    <a:pt x="489881" y="6515397"/>
                    <a:pt x="319254" y="6653108"/>
                    <a:pt x="145436" y="6780599"/>
                  </a:cubicBezTo>
                  <a:lnTo>
                    <a:pt x="33680" y="6858000"/>
                  </a:lnTo>
                  <a:lnTo>
                    <a:pt x="0" y="6858000"/>
                  </a:lnTo>
                  <a:lnTo>
                    <a:pt x="111756" y="6780599"/>
                  </a:lnTo>
                  <a:cubicBezTo>
                    <a:pt x="285574" y="6653108"/>
                    <a:pt x="456201" y="6515397"/>
                    <a:pt x="628404" y="6374814"/>
                  </a:cubicBezTo>
                  <a:cubicBezTo>
                    <a:pt x="1574029" y="5602839"/>
                    <a:pt x="2502754" y="4969131"/>
                    <a:pt x="2502754" y="3621656"/>
                  </a:cubicBezTo>
                  <a:cubicBezTo>
                    <a:pt x="2502754" y="2093192"/>
                    <a:pt x="1929018" y="754641"/>
                    <a:pt x="901855" y="14997"/>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14" name="Freeform: Shape 13">
              <a:extLst>
                <a:ext uri="{FF2B5EF4-FFF2-40B4-BE49-F238E27FC236}">
                  <a16:creationId xmlns:a16="http://schemas.microsoft.com/office/drawing/2014/main" id="{3C1F5347-E00A-4E12-AC11-18E0B1AF2D7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247015" y="-1314429"/>
              <a:ext cx="1697663" cy="12191695"/>
            </a:xfrm>
            <a:custGeom>
              <a:avLst/>
              <a:gdLst>
                <a:gd name="connsiteX0" fmla="*/ 879731 w 2521425"/>
                <a:gd name="connsiteY0" fmla="*/ 0 h 6858000"/>
                <a:gd name="connsiteX1" fmla="*/ 898402 w 2521425"/>
                <a:gd name="connsiteY1" fmla="*/ 0 h 6858000"/>
                <a:gd name="connsiteX2" fmla="*/ 920526 w 2521425"/>
                <a:gd name="connsiteY2" fmla="*/ 14997 h 6858000"/>
                <a:gd name="connsiteX3" fmla="*/ 2521425 w 2521425"/>
                <a:gd name="connsiteY3" fmla="*/ 3621656 h 6858000"/>
                <a:gd name="connsiteX4" fmla="*/ 647075 w 2521425"/>
                <a:gd name="connsiteY4" fmla="*/ 6374814 h 6858000"/>
                <a:gd name="connsiteX5" fmla="*/ 130427 w 2521425"/>
                <a:gd name="connsiteY5" fmla="*/ 6780599 h 6858000"/>
                <a:gd name="connsiteX6" fmla="*/ 18671 w 2521425"/>
                <a:gd name="connsiteY6" fmla="*/ 6858000 h 6858000"/>
                <a:gd name="connsiteX7" fmla="*/ 0 w 2521425"/>
                <a:gd name="connsiteY7" fmla="*/ 6858000 h 6858000"/>
                <a:gd name="connsiteX8" fmla="*/ 111756 w 2521425"/>
                <a:gd name="connsiteY8" fmla="*/ 6780599 h 6858000"/>
                <a:gd name="connsiteX9" fmla="*/ 628404 w 2521425"/>
                <a:gd name="connsiteY9" fmla="*/ 6374814 h 6858000"/>
                <a:gd name="connsiteX10" fmla="*/ 2502754 w 2521425"/>
                <a:gd name="connsiteY10" fmla="*/ 3621656 h 6858000"/>
                <a:gd name="connsiteX11" fmla="*/ 901855 w 2521425"/>
                <a:gd name="connsiteY11" fmla="*/ 1499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21425" h="6858000">
                  <a:moveTo>
                    <a:pt x="879731" y="0"/>
                  </a:moveTo>
                  <a:lnTo>
                    <a:pt x="898402" y="0"/>
                  </a:lnTo>
                  <a:lnTo>
                    <a:pt x="920526" y="14997"/>
                  </a:lnTo>
                  <a:cubicBezTo>
                    <a:pt x="1947689" y="754641"/>
                    <a:pt x="2521425" y="2093192"/>
                    <a:pt x="2521425" y="3621656"/>
                  </a:cubicBezTo>
                  <a:cubicBezTo>
                    <a:pt x="2521425" y="4969131"/>
                    <a:pt x="1592700" y="5602839"/>
                    <a:pt x="647075" y="6374814"/>
                  </a:cubicBezTo>
                  <a:cubicBezTo>
                    <a:pt x="474872" y="6515397"/>
                    <a:pt x="304245" y="6653108"/>
                    <a:pt x="130427" y="6780599"/>
                  </a:cubicBezTo>
                  <a:lnTo>
                    <a:pt x="18671" y="6858000"/>
                  </a:lnTo>
                  <a:lnTo>
                    <a:pt x="0" y="6858000"/>
                  </a:lnTo>
                  <a:lnTo>
                    <a:pt x="111756" y="6780599"/>
                  </a:lnTo>
                  <a:cubicBezTo>
                    <a:pt x="285574" y="6653108"/>
                    <a:pt x="456201" y="6515397"/>
                    <a:pt x="628404" y="6374814"/>
                  </a:cubicBezTo>
                  <a:cubicBezTo>
                    <a:pt x="1574029" y="5602839"/>
                    <a:pt x="2502754" y="4969131"/>
                    <a:pt x="2502754" y="3621656"/>
                  </a:cubicBezTo>
                  <a:cubicBezTo>
                    <a:pt x="2502754" y="2093192"/>
                    <a:pt x="1929018" y="754641"/>
                    <a:pt x="901855" y="14997"/>
                  </a:cubicBezTo>
                  <a:close/>
                </a:path>
              </a:pathLst>
            </a:cu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Meiryo"/>
                <a:ea typeface="+mn-ea"/>
                <a:cs typeface="+mn-cs"/>
              </a:endParaRPr>
            </a:p>
          </p:txBody>
        </p:sp>
      </p:grpSp>
      <p:sp>
        <p:nvSpPr>
          <p:cNvPr id="2" name="Otsikko 1">
            <a:extLst>
              <a:ext uri="{FF2B5EF4-FFF2-40B4-BE49-F238E27FC236}">
                <a16:creationId xmlns:a16="http://schemas.microsoft.com/office/drawing/2014/main" id="{D4E76147-BC12-410C-8BE7-C58C8BF679D9}"/>
              </a:ext>
            </a:extLst>
          </p:cNvPr>
          <p:cNvSpPr>
            <a:spLocks noGrp="1"/>
          </p:cNvSpPr>
          <p:nvPr>
            <p:ph type="title"/>
          </p:nvPr>
        </p:nvSpPr>
        <p:spPr>
          <a:xfrm>
            <a:off x="876692" y="442913"/>
            <a:ext cx="9643525" cy="784836"/>
          </a:xfrm>
        </p:spPr>
        <p:txBody>
          <a:bodyPr anchor="b">
            <a:normAutofit fontScale="90000"/>
          </a:bodyPr>
          <a:lstStyle/>
          <a:p>
            <a:r>
              <a:rPr lang="fi-FI" b="0" dirty="0"/>
              <a:t>Työryhmään osallistuneet</a:t>
            </a:r>
          </a:p>
        </p:txBody>
      </p:sp>
      <p:sp>
        <p:nvSpPr>
          <p:cNvPr id="3" name="Sisällön paikkamerkki 2">
            <a:extLst>
              <a:ext uri="{FF2B5EF4-FFF2-40B4-BE49-F238E27FC236}">
                <a16:creationId xmlns:a16="http://schemas.microsoft.com/office/drawing/2014/main" id="{EC40A3C1-8605-4A48-9C4D-01DF022C2D69}"/>
              </a:ext>
            </a:extLst>
          </p:cNvPr>
          <p:cNvSpPr>
            <a:spLocks noGrp="1"/>
          </p:cNvSpPr>
          <p:nvPr>
            <p:ph idx="1"/>
          </p:nvPr>
        </p:nvSpPr>
        <p:spPr>
          <a:xfrm>
            <a:off x="876693" y="1329397"/>
            <a:ext cx="9436149" cy="4841093"/>
          </a:xfrm>
        </p:spPr>
        <p:txBody>
          <a:bodyPr>
            <a:normAutofit fontScale="47500" lnSpcReduction="20000"/>
          </a:bodyPr>
          <a:lstStyle/>
          <a:p>
            <a:pPr marL="285750" indent="-285750">
              <a:buFont typeface="Arial" panose="020B0604020202020204" pitchFamily="34" charset="0"/>
              <a:buChar char="•"/>
            </a:pPr>
            <a:r>
              <a:rPr lang="fi-FI" dirty="0"/>
              <a:t>Tiia Bäcklund, Raision kaupunki/hoito- ja vammaispalvelut</a:t>
            </a:r>
          </a:p>
          <a:p>
            <a:pPr marL="285750" indent="-285750">
              <a:buFont typeface="Arial" panose="020B0604020202020204" pitchFamily="34" charset="0"/>
              <a:buChar char="•"/>
            </a:pPr>
            <a:r>
              <a:rPr lang="fi-FI" dirty="0"/>
              <a:t>Jenna Fagerholm, Turun kaupunginsairaala</a:t>
            </a:r>
          </a:p>
          <a:p>
            <a:pPr marL="285750" indent="-285750">
              <a:buFont typeface="Arial" panose="020B0604020202020204" pitchFamily="34" charset="0"/>
              <a:buChar char="•"/>
            </a:pPr>
            <a:r>
              <a:rPr lang="fi-FI" dirty="0"/>
              <a:t>Pirkko Heino, </a:t>
            </a:r>
            <a:r>
              <a:rPr lang="fi-FI" dirty="0" err="1"/>
              <a:t>Vapi</a:t>
            </a:r>
            <a:r>
              <a:rPr lang="fi-FI" dirty="0"/>
              <a:t> Ry</a:t>
            </a:r>
          </a:p>
          <a:p>
            <a:pPr marL="285750" indent="-285750">
              <a:buFont typeface="Arial" panose="020B0604020202020204" pitchFamily="34" charset="0"/>
              <a:buChar char="•"/>
            </a:pPr>
            <a:r>
              <a:rPr lang="fi-FI" dirty="0"/>
              <a:t>Maarit Hollo, Loimaan vammaispalvelut</a:t>
            </a:r>
          </a:p>
          <a:p>
            <a:pPr marL="285750" indent="-285750">
              <a:buFont typeface="Arial" panose="020B0604020202020204" pitchFamily="34" charset="0"/>
              <a:buChar char="•"/>
            </a:pPr>
            <a:r>
              <a:rPr lang="fi-FI" dirty="0"/>
              <a:t>Laura Järvi, Naantalin vammaispalvelut</a:t>
            </a:r>
          </a:p>
          <a:p>
            <a:pPr marL="285750" indent="-285750">
              <a:buFont typeface="Arial" panose="020B0604020202020204" pitchFamily="34" charset="0"/>
              <a:buChar char="•"/>
            </a:pPr>
            <a:r>
              <a:rPr lang="fi-FI" dirty="0"/>
              <a:t>Taina Kiuru, TYKS Kaskenlinna</a:t>
            </a:r>
          </a:p>
          <a:p>
            <a:pPr marL="285750" indent="-285750">
              <a:buFont typeface="Arial" panose="020B0604020202020204" pitchFamily="34" charset="0"/>
              <a:buChar char="•"/>
            </a:pPr>
            <a:r>
              <a:rPr lang="fi-FI" dirty="0"/>
              <a:t>Marjaana Luotovirta, KTO </a:t>
            </a:r>
          </a:p>
          <a:p>
            <a:pPr marL="285750" indent="-285750">
              <a:buFont typeface="Arial" panose="020B0604020202020204" pitchFamily="34" charset="0"/>
              <a:buChar char="•"/>
            </a:pPr>
            <a:r>
              <a:rPr lang="fi-FI" dirty="0"/>
              <a:t>Siru Mamia, KTO</a:t>
            </a:r>
          </a:p>
          <a:p>
            <a:pPr marL="285750" indent="-285750">
              <a:buFont typeface="Arial" panose="020B0604020202020204" pitchFamily="34" charset="0"/>
              <a:buChar char="•"/>
            </a:pPr>
            <a:r>
              <a:rPr lang="fi-FI" dirty="0"/>
              <a:t>Anu Merta, Uudenkaupungin vammaispalvelut</a:t>
            </a:r>
          </a:p>
          <a:p>
            <a:pPr marL="285750" indent="-285750">
              <a:buFont typeface="Arial" panose="020B0604020202020204" pitchFamily="34" charset="0"/>
              <a:buChar char="•"/>
            </a:pPr>
            <a:r>
              <a:rPr lang="fi-FI" dirty="0"/>
              <a:t>Marika Mäenpää, Turun vammaispalvelut</a:t>
            </a:r>
          </a:p>
          <a:p>
            <a:pPr marL="285750" indent="-285750">
              <a:buFont typeface="Arial" panose="020B0604020202020204" pitchFamily="34" charset="0"/>
              <a:buChar char="•"/>
            </a:pPr>
            <a:r>
              <a:rPr lang="fi-FI" dirty="0"/>
              <a:t>Sari </a:t>
            </a:r>
            <a:r>
              <a:rPr lang="fi-FI" dirty="0" err="1"/>
              <a:t>Pönkä</a:t>
            </a:r>
            <a:r>
              <a:rPr lang="fi-FI" dirty="0"/>
              <a:t>, Liedon vammaispalvelut</a:t>
            </a:r>
          </a:p>
          <a:p>
            <a:pPr marL="285750" indent="-285750">
              <a:buFont typeface="Arial" panose="020B0604020202020204" pitchFamily="34" charset="0"/>
              <a:buChar char="•"/>
            </a:pPr>
            <a:r>
              <a:rPr lang="fi-FI" dirty="0" err="1"/>
              <a:t>Hilve</a:t>
            </a:r>
            <a:r>
              <a:rPr lang="fi-FI" dirty="0"/>
              <a:t> Sandblom, </a:t>
            </a:r>
            <a:r>
              <a:rPr lang="fi-FI" dirty="0" err="1"/>
              <a:t>Kårkulla</a:t>
            </a:r>
            <a:r>
              <a:rPr lang="fi-FI" dirty="0"/>
              <a:t> </a:t>
            </a:r>
            <a:r>
              <a:rPr lang="fi-FI"/>
              <a:t>samkommun</a:t>
            </a:r>
            <a:endParaRPr lang="fi-FI" dirty="0"/>
          </a:p>
          <a:p>
            <a:pPr marL="285750" indent="-285750">
              <a:buFont typeface="Arial" panose="020B0604020202020204" pitchFamily="34" charset="0"/>
              <a:buChar char="•"/>
            </a:pPr>
            <a:r>
              <a:rPr lang="fi-FI" dirty="0"/>
              <a:t>Anu Tikkanen, Liedon vammaispalvelut</a:t>
            </a:r>
          </a:p>
          <a:p>
            <a:pPr marL="285750" indent="-285750">
              <a:buFont typeface="Arial" panose="020B0604020202020204" pitchFamily="34" charset="0"/>
              <a:buChar char="•"/>
            </a:pPr>
            <a:r>
              <a:rPr lang="fi-FI" dirty="0"/>
              <a:t>Tuulikki Tocklin, Salon vammaispalvelut</a:t>
            </a:r>
          </a:p>
          <a:p>
            <a:pPr marL="285750" indent="-285750">
              <a:buFont typeface="Arial" panose="020B0604020202020204" pitchFamily="34" charset="0"/>
              <a:buChar char="•"/>
            </a:pPr>
            <a:r>
              <a:rPr lang="fi-FI" dirty="0"/>
              <a:t>Katariina </a:t>
            </a:r>
            <a:r>
              <a:rPr lang="fi-FI" dirty="0" err="1"/>
              <a:t>Venttola</a:t>
            </a:r>
            <a:r>
              <a:rPr lang="fi-FI" dirty="0"/>
              <a:t>, Pyhärannan kunta/vammaispalvelut</a:t>
            </a:r>
          </a:p>
          <a:p>
            <a:pPr marL="285750" indent="-285750">
              <a:buFont typeface="Arial" panose="020B0604020202020204" pitchFamily="34" charset="0"/>
              <a:buChar char="•"/>
            </a:pPr>
            <a:r>
              <a:rPr lang="fi-FI" dirty="0"/>
              <a:t>Johanna </a:t>
            </a:r>
            <a:r>
              <a:rPr lang="fi-FI" dirty="0" err="1"/>
              <a:t>Väyliö</a:t>
            </a:r>
            <a:r>
              <a:rPr lang="fi-FI" dirty="0"/>
              <a:t>, Kaarinan vammaispalvelut</a:t>
            </a:r>
          </a:p>
          <a:p>
            <a:pPr marL="285750" indent="-285750">
              <a:buFont typeface="Arial" panose="020B0604020202020204" pitchFamily="34" charset="0"/>
              <a:buChar char="•"/>
            </a:pPr>
            <a:endParaRPr lang="fi-FI" dirty="0"/>
          </a:p>
        </p:txBody>
      </p:sp>
    </p:spTree>
    <p:extLst>
      <p:ext uri="{BB962C8B-B14F-4D97-AF65-F5344CB8AC3E}">
        <p14:creationId xmlns:p14="http://schemas.microsoft.com/office/powerpoint/2010/main" val="367261196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in paikkamerkki 1">
            <a:extLst>
              <a:ext uri="{FF2B5EF4-FFF2-40B4-BE49-F238E27FC236}">
                <a16:creationId xmlns:a16="http://schemas.microsoft.com/office/drawing/2014/main" id="{39960E13-8E28-4926-A9A9-B7F114CD4C68}"/>
              </a:ext>
            </a:extLst>
          </p:cNvPr>
          <p:cNvSpPr>
            <a:spLocks noGrp="1"/>
          </p:cNvSpPr>
          <p:nvPr>
            <p:ph type="body" idx="1"/>
          </p:nvPr>
        </p:nvSpPr>
        <p:spPr>
          <a:xfrm>
            <a:off x="1920241" y="1935051"/>
            <a:ext cx="4160520" cy="823913"/>
          </a:xfrm>
        </p:spPr>
        <p:txBody>
          <a:bodyPr/>
          <a:lstStyle/>
          <a:p>
            <a:r>
              <a:rPr lang="fi-FI" dirty="0"/>
              <a:t>Kehittämisen tarpeita</a:t>
            </a:r>
          </a:p>
        </p:txBody>
      </p:sp>
      <p:sp>
        <p:nvSpPr>
          <p:cNvPr id="3" name="Sisällön paikkamerkki 2">
            <a:extLst>
              <a:ext uri="{FF2B5EF4-FFF2-40B4-BE49-F238E27FC236}">
                <a16:creationId xmlns:a16="http://schemas.microsoft.com/office/drawing/2014/main" id="{D23E34F4-3740-48E2-AF97-6EE647496D0B}"/>
              </a:ext>
            </a:extLst>
          </p:cNvPr>
          <p:cNvSpPr>
            <a:spLocks noGrp="1"/>
          </p:cNvSpPr>
          <p:nvPr>
            <p:ph sz="half" idx="2"/>
          </p:nvPr>
        </p:nvSpPr>
        <p:spPr>
          <a:xfrm>
            <a:off x="535709" y="2758964"/>
            <a:ext cx="5545052" cy="3337037"/>
          </a:xfrm>
        </p:spPr>
        <p:txBody>
          <a:bodyPr>
            <a:normAutofit fontScale="32500" lnSpcReduction="20000"/>
          </a:bodyPr>
          <a:lstStyle/>
          <a:p>
            <a:r>
              <a:rPr lang="fi-FI" sz="3200" dirty="0"/>
              <a:t>Huoneet yksiköissä ovat usein pieniä, eikä valinnanvaraa ole.</a:t>
            </a:r>
          </a:p>
          <a:p>
            <a:r>
              <a:rPr lang="fi-FI" sz="3200" dirty="0"/>
              <a:t>Palvelun saatavuus huonoa etenkin akuuteissa tarpeissa. Asiakkaiden toiveita ei pystytä huomioimaan.</a:t>
            </a:r>
          </a:p>
          <a:p>
            <a:r>
              <a:rPr lang="fi-FI" sz="3200" dirty="0"/>
              <a:t>Paikkoja on liian vähän, ei omaa VPL palvelutuotantoa.</a:t>
            </a:r>
          </a:p>
          <a:p>
            <a:r>
              <a:rPr lang="fi-FI" sz="3200" dirty="0"/>
              <a:t>VPL-päätöksiä tehdään joskus tilanteissa, joissa asiakkaan palvelu voitaisiin järjestää SHL-palveluna. Kuntien toimintatavoissa eroja tässä. Asiakkaiden yhdenvertaisuus?</a:t>
            </a:r>
          </a:p>
          <a:p>
            <a:r>
              <a:rPr lang="fi-FI" sz="3200" dirty="0"/>
              <a:t>Odotusajat vuodeosastoilla ym. kohtuuttoman pitkiä.</a:t>
            </a:r>
          </a:p>
          <a:p>
            <a:r>
              <a:rPr lang="fi-FI" sz="3200" dirty="0"/>
              <a:t>Paikkojen soitteleminen on tehotonta ja vie kaikkien työaikaa.</a:t>
            </a:r>
          </a:p>
          <a:p>
            <a:r>
              <a:rPr lang="fi-FI" sz="3200" dirty="0"/>
              <a:t>Ei kokonaiskuvaa siitä, keitä on jonossa palveluasumiseen, ja kenellä kiireellinen tilanne. Tieto tästä vain omatyöntekijällä – haavoittuva systeemi, voi </a:t>
            </a:r>
            <a:r>
              <a:rPr lang="fi-FI" sz="3200" dirty="0" err="1"/>
              <a:t>eriarvoistaa</a:t>
            </a:r>
            <a:r>
              <a:rPr lang="fi-FI" sz="3200" dirty="0"/>
              <a:t> asiakkaita.</a:t>
            </a:r>
          </a:p>
          <a:p>
            <a:endParaRPr lang="fi-FI" dirty="0"/>
          </a:p>
        </p:txBody>
      </p:sp>
      <p:sp>
        <p:nvSpPr>
          <p:cNvPr id="4" name="Tekstin paikkamerkki 3">
            <a:extLst>
              <a:ext uri="{FF2B5EF4-FFF2-40B4-BE49-F238E27FC236}">
                <a16:creationId xmlns:a16="http://schemas.microsoft.com/office/drawing/2014/main" id="{BB7CD19B-4DA3-4DF6-9E42-3E42610565B7}"/>
              </a:ext>
            </a:extLst>
          </p:cNvPr>
          <p:cNvSpPr>
            <a:spLocks noGrp="1"/>
          </p:cNvSpPr>
          <p:nvPr>
            <p:ph type="body" sz="quarter" idx="3"/>
          </p:nvPr>
        </p:nvSpPr>
        <p:spPr>
          <a:xfrm>
            <a:off x="6530290" y="2243972"/>
            <a:ext cx="4160520" cy="514992"/>
          </a:xfrm>
        </p:spPr>
        <p:txBody>
          <a:bodyPr/>
          <a:lstStyle/>
          <a:p>
            <a:r>
              <a:rPr lang="fi-FI" dirty="0"/>
              <a:t>ratkaisuehdotuksia</a:t>
            </a:r>
          </a:p>
        </p:txBody>
      </p:sp>
      <p:sp>
        <p:nvSpPr>
          <p:cNvPr id="5" name="Sisällön paikkamerkki 4">
            <a:extLst>
              <a:ext uri="{FF2B5EF4-FFF2-40B4-BE49-F238E27FC236}">
                <a16:creationId xmlns:a16="http://schemas.microsoft.com/office/drawing/2014/main" id="{5971472A-6E23-41B0-B58D-6BB48C166623}"/>
              </a:ext>
            </a:extLst>
          </p:cNvPr>
          <p:cNvSpPr>
            <a:spLocks noGrp="1"/>
          </p:cNvSpPr>
          <p:nvPr>
            <p:ph sz="quarter" idx="4"/>
          </p:nvPr>
        </p:nvSpPr>
        <p:spPr>
          <a:xfrm>
            <a:off x="6096000" y="2758965"/>
            <a:ext cx="5422126" cy="3857040"/>
          </a:xfrm>
        </p:spPr>
        <p:txBody>
          <a:bodyPr>
            <a:normAutofit fontScale="32500" lnSpcReduction="20000"/>
          </a:bodyPr>
          <a:lstStyle/>
          <a:p>
            <a:pPr lvl="0" algn="just">
              <a:lnSpc>
                <a:spcPct val="107000"/>
              </a:lnSpc>
              <a:spcAft>
                <a:spcPts val="800"/>
              </a:spcAft>
              <a:tabLst>
                <a:tab pos="457200" algn="l"/>
              </a:tabLst>
            </a:pPr>
            <a:r>
              <a:rPr lang="fi-FI" sz="3200" dirty="0">
                <a:effectLst/>
                <a:ea typeface="Calibri" panose="020F0502020204030204" pitchFamily="34" charset="0"/>
                <a:cs typeface="Times New Roman" panose="02020603050405020304" pitchFamily="18" charset="0"/>
              </a:rPr>
              <a:t>Kartoitus: millaisia yksiköitä tarvittaisiin lisää ja minne?</a:t>
            </a:r>
          </a:p>
          <a:p>
            <a:pPr lvl="0" algn="just">
              <a:lnSpc>
                <a:spcPct val="107000"/>
              </a:lnSpc>
              <a:spcAft>
                <a:spcPts val="800"/>
              </a:spcAft>
              <a:tabLst>
                <a:tab pos="457200" algn="l"/>
              </a:tabLst>
            </a:pPr>
            <a:r>
              <a:rPr lang="fi-FI" sz="3200" dirty="0">
                <a:effectLst/>
                <a:ea typeface="Calibri" panose="020F0502020204030204" pitchFamily="34" charset="0"/>
                <a:cs typeface="Times New Roman" panose="02020603050405020304" pitchFamily="18" charset="0"/>
              </a:rPr>
              <a:t>Sähköinen järjestelmä, johon tiedot jonottajista ja vapautuvista paikoista. </a:t>
            </a:r>
          </a:p>
          <a:p>
            <a:pPr lvl="0" algn="just">
              <a:lnSpc>
                <a:spcPct val="107000"/>
              </a:lnSpc>
              <a:spcAft>
                <a:spcPts val="800"/>
              </a:spcAft>
              <a:tabLst>
                <a:tab pos="457200" algn="l"/>
              </a:tabLst>
            </a:pPr>
            <a:r>
              <a:rPr lang="fi-FI" sz="3200" dirty="0">
                <a:effectLst/>
                <a:ea typeface="Calibri" panose="020F0502020204030204" pitchFamily="34" charset="0"/>
                <a:cs typeface="Times New Roman" panose="02020603050405020304" pitchFamily="18" charset="0"/>
              </a:rPr>
              <a:t>Voisi olla yhteinen esim. vanhuspalvelujen ja lastensuojelun kanssa.</a:t>
            </a:r>
          </a:p>
          <a:p>
            <a:pPr lvl="0" algn="just">
              <a:lnSpc>
                <a:spcPct val="107000"/>
              </a:lnSpc>
              <a:spcAft>
                <a:spcPts val="800"/>
              </a:spcAft>
              <a:tabLst>
                <a:tab pos="457200" algn="l"/>
              </a:tabLst>
            </a:pPr>
            <a:r>
              <a:rPr lang="fi-FI" sz="3200" dirty="0">
                <a:effectLst/>
                <a:ea typeface="Calibri" panose="020F0502020204030204" pitchFamily="34" charset="0"/>
                <a:cs typeface="Times New Roman" panose="02020603050405020304" pitchFamily="18" charset="0"/>
              </a:rPr>
              <a:t>Moniammatillinen SAS-asiantuntijaryhmä haastaviin tilanteisiin</a:t>
            </a:r>
          </a:p>
          <a:p>
            <a:pPr lvl="0" algn="just">
              <a:lnSpc>
                <a:spcPct val="107000"/>
              </a:lnSpc>
              <a:spcAft>
                <a:spcPts val="800"/>
              </a:spcAft>
              <a:tabLst>
                <a:tab pos="457200" algn="l"/>
              </a:tabLst>
            </a:pPr>
            <a:r>
              <a:rPr lang="fi-FI" sz="3200" b="1" dirty="0">
                <a:effectLst/>
                <a:ea typeface="Calibri" panose="020F0502020204030204" pitchFamily="34" charset="0"/>
                <a:cs typeface="Times New Roman" panose="02020603050405020304" pitchFamily="18" charset="0"/>
              </a:rPr>
              <a:t>Lyhytaikaisen palveluasumisen yksikkö, jossa olisi mahdollista</a:t>
            </a:r>
          </a:p>
          <a:p>
            <a:pPr marL="742950" lvl="1" indent="-285750" algn="just">
              <a:lnSpc>
                <a:spcPct val="107000"/>
              </a:lnSpc>
              <a:spcAft>
                <a:spcPts val="800"/>
              </a:spcAft>
              <a:buFont typeface="Arial" panose="020B0604020202020204" pitchFamily="34" charset="0"/>
              <a:buChar char="•"/>
              <a:tabLst>
                <a:tab pos="914400" algn="l"/>
              </a:tabLst>
            </a:pPr>
            <a:r>
              <a:rPr lang="fi-FI" sz="3200" dirty="0">
                <a:effectLst/>
                <a:ea typeface="Calibri" panose="020F0502020204030204" pitchFamily="34" charset="0"/>
                <a:cs typeface="Times New Roman" panose="02020603050405020304" pitchFamily="18" charset="0"/>
              </a:rPr>
              <a:t>Odottaa sopivan pysyvän asumispaikan vapautumista</a:t>
            </a:r>
          </a:p>
          <a:p>
            <a:pPr marL="742950" lvl="1" indent="-285750" algn="just">
              <a:lnSpc>
                <a:spcPct val="107000"/>
              </a:lnSpc>
              <a:spcAft>
                <a:spcPts val="800"/>
              </a:spcAft>
              <a:buFont typeface="Arial" panose="020B0604020202020204" pitchFamily="34" charset="0"/>
              <a:buChar char="•"/>
              <a:tabLst>
                <a:tab pos="914400" algn="l"/>
              </a:tabLst>
            </a:pPr>
            <a:r>
              <a:rPr lang="fi-FI" sz="3200" dirty="0">
                <a:effectLst/>
                <a:ea typeface="Calibri" panose="020F0502020204030204" pitchFamily="34" charset="0"/>
                <a:cs typeface="Times New Roman" panose="02020603050405020304" pitchFamily="18" charset="0"/>
              </a:rPr>
              <a:t>Jatkaa kuntoutusta ja kartoittaa itsenäiseen asumiseen paluun mahdollisuuksia</a:t>
            </a:r>
          </a:p>
          <a:p>
            <a:pPr marL="742950" lvl="1" indent="-285750" algn="just">
              <a:lnSpc>
                <a:spcPct val="107000"/>
              </a:lnSpc>
              <a:spcAft>
                <a:spcPts val="800"/>
              </a:spcAft>
              <a:buFont typeface="Arial" panose="020B0604020202020204" pitchFamily="34" charset="0"/>
              <a:buChar char="•"/>
              <a:tabLst>
                <a:tab pos="914400" algn="l"/>
              </a:tabLst>
            </a:pPr>
            <a:r>
              <a:rPr lang="fi-FI" sz="3200" dirty="0">
                <a:effectLst/>
                <a:highlight>
                  <a:srgbClr val="FFFF00"/>
                </a:highlight>
                <a:ea typeface="Calibri" panose="020F0502020204030204" pitchFamily="34" charset="0"/>
                <a:cs typeface="Times New Roman" panose="02020603050405020304" pitchFamily="18" charset="0"/>
              </a:rPr>
              <a:t>Kysymys: mitkä tahot vastaisivat kustannuksista</a:t>
            </a:r>
            <a:r>
              <a:rPr lang="fi-FI" sz="3200" dirty="0">
                <a:effectLst/>
                <a:ea typeface="Calibri" panose="020F0502020204030204" pitchFamily="34" charset="0"/>
                <a:cs typeface="Times New Roman" panose="02020603050405020304" pitchFamily="18" charset="0"/>
              </a:rPr>
              <a:t>?</a:t>
            </a:r>
          </a:p>
          <a:p>
            <a:endParaRPr lang="fi-FI" dirty="0"/>
          </a:p>
        </p:txBody>
      </p:sp>
      <p:sp>
        <p:nvSpPr>
          <p:cNvPr id="6" name="Otsikko 5">
            <a:extLst>
              <a:ext uri="{FF2B5EF4-FFF2-40B4-BE49-F238E27FC236}">
                <a16:creationId xmlns:a16="http://schemas.microsoft.com/office/drawing/2014/main" id="{454E8B5E-94F4-4037-9332-E3D31B03A576}"/>
              </a:ext>
            </a:extLst>
          </p:cNvPr>
          <p:cNvSpPr>
            <a:spLocks noGrp="1"/>
          </p:cNvSpPr>
          <p:nvPr>
            <p:ph type="title"/>
          </p:nvPr>
        </p:nvSpPr>
        <p:spPr>
          <a:xfrm>
            <a:off x="1920240" y="442221"/>
            <a:ext cx="8770571" cy="1035598"/>
          </a:xfrm>
        </p:spPr>
        <p:txBody>
          <a:bodyPr/>
          <a:lstStyle/>
          <a:p>
            <a:r>
              <a:rPr lang="fi-FI" dirty="0"/>
              <a:t>Asumispalvelut yksiköissä</a:t>
            </a:r>
          </a:p>
        </p:txBody>
      </p:sp>
      <p:sp>
        <p:nvSpPr>
          <p:cNvPr id="7" name="Tekstiruutu 6">
            <a:extLst>
              <a:ext uri="{FF2B5EF4-FFF2-40B4-BE49-F238E27FC236}">
                <a16:creationId xmlns:a16="http://schemas.microsoft.com/office/drawing/2014/main" id="{624A2ACB-098E-462C-99F9-5DCD445C7E52}"/>
              </a:ext>
            </a:extLst>
          </p:cNvPr>
          <p:cNvSpPr txBox="1"/>
          <p:nvPr/>
        </p:nvSpPr>
        <p:spPr>
          <a:xfrm>
            <a:off x="535709" y="5877340"/>
            <a:ext cx="4987636" cy="738664"/>
          </a:xfrm>
          <a:prstGeom prst="rect">
            <a:avLst/>
          </a:prstGeom>
          <a:solidFill>
            <a:schemeClr val="accent2">
              <a:lumMod val="40000"/>
              <a:lumOff val="60000"/>
            </a:schemeClr>
          </a:solidFill>
        </p:spPr>
        <p:txBody>
          <a:bodyPr wrap="square" rtlCol="0">
            <a:spAutoFit/>
          </a:bodyPr>
          <a:lstStyle/>
          <a:p>
            <a:r>
              <a:rPr lang="fi-FI" sz="1400" dirty="0" err="1"/>
              <a:t>Huom</a:t>
            </a:r>
            <a:r>
              <a:rPr lang="fi-FI" sz="1400" dirty="0"/>
              <a:t>! Ammattilaiset eivät yleensä koe ongelmaksi palveluasumisen tarpeen arvioimista, vaan palvelun järjestämisen/toteutuksen!</a:t>
            </a:r>
          </a:p>
        </p:txBody>
      </p:sp>
    </p:spTree>
    <p:extLst>
      <p:ext uri="{BB962C8B-B14F-4D97-AF65-F5344CB8AC3E}">
        <p14:creationId xmlns:p14="http://schemas.microsoft.com/office/powerpoint/2010/main" val="354860699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4592730F-07A4-4DD6-8CC4-3580375C9C96}"/>
              </a:ext>
            </a:extLst>
          </p:cNvPr>
          <p:cNvSpPr>
            <a:spLocks noGrp="1"/>
          </p:cNvSpPr>
          <p:nvPr>
            <p:ph type="title"/>
          </p:nvPr>
        </p:nvSpPr>
        <p:spPr/>
        <p:txBody>
          <a:bodyPr>
            <a:normAutofit fontScale="90000"/>
          </a:bodyPr>
          <a:lstStyle/>
          <a:p>
            <a:r>
              <a:rPr lang="fi-FI" dirty="0"/>
              <a:t>Esimerkkejä tilanteista, joissa on ollut vaikea löytää paikkaa</a:t>
            </a:r>
          </a:p>
        </p:txBody>
      </p:sp>
      <p:sp>
        <p:nvSpPr>
          <p:cNvPr id="3" name="Sisällön paikkamerkki 2">
            <a:extLst>
              <a:ext uri="{FF2B5EF4-FFF2-40B4-BE49-F238E27FC236}">
                <a16:creationId xmlns:a16="http://schemas.microsoft.com/office/drawing/2014/main" id="{EB37AF41-3231-4B3D-B924-50D9E3BFFB49}"/>
              </a:ext>
            </a:extLst>
          </p:cNvPr>
          <p:cNvSpPr>
            <a:spLocks noGrp="1"/>
          </p:cNvSpPr>
          <p:nvPr>
            <p:ph idx="1"/>
          </p:nvPr>
        </p:nvSpPr>
        <p:spPr>
          <a:xfrm>
            <a:off x="840509" y="2225964"/>
            <a:ext cx="9993745" cy="3823854"/>
          </a:xfrm>
        </p:spPr>
        <p:txBody>
          <a:bodyPr>
            <a:normAutofit lnSpcReduction="10000"/>
          </a:bodyPr>
          <a:lstStyle/>
          <a:p>
            <a:pPr marL="285750" indent="-285750">
              <a:buFont typeface="Arial" panose="020B0604020202020204" pitchFamily="34" charset="0"/>
              <a:buChar char="•"/>
            </a:pPr>
            <a:r>
              <a:rPr lang="fi-FI" dirty="0"/>
              <a:t>Työikäiselle, erittäin vaikeasti vammaiselle henkilölle, jolla lähes jatkuva tarve toisen ihmisen läsnäololle, ja jolle avun kutsuminen hyvin vaikeaa.</a:t>
            </a:r>
          </a:p>
          <a:p>
            <a:pPr marL="285750" indent="-285750">
              <a:buFont typeface="Arial" panose="020B0604020202020204" pitchFamily="34" charset="0"/>
              <a:buChar char="•"/>
            </a:pPr>
            <a:r>
              <a:rPr lang="fi-FI" dirty="0"/>
              <a:t>Alle 65-vuotiaalle vaikeavammaiselle henkilölle, jolla oireina muistamattomuutta, ulos harhailua, sekavuutta, käytösoireita. Ei muistisairausdiagnoosia, oireet liittyivät aivotapahtuman jälkitilaan.</a:t>
            </a:r>
          </a:p>
          <a:p>
            <a:pPr marL="285750" indent="-285750">
              <a:buFont typeface="Arial" panose="020B0604020202020204" pitchFamily="34" charset="0"/>
              <a:buChar char="•"/>
            </a:pPr>
            <a:r>
              <a:rPr lang="fi-FI" dirty="0"/>
              <a:t>Kehitysvammaiset asiakkaat, jotka tarvitsevat jatkuvaa valvontaa haastavan käyttäytymisensä johdosta. Yksikössä on pystyttävä tekemään rajoitustoimenpiteitä, ja heillä on oltava käytössään asiantuntijatyöryhmä.</a:t>
            </a:r>
          </a:p>
        </p:txBody>
      </p:sp>
    </p:spTree>
    <p:extLst>
      <p:ext uri="{BB962C8B-B14F-4D97-AF65-F5344CB8AC3E}">
        <p14:creationId xmlns:p14="http://schemas.microsoft.com/office/powerpoint/2010/main" val="389632045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593B4D24-F4A8-4141-A20A-E0575D19963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grpSp>
        <p:nvGrpSpPr>
          <p:cNvPr id="10" name="Group 9">
            <a:extLst>
              <a:ext uri="{FF2B5EF4-FFF2-40B4-BE49-F238E27FC236}">
                <a16:creationId xmlns:a16="http://schemas.microsoft.com/office/drawing/2014/main" id="{6CCEEF8A-4A3A-4B35-AA57-D804767F5AD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 y="0"/>
            <a:ext cx="12191696" cy="6170490"/>
            <a:chOff x="-2" y="0"/>
            <a:chExt cx="12191696" cy="6170490"/>
          </a:xfrm>
        </p:grpSpPr>
        <p:sp>
          <p:nvSpPr>
            <p:cNvPr id="11" name="Freeform: Shape 10">
              <a:extLst>
                <a:ext uri="{FF2B5EF4-FFF2-40B4-BE49-F238E27FC236}">
                  <a16:creationId xmlns:a16="http://schemas.microsoft.com/office/drawing/2014/main" id="{55A741C2-AB82-4BF5-9324-5D0B56A3D0F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3167675" y="-3167677"/>
              <a:ext cx="5856341" cy="12191695"/>
            </a:xfrm>
            <a:custGeom>
              <a:avLst/>
              <a:gdLst>
                <a:gd name="connsiteX0" fmla="*/ 0 w 5856341"/>
                <a:gd name="connsiteY0" fmla="*/ 12191695 h 12191695"/>
                <a:gd name="connsiteX1" fmla="*/ 0 w 5856341"/>
                <a:gd name="connsiteY1" fmla="*/ 0 h 12191695"/>
                <a:gd name="connsiteX2" fmla="*/ 243849 w 5856341"/>
                <a:gd name="connsiteY2" fmla="*/ 0 h 12191695"/>
                <a:gd name="connsiteX3" fmla="*/ 505121 w 5856341"/>
                <a:gd name="connsiteY3" fmla="*/ 0 h 12191695"/>
                <a:gd name="connsiteX4" fmla="*/ 723207 w 5856341"/>
                <a:gd name="connsiteY4" fmla="*/ 0 h 12191695"/>
                <a:gd name="connsiteX5" fmla="*/ 755828 w 5856341"/>
                <a:gd name="connsiteY5" fmla="*/ 0 h 12191695"/>
                <a:gd name="connsiteX6" fmla="*/ 1411868 w 5856341"/>
                <a:gd name="connsiteY6" fmla="*/ 0 h 12191695"/>
                <a:gd name="connsiteX7" fmla="*/ 1421034 w 5856341"/>
                <a:gd name="connsiteY7" fmla="*/ 0 h 12191695"/>
                <a:gd name="connsiteX8" fmla="*/ 1515206 w 5856341"/>
                <a:gd name="connsiteY8" fmla="*/ 0 h 12191695"/>
                <a:gd name="connsiteX9" fmla="*/ 2636151 w 5856341"/>
                <a:gd name="connsiteY9" fmla="*/ 0 h 12191695"/>
                <a:gd name="connsiteX10" fmla="*/ 4637890 w 5856341"/>
                <a:gd name="connsiteY10" fmla="*/ 0 h 12191695"/>
                <a:gd name="connsiteX11" fmla="*/ 4654499 w 5856341"/>
                <a:gd name="connsiteY11" fmla="*/ 26661 h 12191695"/>
                <a:gd name="connsiteX12" fmla="*/ 5856341 w 5856341"/>
                <a:gd name="connsiteY12" fmla="*/ 6438338 h 12191695"/>
                <a:gd name="connsiteX13" fmla="*/ 4449211 w 5856341"/>
                <a:gd name="connsiteY13" fmla="*/ 11332719 h 12191695"/>
                <a:gd name="connsiteX14" fmla="*/ 4061349 w 5856341"/>
                <a:gd name="connsiteY14" fmla="*/ 12054097 h 12191695"/>
                <a:gd name="connsiteX15" fmla="*/ 3977450 w 5856341"/>
                <a:gd name="connsiteY15" fmla="*/ 12191695 h 12191695"/>
                <a:gd name="connsiteX16" fmla="*/ 2636151 w 5856341"/>
                <a:gd name="connsiteY16" fmla="*/ 12191695 h 12191695"/>
                <a:gd name="connsiteX17" fmla="*/ 1421034 w 5856341"/>
                <a:gd name="connsiteY17" fmla="*/ 12191695 h 12191695"/>
                <a:gd name="connsiteX18" fmla="*/ 1411868 w 5856341"/>
                <a:gd name="connsiteY18" fmla="*/ 12191695 h 12191695"/>
                <a:gd name="connsiteX19" fmla="*/ 1283685 w 5856341"/>
                <a:gd name="connsiteY19" fmla="*/ 12191695 h 12191695"/>
                <a:gd name="connsiteX20" fmla="*/ 755828 w 5856341"/>
                <a:gd name="connsiteY20" fmla="*/ 12191695 h 12191695"/>
                <a:gd name="connsiteX21" fmla="*/ 723207 w 5856341"/>
                <a:gd name="connsiteY21" fmla="*/ 12191695 h 12191695"/>
                <a:gd name="connsiteX22" fmla="*/ 505121 w 5856341"/>
                <a:gd name="connsiteY22" fmla="*/ 12191695 h 12191695"/>
                <a:gd name="connsiteX23" fmla="*/ 243849 w 5856341"/>
                <a:gd name="connsiteY23" fmla="*/ 12191695 h 121916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5856341" h="12191695">
                  <a:moveTo>
                    <a:pt x="0" y="12191695"/>
                  </a:moveTo>
                  <a:lnTo>
                    <a:pt x="0" y="0"/>
                  </a:lnTo>
                  <a:lnTo>
                    <a:pt x="243849" y="0"/>
                  </a:lnTo>
                  <a:lnTo>
                    <a:pt x="505121" y="0"/>
                  </a:lnTo>
                  <a:lnTo>
                    <a:pt x="723207" y="0"/>
                  </a:lnTo>
                  <a:lnTo>
                    <a:pt x="755828" y="0"/>
                  </a:lnTo>
                  <a:lnTo>
                    <a:pt x="1411868" y="0"/>
                  </a:lnTo>
                  <a:lnTo>
                    <a:pt x="1421034" y="0"/>
                  </a:lnTo>
                  <a:lnTo>
                    <a:pt x="1515206" y="0"/>
                  </a:lnTo>
                  <a:lnTo>
                    <a:pt x="2636151" y="0"/>
                  </a:lnTo>
                  <a:lnTo>
                    <a:pt x="4637890" y="0"/>
                  </a:lnTo>
                  <a:lnTo>
                    <a:pt x="4654499" y="26661"/>
                  </a:lnTo>
                  <a:cubicBezTo>
                    <a:pt x="5425621" y="1341551"/>
                    <a:pt x="5856341" y="3721137"/>
                    <a:pt x="5856341" y="6438338"/>
                  </a:cubicBezTo>
                  <a:cubicBezTo>
                    <a:pt x="5856341" y="8833790"/>
                    <a:pt x="5159120" y="9960353"/>
                    <a:pt x="4449211" y="11332719"/>
                  </a:cubicBezTo>
                  <a:cubicBezTo>
                    <a:pt x="4319934" y="11582638"/>
                    <a:pt x="4191839" y="11827452"/>
                    <a:pt x="4061349" y="12054097"/>
                  </a:cubicBezTo>
                  <a:lnTo>
                    <a:pt x="3977450" y="12191695"/>
                  </a:lnTo>
                  <a:lnTo>
                    <a:pt x="2636151" y="12191695"/>
                  </a:lnTo>
                  <a:lnTo>
                    <a:pt x="1421034" y="12191695"/>
                  </a:lnTo>
                  <a:lnTo>
                    <a:pt x="1411868" y="12191695"/>
                  </a:lnTo>
                  <a:lnTo>
                    <a:pt x="1283685" y="12191695"/>
                  </a:lnTo>
                  <a:lnTo>
                    <a:pt x="755828" y="12191695"/>
                  </a:lnTo>
                  <a:lnTo>
                    <a:pt x="723207" y="12191695"/>
                  </a:lnTo>
                  <a:lnTo>
                    <a:pt x="505121" y="12191695"/>
                  </a:lnTo>
                  <a:lnTo>
                    <a:pt x="243849" y="12191695"/>
                  </a:lnTo>
                  <a:close/>
                </a:path>
              </a:pathLst>
            </a:custGeom>
            <a:solidFill>
              <a:schemeClr val="bg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a16="http://schemas.microsoft.com/office/drawing/2014/main" id="{DCD46807-BF17-4E5D-90A8-A062604C00C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146277" y="-874927"/>
              <a:ext cx="1899138" cy="12191695"/>
            </a:xfrm>
            <a:custGeom>
              <a:avLst/>
              <a:gdLst>
                <a:gd name="connsiteX0" fmla="*/ 1258269 w 2529723"/>
                <a:gd name="connsiteY0" fmla="*/ 0 h 6858000"/>
                <a:gd name="connsiteX1" fmla="*/ 1275627 w 2529723"/>
                <a:gd name="connsiteY1" fmla="*/ 0 h 6858000"/>
                <a:gd name="connsiteX2" fmla="*/ 1302560 w 2529723"/>
                <a:gd name="connsiteY2" fmla="*/ 24338 h 6858000"/>
                <a:gd name="connsiteX3" fmla="*/ 2522825 w 2529723"/>
                <a:gd name="connsiteY3" fmla="*/ 3678515 h 6858000"/>
                <a:gd name="connsiteX4" fmla="*/ 557500 w 2529723"/>
                <a:gd name="connsiteY4" fmla="*/ 6451411 h 6858000"/>
                <a:gd name="connsiteX5" fmla="*/ 32482 w 2529723"/>
                <a:gd name="connsiteY5" fmla="*/ 6849373 h 6858000"/>
                <a:gd name="connsiteX6" fmla="*/ 19531 w 2529723"/>
                <a:gd name="connsiteY6" fmla="*/ 6858000 h 6858000"/>
                <a:gd name="connsiteX7" fmla="*/ 0 w 2529723"/>
                <a:gd name="connsiteY7" fmla="*/ 6858000 h 6858000"/>
                <a:gd name="connsiteX8" fmla="*/ 14202 w 2529723"/>
                <a:gd name="connsiteY8" fmla="*/ 6848540 h 6858000"/>
                <a:gd name="connsiteX9" fmla="*/ 539221 w 2529723"/>
                <a:gd name="connsiteY9" fmla="*/ 6450578 h 6858000"/>
                <a:gd name="connsiteX10" fmla="*/ 2504546 w 2529723"/>
                <a:gd name="connsiteY10" fmla="*/ 3677682 h 6858000"/>
                <a:gd name="connsiteX11" fmla="*/ 1284280 w 2529723"/>
                <a:gd name="connsiteY11" fmla="*/ 23504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29723" h="6858000">
                  <a:moveTo>
                    <a:pt x="1258269" y="0"/>
                  </a:moveTo>
                  <a:lnTo>
                    <a:pt x="1275627" y="0"/>
                  </a:lnTo>
                  <a:lnTo>
                    <a:pt x="1302560" y="24338"/>
                  </a:lnTo>
                  <a:cubicBezTo>
                    <a:pt x="2156831" y="855667"/>
                    <a:pt x="2590622" y="2191755"/>
                    <a:pt x="2522825" y="3678515"/>
                  </a:cubicBezTo>
                  <a:cubicBezTo>
                    <a:pt x="2459072" y="5076606"/>
                    <a:pt x="1519830" y="5692656"/>
                    <a:pt x="557500" y="6451411"/>
                  </a:cubicBezTo>
                  <a:cubicBezTo>
                    <a:pt x="382255" y="6589587"/>
                    <a:pt x="208689" y="6724853"/>
                    <a:pt x="32482" y="6849373"/>
                  </a:cubicBezTo>
                  <a:lnTo>
                    <a:pt x="19531" y="6858000"/>
                  </a:lnTo>
                  <a:lnTo>
                    <a:pt x="0" y="6858000"/>
                  </a:lnTo>
                  <a:lnTo>
                    <a:pt x="14202" y="6848540"/>
                  </a:lnTo>
                  <a:cubicBezTo>
                    <a:pt x="190409" y="6724020"/>
                    <a:pt x="363976" y="6588754"/>
                    <a:pt x="539221" y="6450578"/>
                  </a:cubicBezTo>
                  <a:cubicBezTo>
                    <a:pt x="1501550" y="5691822"/>
                    <a:pt x="2440792" y="5075773"/>
                    <a:pt x="2504546" y="3677682"/>
                  </a:cubicBezTo>
                  <a:cubicBezTo>
                    <a:pt x="2572343" y="2190921"/>
                    <a:pt x="2138551" y="854834"/>
                    <a:pt x="1284280" y="23504"/>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13" name="Freeform: Shape 12">
              <a:extLst>
                <a:ext uri="{FF2B5EF4-FFF2-40B4-BE49-F238E27FC236}">
                  <a16:creationId xmlns:a16="http://schemas.microsoft.com/office/drawing/2014/main" id="{823926DB-76C8-474A-B5FB-F43C59E33FC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143758" y="-1037574"/>
              <a:ext cx="1904176" cy="12191695"/>
            </a:xfrm>
            <a:custGeom>
              <a:avLst/>
              <a:gdLst>
                <a:gd name="connsiteX0" fmla="*/ 879731 w 2536434"/>
                <a:gd name="connsiteY0" fmla="*/ 0 h 6858000"/>
                <a:gd name="connsiteX1" fmla="*/ 913411 w 2536434"/>
                <a:gd name="connsiteY1" fmla="*/ 0 h 6858000"/>
                <a:gd name="connsiteX2" fmla="*/ 935535 w 2536434"/>
                <a:gd name="connsiteY2" fmla="*/ 14997 h 6858000"/>
                <a:gd name="connsiteX3" fmla="*/ 2536434 w 2536434"/>
                <a:gd name="connsiteY3" fmla="*/ 3621656 h 6858000"/>
                <a:gd name="connsiteX4" fmla="*/ 662084 w 2536434"/>
                <a:gd name="connsiteY4" fmla="*/ 6374814 h 6858000"/>
                <a:gd name="connsiteX5" fmla="*/ 145436 w 2536434"/>
                <a:gd name="connsiteY5" fmla="*/ 6780599 h 6858000"/>
                <a:gd name="connsiteX6" fmla="*/ 33680 w 2536434"/>
                <a:gd name="connsiteY6" fmla="*/ 6858000 h 6858000"/>
                <a:gd name="connsiteX7" fmla="*/ 0 w 2536434"/>
                <a:gd name="connsiteY7" fmla="*/ 6858000 h 6858000"/>
                <a:gd name="connsiteX8" fmla="*/ 111756 w 2536434"/>
                <a:gd name="connsiteY8" fmla="*/ 6780599 h 6858000"/>
                <a:gd name="connsiteX9" fmla="*/ 628404 w 2536434"/>
                <a:gd name="connsiteY9" fmla="*/ 6374814 h 6858000"/>
                <a:gd name="connsiteX10" fmla="*/ 2502754 w 2536434"/>
                <a:gd name="connsiteY10" fmla="*/ 3621656 h 6858000"/>
                <a:gd name="connsiteX11" fmla="*/ 901855 w 2536434"/>
                <a:gd name="connsiteY11" fmla="*/ 1499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36434" h="6858000">
                  <a:moveTo>
                    <a:pt x="879731" y="0"/>
                  </a:moveTo>
                  <a:lnTo>
                    <a:pt x="913411" y="0"/>
                  </a:lnTo>
                  <a:lnTo>
                    <a:pt x="935535" y="14997"/>
                  </a:lnTo>
                  <a:cubicBezTo>
                    <a:pt x="1962698" y="754641"/>
                    <a:pt x="2536434" y="2093192"/>
                    <a:pt x="2536434" y="3621656"/>
                  </a:cubicBezTo>
                  <a:cubicBezTo>
                    <a:pt x="2536434" y="4969131"/>
                    <a:pt x="1607709" y="5602839"/>
                    <a:pt x="662084" y="6374814"/>
                  </a:cubicBezTo>
                  <a:cubicBezTo>
                    <a:pt x="489881" y="6515397"/>
                    <a:pt x="319254" y="6653108"/>
                    <a:pt x="145436" y="6780599"/>
                  </a:cubicBezTo>
                  <a:lnTo>
                    <a:pt x="33680" y="6858000"/>
                  </a:lnTo>
                  <a:lnTo>
                    <a:pt x="0" y="6858000"/>
                  </a:lnTo>
                  <a:lnTo>
                    <a:pt x="111756" y="6780599"/>
                  </a:lnTo>
                  <a:cubicBezTo>
                    <a:pt x="285574" y="6653108"/>
                    <a:pt x="456201" y="6515397"/>
                    <a:pt x="628404" y="6374814"/>
                  </a:cubicBezTo>
                  <a:cubicBezTo>
                    <a:pt x="1574029" y="5602839"/>
                    <a:pt x="2502754" y="4969131"/>
                    <a:pt x="2502754" y="3621656"/>
                  </a:cubicBezTo>
                  <a:cubicBezTo>
                    <a:pt x="2502754" y="2093192"/>
                    <a:pt x="1929018" y="754641"/>
                    <a:pt x="901855" y="14997"/>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14" name="Freeform: Shape 13">
              <a:extLst>
                <a:ext uri="{FF2B5EF4-FFF2-40B4-BE49-F238E27FC236}">
                  <a16:creationId xmlns:a16="http://schemas.microsoft.com/office/drawing/2014/main" id="{3C1F5347-E00A-4E12-AC11-18E0B1AF2D7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247015" y="-1314429"/>
              <a:ext cx="1697663" cy="12191695"/>
            </a:xfrm>
            <a:custGeom>
              <a:avLst/>
              <a:gdLst>
                <a:gd name="connsiteX0" fmla="*/ 879731 w 2521425"/>
                <a:gd name="connsiteY0" fmla="*/ 0 h 6858000"/>
                <a:gd name="connsiteX1" fmla="*/ 898402 w 2521425"/>
                <a:gd name="connsiteY1" fmla="*/ 0 h 6858000"/>
                <a:gd name="connsiteX2" fmla="*/ 920526 w 2521425"/>
                <a:gd name="connsiteY2" fmla="*/ 14997 h 6858000"/>
                <a:gd name="connsiteX3" fmla="*/ 2521425 w 2521425"/>
                <a:gd name="connsiteY3" fmla="*/ 3621656 h 6858000"/>
                <a:gd name="connsiteX4" fmla="*/ 647075 w 2521425"/>
                <a:gd name="connsiteY4" fmla="*/ 6374814 h 6858000"/>
                <a:gd name="connsiteX5" fmla="*/ 130427 w 2521425"/>
                <a:gd name="connsiteY5" fmla="*/ 6780599 h 6858000"/>
                <a:gd name="connsiteX6" fmla="*/ 18671 w 2521425"/>
                <a:gd name="connsiteY6" fmla="*/ 6858000 h 6858000"/>
                <a:gd name="connsiteX7" fmla="*/ 0 w 2521425"/>
                <a:gd name="connsiteY7" fmla="*/ 6858000 h 6858000"/>
                <a:gd name="connsiteX8" fmla="*/ 111756 w 2521425"/>
                <a:gd name="connsiteY8" fmla="*/ 6780599 h 6858000"/>
                <a:gd name="connsiteX9" fmla="*/ 628404 w 2521425"/>
                <a:gd name="connsiteY9" fmla="*/ 6374814 h 6858000"/>
                <a:gd name="connsiteX10" fmla="*/ 2502754 w 2521425"/>
                <a:gd name="connsiteY10" fmla="*/ 3621656 h 6858000"/>
                <a:gd name="connsiteX11" fmla="*/ 901855 w 2521425"/>
                <a:gd name="connsiteY11" fmla="*/ 1499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21425" h="6858000">
                  <a:moveTo>
                    <a:pt x="879731" y="0"/>
                  </a:moveTo>
                  <a:lnTo>
                    <a:pt x="898402" y="0"/>
                  </a:lnTo>
                  <a:lnTo>
                    <a:pt x="920526" y="14997"/>
                  </a:lnTo>
                  <a:cubicBezTo>
                    <a:pt x="1947689" y="754641"/>
                    <a:pt x="2521425" y="2093192"/>
                    <a:pt x="2521425" y="3621656"/>
                  </a:cubicBezTo>
                  <a:cubicBezTo>
                    <a:pt x="2521425" y="4969131"/>
                    <a:pt x="1592700" y="5602839"/>
                    <a:pt x="647075" y="6374814"/>
                  </a:cubicBezTo>
                  <a:cubicBezTo>
                    <a:pt x="474872" y="6515397"/>
                    <a:pt x="304245" y="6653108"/>
                    <a:pt x="130427" y="6780599"/>
                  </a:cubicBezTo>
                  <a:lnTo>
                    <a:pt x="18671" y="6858000"/>
                  </a:lnTo>
                  <a:lnTo>
                    <a:pt x="0" y="6858000"/>
                  </a:lnTo>
                  <a:lnTo>
                    <a:pt x="111756" y="6780599"/>
                  </a:lnTo>
                  <a:cubicBezTo>
                    <a:pt x="285574" y="6653108"/>
                    <a:pt x="456201" y="6515397"/>
                    <a:pt x="628404" y="6374814"/>
                  </a:cubicBezTo>
                  <a:cubicBezTo>
                    <a:pt x="1574029" y="5602839"/>
                    <a:pt x="2502754" y="4969131"/>
                    <a:pt x="2502754" y="3621656"/>
                  </a:cubicBezTo>
                  <a:cubicBezTo>
                    <a:pt x="2502754" y="2093192"/>
                    <a:pt x="1929018" y="754641"/>
                    <a:pt x="901855" y="14997"/>
                  </a:cubicBezTo>
                  <a:close/>
                </a:path>
              </a:pathLst>
            </a:cu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Meiryo"/>
                <a:ea typeface="+mn-ea"/>
                <a:cs typeface="+mn-cs"/>
              </a:endParaRPr>
            </a:p>
          </p:txBody>
        </p:sp>
      </p:grpSp>
      <p:sp>
        <p:nvSpPr>
          <p:cNvPr id="2" name="Otsikko 1">
            <a:extLst>
              <a:ext uri="{FF2B5EF4-FFF2-40B4-BE49-F238E27FC236}">
                <a16:creationId xmlns:a16="http://schemas.microsoft.com/office/drawing/2014/main" id="{D4E76147-BC12-410C-8BE7-C58C8BF679D9}"/>
              </a:ext>
            </a:extLst>
          </p:cNvPr>
          <p:cNvSpPr>
            <a:spLocks noGrp="1"/>
          </p:cNvSpPr>
          <p:nvPr>
            <p:ph type="title"/>
          </p:nvPr>
        </p:nvSpPr>
        <p:spPr>
          <a:xfrm>
            <a:off x="876692" y="442913"/>
            <a:ext cx="9643525" cy="1344612"/>
          </a:xfrm>
        </p:spPr>
        <p:txBody>
          <a:bodyPr anchor="b">
            <a:normAutofit fontScale="90000"/>
          </a:bodyPr>
          <a:lstStyle/>
          <a:p>
            <a:r>
              <a:rPr lang="fi-FI" dirty="0"/>
              <a:t>Syitä järjestämisen vaikeuksiin </a:t>
            </a:r>
            <a:br>
              <a:rPr lang="fi-FI" dirty="0"/>
            </a:br>
            <a:r>
              <a:rPr lang="fi-FI" sz="3100" b="0" dirty="0"/>
              <a:t>VPL ja KVL-palveluissa </a:t>
            </a:r>
            <a:r>
              <a:rPr lang="fi-FI" sz="2000" b="0" dirty="0"/>
              <a:t>(THL Kuntakysely 2019)</a:t>
            </a:r>
            <a:endParaRPr lang="fi-FI" b="0" dirty="0"/>
          </a:p>
        </p:txBody>
      </p:sp>
      <p:sp>
        <p:nvSpPr>
          <p:cNvPr id="3" name="Sisällön paikkamerkki 2">
            <a:extLst>
              <a:ext uri="{FF2B5EF4-FFF2-40B4-BE49-F238E27FC236}">
                <a16:creationId xmlns:a16="http://schemas.microsoft.com/office/drawing/2014/main" id="{EC40A3C1-8605-4A48-9C4D-01DF022C2D69}"/>
              </a:ext>
            </a:extLst>
          </p:cNvPr>
          <p:cNvSpPr>
            <a:spLocks noGrp="1"/>
          </p:cNvSpPr>
          <p:nvPr>
            <p:ph idx="1"/>
          </p:nvPr>
        </p:nvSpPr>
        <p:spPr>
          <a:xfrm>
            <a:off x="876693" y="1787525"/>
            <a:ext cx="9436149" cy="4106185"/>
          </a:xfrm>
        </p:spPr>
        <p:txBody>
          <a:bodyPr>
            <a:normAutofit/>
          </a:bodyPr>
          <a:lstStyle/>
          <a:p>
            <a:pPr marL="285750" indent="-285750">
              <a:buFont typeface="Arial" panose="020B0604020202020204" pitchFamily="34" charset="0"/>
              <a:buChar char="•"/>
            </a:pPr>
            <a:r>
              <a:rPr lang="fi-FI" dirty="0"/>
              <a:t>Alueella ei ole palveluasumispaikkoja tai yksiköissä ei ole vapaita paikkoja -&gt; jonot, pitkät odotusajat</a:t>
            </a:r>
          </a:p>
          <a:p>
            <a:pPr marL="285750" indent="-285750">
              <a:buFont typeface="Arial" panose="020B0604020202020204" pitchFamily="34" charset="0"/>
              <a:buChar char="•"/>
            </a:pPr>
            <a:r>
              <a:rPr lang="fi-FI" dirty="0"/>
              <a:t>Ei asiakkaiden yksilöllisiä tarpeita vastaavia paikkoja, palvelutarjonta liian kapeaa</a:t>
            </a:r>
          </a:p>
          <a:p>
            <a:pPr marL="285750" lvl="4" indent="-285750">
              <a:buFont typeface="Arial" panose="020B0604020202020204" pitchFamily="34" charset="0"/>
              <a:buChar char="•"/>
            </a:pPr>
            <a:r>
              <a:rPr lang="fi-FI" dirty="0"/>
              <a:t>Erityisesti alle 65 v. vaikeavammaiset; haastavasti käyttäytyvät asiakkaat; erilaisia tukipalveluja tarvitsevat asiakkaat; vaativa tehostettu palveluasuminen</a:t>
            </a:r>
          </a:p>
          <a:p>
            <a:pPr marL="285750" indent="-285750">
              <a:buFont typeface="Arial" panose="020B0604020202020204" pitchFamily="34" charset="0"/>
              <a:buChar char="•"/>
            </a:pPr>
            <a:r>
              <a:rPr lang="fi-FI" dirty="0"/>
              <a:t>Riippuvaisuus ostopalveluista – ei omaa palvelutuotantoa alueella</a:t>
            </a:r>
          </a:p>
          <a:p>
            <a:pPr marL="285750" indent="-285750">
              <a:buFont typeface="Arial" panose="020B0604020202020204" pitchFamily="34" charset="0"/>
              <a:buChar char="•"/>
            </a:pPr>
            <a:r>
              <a:rPr lang="fi-FI" dirty="0"/>
              <a:t>Kotiin vietävien palvelujen puutteet (</a:t>
            </a:r>
            <a:r>
              <a:rPr lang="fi-FI" dirty="0" err="1"/>
              <a:t>hk</a:t>
            </a:r>
            <a:r>
              <a:rPr lang="fi-FI" dirty="0"/>
              <a:t> avun saatavuus, </a:t>
            </a:r>
            <a:r>
              <a:rPr lang="fi-FI" dirty="0" err="1"/>
              <a:t>yöapu</a:t>
            </a:r>
            <a:r>
              <a:rPr lang="fi-FI" dirty="0"/>
              <a:t>)</a:t>
            </a:r>
          </a:p>
          <a:p>
            <a:pPr marL="285750" indent="-285750">
              <a:buFont typeface="Arial" panose="020B0604020202020204" pitchFamily="34" charset="0"/>
              <a:buChar char="•"/>
            </a:pPr>
            <a:r>
              <a:rPr lang="fi-FI" dirty="0" err="1"/>
              <a:t>Kv</a:t>
            </a:r>
            <a:r>
              <a:rPr lang="fi-FI" dirty="0"/>
              <a:t>-puolen kriisipaikkojen ja tilapäispaikkojen saatavuus</a:t>
            </a:r>
          </a:p>
          <a:p>
            <a:pPr marL="285750" indent="-285750">
              <a:buFont typeface="Arial" panose="020B0604020202020204" pitchFamily="34" charset="0"/>
              <a:buChar char="•"/>
            </a:pPr>
            <a:endParaRPr lang="fi-FI" dirty="0"/>
          </a:p>
        </p:txBody>
      </p:sp>
    </p:spTree>
    <p:extLst>
      <p:ext uri="{BB962C8B-B14F-4D97-AF65-F5344CB8AC3E}">
        <p14:creationId xmlns:p14="http://schemas.microsoft.com/office/powerpoint/2010/main" val="161826730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in paikkamerkki 1">
            <a:extLst>
              <a:ext uri="{FF2B5EF4-FFF2-40B4-BE49-F238E27FC236}">
                <a16:creationId xmlns:a16="http://schemas.microsoft.com/office/drawing/2014/main" id="{91E60F33-2998-478F-9A77-13A605155C24}"/>
              </a:ext>
            </a:extLst>
          </p:cNvPr>
          <p:cNvSpPr>
            <a:spLocks noGrp="1"/>
          </p:cNvSpPr>
          <p:nvPr>
            <p:ph type="body" idx="1"/>
          </p:nvPr>
        </p:nvSpPr>
        <p:spPr>
          <a:xfrm>
            <a:off x="794328" y="2244436"/>
            <a:ext cx="4867383" cy="823912"/>
          </a:xfrm>
        </p:spPr>
        <p:txBody>
          <a:bodyPr>
            <a:normAutofit/>
          </a:bodyPr>
          <a:lstStyle/>
          <a:p>
            <a:r>
              <a:rPr lang="fi-FI" dirty="0"/>
              <a:t>kehittämistarpeita</a:t>
            </a:r>
          </a:p>
        </p:txBody>
      </p:sp>
      <p:sp>
        <p:nvSpPr>
          <p:cNvPr id="3" name="Sisällön paikkamerkki 2">
            <a:extLst>
              <a:ext uri="{FF2B5EF4-FFF2-40B4-BE49-F238E27FC236}">
                <a16:creationId xmlns:a16="http://schemas.microsoft.com/office/drawing/2014/main" id="{8E6951FD-EB32-4A2B-8B83-644FE6D3ACD6}"/>
              </a:ext>
            </a:extLst>
          </p:cNvPr>
          <p:cNvSpPr>
            <a:spLocks noGrp="1"/>
          </p:cNvSpPr>
          <p:nvPr>
            <p:ph sz="half" idx="2"/>
          </p:nvPr>
        </p:nvSpPr>
        <p:spPr>
          <a:xfrm>
            <a:off x="255632" y="3169949"/>
            <a:ext cx="5312516" cy="3409363"/>
          </a:xfrm>
        </p:spPr>
        <p:txBody>
          <a:bodyPr>
            <a:normAutofit lnSpcReduction="10000"/>
          </a:bodyPr>
          <a:lstStyle/>
          <a:p>
            <a:r>
              <a:rPr lang="fi-FI" sz="1050" dirty="0"/>
              <a:t>Kuntien käytännöissä on paljon eroja siinä, milloin palveluasuminen kotiin –päätös tehdään.</a:t>
            </a:r>
          </a:p>
          <a:p>
            <a:r>
              <a:rPr lang="fi-FI" sz="1050" dirty="0"/>
              <a:t>Tulkinnanvaraa ja epäselvyyttä liittyy myös siihen, mitä kaikkea palvelu voi sisältää.</a:t>
            </a:r>
          </a:p>
          <a:p>
            <a:r>
              <a:rPr lang="fi-FI" sz="1050" dirty="0"/>
              <a:t>Yhteistyö ja tiedonkulku toimivat vaihtelevasti, kun palveluun liittyy monia toimijoita.</a:t>
            </a:r>
          </a:p>
          <a:p>
            <a:r>
              <a:rPr lang="fi-FI" sz="1050" dirty="0"/>
              <a:t>Kotihoidon kriteerit erilaiset kuin </a:t>
            </a:r>
            <a:r>
              <a:rPr lang="fi-FI" sz="1050" dirty="0" err="1"/>
              <a:t>vampan</a:t>
            </a:r>
            <a:r>
              <a:rPr lang="fi-FI" sz="1050" dirty="0"/>
              <a:t>.</a:t>
            </a:r>
          </a:p>
          <a:p>
            <a:r>
              <a:rPr lang="fi-FI" sz="1050" dirty="0"/>
              <a:t>Työnjako avustajien ja kotihoidon välillä usein iso haaste.</a:t>
            </a:r>
          </a:p>
          <a:p>
            <a:r>
              <a:rPr lang="fi-FI" sz="1050" dirty="0"/>
              <a:t>Kotiin annettavien palvelujen laatu vaihtelee.</a:t>
            </a:r>
          </a:p>
          <a:p>
            <a:r>
              <a:rPr lang="fi-FI" sz="1050" dirty="0"/>
              <a:t>Jos asiakas kuntoutuu niin, ettei ole enää vaikeavammainen, miten siirtymä SHL-palvelujen puolelle sujuu, ja minne hänet ohjataan? (</a:t>
            </a:r>
            <a:r>
              <a:rPr lang="fi-FI" sz="1050" dirty="0" err="1"/>
              <a:t>Huom</a:t>
            </a:r>
            <a:r>
              <a:rPr lang="fi-FI" sz="1050" dirty="0"/>
              <a:t>! Luottamuksensuoja.)</a:t>
            </a:r>
          </a:p>
          <a:p>
            <a:endParaRPr lang="fi-FI" sz="1050" dirty="0"/>
          </a:p>
        </p:txBody>
      </p:sp>
      <p:sp>
        <p:nvSpPr>
          <p:cNvPr id="4" name="Tekstin paikkamerkki 3">
            <a:extLst>
              <a:ext uri="{FF2B5EF4-FFF2-40B4-BE49-F238E27FC236}">
                <a16:creationId xmlns:a16="http://schemas.microsoft.com/office/drawing/2014/main" id="{8C7A93AA-98C7-4D39-A9B2-023558CF4914}"/>
              </a:ext>
            </a:extLst>
          </p:cNvPr>
          <p:cNvSpPr>
            <a:spLocks noGrp="1"/>
          </p:cNvSpPr>
          <p:nvPr>
            <p:ph type="body" sz="quarter" idx="3"/>
          </p:nvPr>
        </p:nvSpPr>
        <p:spPr>
          <a:xfrm>
            <a:off x="5823427" y="2244436"/>
            <a:ext cx="4867383" cy="823912"/>
          </a:xfrm>
        </p:spPr>
        <p:txBody>
          <a:bodyPr/>
          <a:lstStyle/>
          <a:p>
            <a:r>
              <a:rPr lang="fi-FI" dirty="0"/>
              <a:t>ratkaisuehdotuksia</a:t>
            </a:r>
          </a:p>
        </p:txBody>
      </p:sp>
      <p:sp>
        <p:nvSpPr>
          <p:cNvPr id="5" name="Sisällön paikkamerkki 4">
            <a:extLst>
              <a:ext uri="{FF2B5EF4-FFF2-40B4-BE49-F238E27FC236}">
                <a16:creationId xmlns:a16="http://schemas.microsoft.com/office/drawing/2014/main" id="{B7968F9F-0DBE-4A31-AF3B-BA99F453E204}"/>
              </a:ext>
            </a:extLst>
          </p:cNvPr>
          <p:cNvSpPr>
            <a:spLocks noGrp="1"/>
          </p:cNvSpPr>
          <p:nvPr>
            <p:ph sz="quarter" idx="4"/>
          </p:nvPr>
        </p:nvSpPr>
        <p:spPr>
          <a:xfrm>
            <a:off x="5934083" y="3169949"/>
            <a:ext cx="6310926" cy="3521408"/>
          </a:xfrm>
        </p:spPr>
        <p:txBody>
          <a:bodyPr>
            <a:normAutofit fontScale="62500" lnSpcReduction="20000"/>
          </a:bodyPr>
          <a:lstStyle/>
          <a:p>
            <a:r>
              <a:rPr lang="fi-FI" sz="1800" dirty="0"/>
              <a:t>Yhtenäiset kriteerit: milloin asiakas on oikeutettu palveluun.</a:t>
            </a:r>
          </a:p>
          <a:p>
            <a:r>
              <a:rPr lang="fi-FI" sz="1800" dirty="0"/>
              <a:t>Yhteistyön kehittäminen kotihoidon kanssa. </a:t>
            </a:r>
            <a:r>
              <a:rPr lang="fi-FI" sz="1800" dirty="0" err="1"/>
              <a:t>Vampa</a:t>
            </a:r>
            <a:r>
              <a:rPr lang="fi-FI" sz="1800" dirty="0"/>
              <a:t>-tiimi, joka erikoistuisi vammaisiin asiakkaisiin – esim. tarve pidemmille käynneille.</a:t>
            </a:r>
          </a:p>
          <a:p>
            <a:r>
              <a:rPr lang="fi-FI" sz="1800" dirty="0"/>
              <a:t>Kun palvelut tulevat useilta eri tahoilta, pitäisi yhteistyötä kehittää ja kriteerejä yhtenäistää (vammaispalvelut vs. kotihoito).</a:t>
            </a:r>
          </a:p>
          <a:p>
            <a:r>
              <a:rPr lang="fi-FI" sz="1800" dirty="0"/>
              <a:t>Selkeyttä työnjakoon henkilökohtaisen avustajan ja kotihoidon tehtävissä.</a:t>
            </a:r>
          </a:p>
          <a:p>
            <a:r>
              <a:rPr lang="fi-FI" sz="1800" dirty="0"/>
              <a:t>Asiakkaan roolin korostaminen yksilöllisen palvelukokonaisuuden suunnittelussa.</a:t>
            </a:r>
          </a:p>
          <a:p>
            <a:r>
              <a:rPr lang="fi-FI" sz="1800" dirty="0"/>
              <a:t>Palvelujen valvonnan lisääminen.</a:t>
            </a:r>
          </a:p>
          <a:p>
            <a:r>
              <a:rPr lang="fi-FI" dirty="0"/>
              <a:t>Yhdyspintayhteistyön lisääminen kotiin annettavien </a:t>
            </a:r>
            <a:r>
              <a:rPr lang="fi-FI"/>
              <a:t>SHL-palveluiden kanssa.</a:t>
            </a:r>
          </a:p>
        </p:txBody>
      </p:sp>
      <p:sp>
        <p:nvSpPr>
          <p:cNvPr id="6" name="Otsikko 5">
            <a:extLst>
              <a:ext uri="{FF2B5EF4-FFF2-40B4-BE49-F238E27FC236}">
                <a16:creationId xmlns:a16="http://schemas.microsoft.com/office/drawing/2014/main" id="{CE5EF834-2241-4A63-9FA6-56C0B27A263D}"/>
              </a:ext>
            </a:extLst>
          </p:cNvPr>
          <p:cNvSpPr>
            <a:spLocks noGrp="1"/>
          </p:cNvSpPr>
          <p:nvPr>
            <p:ph type="title"/>
          </p:nvPr>
        </p:nvSpPr>
        <p:spPr>
          <a:xfrm>
            <a:off x="794328" y="442220"/>
            <a:ext cx="9896484" cy="1345269"/>
          </a:xfrm>
        </p:spPr>
        <p:txBody>
          <a:bodyPr/>
          <a:lstStyle/>
          <a:p>
            <a:r>
              <a:rPr lang="fi-FI" dirty="0"/>
              <a:t>Palveluasuminen kotiin</a:t>
            </a:r>
          </a:p>
        </p:txBody>
      </p:sp>
    </p:spTree>
    <p:extLst>
      <p:ext uri="{BB962C8B-B14F-4D97-AF65-F5344CB8AC3E}">
        <p14:creationId xmlns:p14="http://schemas.microsoft.com/office/powerpoint/2010/main" val="101823799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in paikkamerkki 1">
            <a:extLst>
              <a:ext uri="{FF2B5EF4-FFF2-40B4-BE49-F238E27FC236}">
                <a16:creationId xmlns:a16="http://schemas.microsoft.com/office/drawing/2014/main" id="{1A33A135-70C4-4E67-9839-15E876D728FC}"/>
              </a:ext>
            </a:extLst>
          </p:cNvPr>
          <p:cNvSpPr>
            <a:spLocks noGrp="1"/>
          </p:cNvSpPr>
          <p:nvPr>
            <p:ph type="body" idx="1"/>
          </p:nvPr>
        </p:nvSpPr>
        <p:spPr>
          <a:xfrm>
            <a:off x="375920" y="2214880"/>
            <a:ext cx="5704841" cy="640080"/>
          </a:xfrm>
        </p:spPr>
        <p:txBody>
          <a:bodyPr/>
          <a:lstStyle/>
          <a:p>
            <a:r>
              <a:rPr lang="fi-FI" dirty="0"/>
              <a:t>Kotihoito ja tukipalvelut</a:t>
            </a:r>
          </a:p>
        </p:txBody>
      </p:sp>
      <p:sp>
        <p:nvSpPr>
          <p:cNvPr id="3" name="Sisällön paikkamerkki 2">
            <a:extLst>
              <a:ext uri="{FF2B5EF4-FFF2-40B4-BE49-F238E27FC236}">
                <a16:creationId xmlns:a16="http://schemas.microsoft.com/office/drawing/2014/main" id="{CC06D240-B45B-4EB0-9D5A-9867CFE68997}"/>
              </a:ext>
            </a:extLst>
          </p:cNvPr>
          <p:cNvSpPr>
            <a:spLocks noGrp="1"/>
          </p:cNvSpPr>
          <p:nvPr>
            <p:ph sz="half" idx="2"/>
          </p:nvPr>
        </p:nvSpPr>
        <p:spPr>
          <a:xfrm>
            <a:off x="375920" y="2854960"/>
            <a:ext cx="5704841" cy="3560819"/>
          </a:xfrm>
        </p:spPr>
        <p:txBody>
          <a:bodyPr>
            <a:normAutofit fontScale="85000" lnSpcReduction="20000"/>
          </a:bodyPr>
          <a:lstStyle/>
          <a:p>
            <a:r>
              <a:rPr lang="fi-FI" sz="1600" b="1" dirty="0"/>
              <a:t>Kotihoidon palvelut maksutta</a:t>
            </a:r>
            <a:r>
              <a:rPr lang="fi-FI" sz="1600" dirty="0"/>
              <a:t>. </a:t>
            </a:r>
            <a:r>
              <a:rPr lang="fi-FI" sz="1200" dirty="0"/>
              <a:t>Muussa tapauksessa kotihoidon maksu määräytyisi asiakkaan (pariskunnan) tulojen, perhekoon sekä avun laskennalliseen tuntimäärään perustuvan palvelutason mukaan.</a:t>
            </a:r>
            <a:r>
              <a:rPr lang="fi-FI" sz="1600" dirty="0"/>
              <a:t> -&gt; </a:t>
            </a:r>
            <a:r>
              <a:rPr lang="fi-FI" sz="1600" b="1" dirty="0"/>
              <a:t>Merkitys voi olla useita satoja euroja kuussa!</a:t>
            </a:r>
          </a:p>
          <a:p>
            <a:r>
              <a:rPr lang="fi-FI" sz="1600" b="1" dirty="0"/>
              <a:t>Turvapuhelinranneke maksutta</a:t>
            </a:r>
            <a:r>
              <a:rPr lang="fi-FI" sz="1600" dirty="0"/>
              <a:t>. </a:t>
            </a:r>
            <a:r>
              <a:rPr lang="fi-FI" sz="1400" dirty="0"/>
              <a:t>Muussa tapauksessa turvapuhelimen hankinta yksityiseltä palveluntuottajalta (kuukausimaksu + auttamiskäynnit erikseen) tai kunnalta </a:t>
            </a:r>
            <a:r>
              <a:rPr lang="fi-FI" sz="1400" dirty="0" err="1"/>
              <a:t>shl</a:t>
            </a:r>
            <a:r>
              <a:rPr lang="fi-FI" sz="1400" dirty="0"/>
              <a:t>-päätöksellä (maksullinen sekin).</a:t>
            </a:r>
          </a:p>
          <a:p>
            <a:r>
              <a:rPr lang="fi-FI" sz="1600" dirty="0"/>
              <a:t>-&gt; </a:t>
            </a:r>
            <a:r>
              <a:rPr lang="fi-FI" sz="1600" b="1" dirty="0"/>
              <a:t>Merkitys vähintään kymmeniä euroja kuussa.</a:t>
            </a:r>
          </a:p>
          <a:p>
            <a:r>
              <a:rPr lang="fi-FI" dirty="0"/>
              <a:t> Omaishoidon tuen palvelusetelien omavastuut – </a:t>
            </a:r>
            <a:r>
              <a:rPr lang="fi-FI" b="1" dirty="0"/>
              <a:t>muutamia kymmeniä euroja kuussa.</a:t>
            </a:r>
          </a:p>
        </p:txBody>
      </p:sp>
      <p:sp>
        <p:nvSpPr>
          <p:cNvPr id="4" name="Tekstin paikkamerkki 3">
            <a:extLst>
              <a:ext uri="{FF2B5EF4-FFF2-40B4-BE49-F238E27FC236}">
                <a16:creationId xmlns:a16="http://schemas.microsoft.com/office/drawing/2014/main" id="{E20BB766-2A17-4C5F-B6E7-134DC92EE3A5}"/>
              </a:ext>
            </a:extLst>
          </p:cNvPr>
          <p:cNvSpPr>
            <a:spLocks noGrp="1"/>
          </p:cNvSpPr>
          <p:nvPr>
            <p:ph type="body" sz="quarter" idx="3"/>
          </p:nvPr>
        </p:nvSpPr>
        <p:spPr>
          <a:xfrm>
            <a:off x="6530290" y="2214880"/>
            <a:ext cx="4160520" cy="558800"/>
          </a:xfrm>
        </p:spPr>
        <p:txBody>
          <a:bodyPr/>
          <a:lstStyle/>
          <a:p>
            <a:r>
              <a:rPr lang="fi-FI" dirty="0"/>
              <a:t>Vammaispalvelut</a:t>
            </a:r>
          </a:p>
        </p:txBody>
      </p:sp>
      <p:sp>
        <p:nvSpPr>
          <p:cNvPr id="5" name="Sisällön paikkamerkki 4">
            <a:extLst>
              <a:ext uri="{FF2B5EF4-FFF2-40B4-BE49-F238E27FC236}">
                <a16:creationId xmlns:a16="http://schemas.microsoft.com/office/drawing/2014/main" id="{606DB9DA-E6FD-41A1-B4A9-81520AEF560C}"/>
              </a:ext>
            </a:extLst>
          </p:cNvPr>
          <p:cNvSpPr>
            <a:spLocks noGrp="1"/>
          </p:cNvSpPr>
          <p:nvPr>
            <p:ph sz="quarter" idx="4"/>
          </p:nvPr>
        </p:nvSpPr>
        <p:spPr>
          <a:xfrm>
            <a:off x="6530290" y="2865121"/>
            <a:ext cx="4160520" cy="3230880"/>
          </a:xfrm>
        </p:spPr>
        <p:txBody>
          <a:bodyPr>
            <a:normAutofit/>
          </a:bodyPr>
          <a:lstStyle/>
          <a:p>
            <a:r>
              <a:rPr lang="fi-FI" sz="1600" dirty="0"/>
              <a:t>Henkilökohtainen apu</a:t>
            </a:r>
          </a:p>
          <a:p>
            <a:r>
              <a:rPr lang="fi-FI" sz="1600" dirty="0"/>
              <a:t>Asunnon muutostyöt</a:t>
            </a:r>
          </a:p>
          <a:p>
            <a:r>
              <a:rPr lang="fi-FI" sz="1600" dirty="0"/>
              <a:t>Asuntoon kuuluvat välineet ja laitteet </a:t>
            </a:r>
          </a:p>
          <a:p>
            <a:r>
              <a:rPr lang="fi-FI" sz="1600" dirty="0"/>
              <a:t>- Joka tapauksessa asiakkaalle maksuttomia</a:t>
            </a:r>
          </a:p>
        </p:txBody>
      </p:sp>
      <p:sp>
        <p:nvSpPr>
          <p:cNvPr id="6" name="Otsikko 5">
            <a:extLst>
              <a:ext uri="{FF2B5EF4-FFF2-40B4-BE49-F238E27FC236}">
                <a16:creationId xmlns:a16="http://schemas.microsoft.com/office/drawing/2014/main" id="{D10C82D4-0DB3-49C5-B29D-2CA6BEDB641A}"/>
              </a:ext>
            </a:extLst>
          </p:cNvPr>
          <p:cNvSpPr>
            <a:spLocks noGrp="1"/>
          </p:cNvSpPr>
          <p:nvPr>
            <p:ph type="title"/>
          </p:nvPr>
        </p:nvSpPr>
        <p:spPr/>
        <p:txBody>
          <a:bodyPr>
            <a:normAutofit/>
          </a:bodyPr>
          <a:lstStyle/>
          <a:p>
            <a:r>
              <a:rPr lang="fi-FI" sz="2000" dirty="0"/>
              <a:t>Palveluasuminen kotiin –päätöksen taloudellinen merkitys asiakkaalle käytännössä?</a:t>
            </a:r>
          </a:p>
        </p:txBody>
      </p:sp>
      <p:sp>
        <p:nvSpPr>
          <p:cNvPr id="7" name="Tekstiruutu 6">
            <a:extLst>
              <a:ext uri="{FF2B5EF4-FFF2-40B4-BE49-F238E27FC236}">
                <a16:creationId xmlns:a16="http://schemas.microsoft.com/office/drawing/2014/main" id="{96F44BC1-56BC-4234-97E1-8D8E78B15D17}"/>
              </a:ext>
            </a:extLst>
          </p:cNvPr>
          <p:cNvSpPr txBox="1"/>
          <p:nvPr/>
        </p:nvSpPr>
        <p:spPr>
          <a:xfrm>
            <a:off x="6634480" y="5765501"/>
            <a:ext cx="5557520" cy="923330"/>
          </a:xfrm>
          <a:prstGeom prst="rect">
            <a:avLst/>
          </a:prstGeom>
          <a:solidFill>
            <a:schemeClr val="tx2">
              <a:lumMod val="25000"/>
              <a:lumOff val="75000"/>
            </a:schemeClr>
          </a:solidFill>
        </p:spPr>
        <p:txBody>
          <a:bodyPr wrap="square" rtlCol="0">
            <a:spAutoFit/>
          </a:bodyPr>
          <a:lstStyle/>
          <a:p>
            <a:r>
              <a:rPr lang="fi-FI" dirty="0"/>
              <a:t>Olisi kannatettavaa sisällyttää päätökseen sellaisia yksilöllisiä (teknisiä) ratkaisuja, jotka mahdollistavat omassa kodissa asumisen!</a:t>
            </a:r>
          </a:p>
        </p:txBody>
      </p:sp>
    </p:spTree>
    <p:extLst>
      <p:ext uri="{BB962C8B-B14F-4D97-AF65-F5344CB8AC3E}">
        <p14:creationId xmlns:p14="http://schemas.microsoft.com/office/powerpoint/2010/main" val="63536559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593B4D24-F4A8-4141-A20A-E0575D19963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grpSp>
        <p:nvGrpSpPr>
          <p:cNvPr id="10" name="Group 9">
            <a:extLst>
              <a:ext uri="{FF2B5EF4-FFF2-40B4-BE49-F238E27FC236}">
                <a16:creationId xmlns:a16="http://schemas.microsoft.com/office/drawing/2014/main" id="{6CCEEF8A-4A3A-4B35-AA57-D804767F5AD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 y="0"/>
            <a:ext cx="12191696" cy="6170490"/>
            <a:chOff x="-2" y="0"/>
            <a:chExt cx="12191696" cy="6170490"/>
          </a:xfrm>
        </p:grpSpPr>
        <p:sp>
          <p:nvSpPr>
            <p:cNvPr id="11" name="Freeform: Shape 10">
              <a:extLst>
                <a:ext uri="{FF2B5EF4-FFF2-40B4-BE49-F238E27FC236}">
                  <a16:creationId xmlns:a16="http://schemas.microsoft.com/office/drawing/2014/main" id="{55A741C2-AB82-4BF5-9324-5D0B56A3D0F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3167675" y="-3167677"/>
              <a:ext cx="5856341" cy="12191695"/>
            </a:xfrm>
            <a:custGeom>
              <a:avLst/>
              <a:gdLst>
                <a:gd name="connsiteX0" fmla="*/ 0 w 5856341"/>
                <a:gd name="connsiteY0" fmla="*/ 12191695 h 12191695"/>
                <a:gd name="connsiteX1" fmla="*/ 0 w 5856341"/>
                <a:gd name="connsiteY1" fmla="*/ 0 h 12191695"/>
                <a:gd name="connsiteX2" fmla="*/ 243849 w 5856341"/>
                <a:gd name="connsiteY2" fmla="*/ 0 h 12191695"/>
                <a:gd name="connsiteX3" fmla="*/ 505121 w 5856341"/>
                <a:gd name="connsiteY3" fmla="*/ 0 h 12191695"/>
                <a:gd name="connsiteX4" fmla="*/ 723207 w 5856341"/>
                <a:gd name="connsiteY4" fmla="*/ 0 h 12191695"/>
                <a:gd name="connsiteX5" fmla="*/ 755828 w 5856341"/>
                <a:gd name="connsiteY5" fmla="*/ 0 h 12191695"/>
                <a:gd name="connsiteX6" fmla="*/ 1411868 w 5856341"/>
                <a:gd name="connsiteY6" fmla="*/ 0 h 12191695"/>
                <a:gd name="connsiteX7" fmla="*/ 1421034 w 5856341"/>
                <a:gd name="connsiteY7" fmla="*/ 0 h 12191695"/>
                <a:gd name="connsiteX8" fmla="*/ 1515206 w 5856341"/>
                <a:gd name="connsiteY8" fmla="*/ 0 h 12191695"/>
                <a:gd name="connsiteX9" fmla="*/ 2636151 w 5856341"/>
                <a:gd name="connsiteY9" fmla="*/ 0 h 12191695"/>
                <a:gd name="connsiteX10" fmla="*/ 4637890 w 5856341"/>
                <a:gd name="connsiteY10" fmla="*/ 0 h 12191695"/>
                <a:gd name="connsiteX11" fmla="*/ 4654499 w 5856341"/>
                <a:gd name="connsiteY11" fmla="*/ 26661 h 12191695"/>
                <a:gd name="connsiteX12" fmla="*/ 5856341 w 5856341"/>
                <a:gd name="connsiteY12" fmla="*/ 6438338 h 12191695"/>
                <a:gd name="connsiteX13" fmla="*/ 4449211 w 5856341"/>
                <a:gd name="connsiteY13" fmla="*/ 11332719 h 12191695"/>
                <a:gd name="connsiteX14" fmla="*/ 4061349 w 5856341"/>
                <a:gd name="connsiteY14" fmla="*/ 12054097 h 12191695"/>
                <a:gd name="connsiteX15" fmla="*/ 3977450 w 5856341"/>
                <a:gd name="connsiteY15" fmla="*/ 12191695 h 12191695"/>
                <a:gd name="connsiteX16" fmla="*/ 2636151 w 5856341"/>
                <a:gd name="connsiteY16" fmla="*/ 12191695 h 12191695"/>
                <a:gd name="connsiteX17" fmla="*/ 1421034 w 5856341"/>
                <a:gd name="connsiteY17" fmla="*/ 12191695 h 12191695"/>
                <a:gd name="connsiteX18" fmla="*/ 1411868 w 5856341"/>
                <a:gd name="connsiteY18" fmla="*/ 12191695 h 12191695"/>
                <a:gd name="connsiteX19" fmla="*/ 1283685 w 5856341"/>
                <a:gd name="connsiteY19" fmla="*/ 12191695 h 12191695"/>
                <a:gd name="connsiteX20" fmla="*/ 755828 w 5856341"/>
                <a:gd name="connsiteY20" fmla="*/ 12191695 h 12191695"/>
                <a:gd name="connsiteX21" fmla="*/ 723207 w 5856341"/>
                <a:gd name="connsiteY21" fmla="*/ 12191695 h 12191695"/>
                <a:gd name="connsiteX22" fmla="*/ 505121 w 5856341"/>
                <a:gd name="connsiteY22" fmla="*/ 12191695 h 12191695"/>
                <a:gd name="connsiteX23" fmla="*/ 243849 w 5856341"/>
                <a:gd name="connsiteY23" fmla="*/ 12191695 h 121916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5856341" h="12191695">
                  <a:moveTo>
                    <a:pt x="0" y="12191695"/>
                  </a:moveTo>
                  <a:lnTo>
                    <a:pt x="0" y="0"/>
                  </a:lnTo>
                  <a:lnTo>
                    <a:pt x="243849" y="0"/>
                  </a:lnTo>
                  <a:lnTo>
                    <a:pt x="505121" y="0"/>
                  </a:lnTo>
                  <a:lnTo>
                    <a:pt x="723207" y="0"/>
                  </a:lnTo>
                  <a:lnTo>
                    <a:pt x="755828" y="0"/>
                  </a:lnTo>
                  <a:lnTo>
                    <a:pt x="1411868" y="0"/>
                  </a:lnTo>
                  <a:lnTo>
                    <a:pt x="1421034" y="0"/>
                  </a:lnTo>
                  <a:lnTo>
                    <a:pt x="1515206" y="0"/>
                  </a:lnTo>
                  <a:lnTo>
                    <a:pt x="2636151" y="0"/>
                  </a:lnTo>
                  <a:lnTo>
                    <a:pt x="4637890" y="0"/>
                  </a:lnTo>
                  <a:lnTo>
                    <a:pt x="4654499" y="26661"/>
                  </a:lnTo>
                  <a:cubicBezTo>
                    <a:pt x="5425621" y="1341551"/>
                    <a:pt x="5856341" y="3721137"/>
                    <a:pt x="5856341" y="6438338"/>
                  </a:cubicBezTo>
                  <a:cubicBezTo>
                    <a:pt x="5856341" y="8833790"/>
                    <a:pt x="5159120" y="9960353"/>
                    <a:pt x="4449211" y="11332719"/>
                  </a:cubicBezTo>
                  <a:cubicBezTo>
                    <a:pt x="4319934" y="11582638"/>
                    <a:pt x="4191839" y="11827452"/>
                    <a:pt x="4061349" y="12054097"/>
                  </a:cubicBezTo>
                  <a:lnTo>
                    <a:pt x="3977450" y="12191695"/>
                  </a:lnTo>
                  <a:lnTo>
                    <a:pt x="2636151" y="12191695"/>
                  </a:lnTo>
                  <a:lnTo>
                    <a:pt x="1421034" y="12191695"/>
                  </a:lnTo>
                  <a:lnTo>
                    <a:pt x="1411868" y="12191695"/>
                  </a:lnTo>
                  <a:lnTo>
                    <a:pt x="1283685" y="12191695"/>
                  </a:lnTo>
                  <a:lnTo>
                    <a:pt x="755828" y="12191695"/>
                  </a:lnTo>
                  <a:lnTo>
                    <a:pt x="723207" y="12191695"/>
                  </a:lnTo>
                  <a:lnTo>
                    <a:pt x="505121" y="12191695"/>
                  </a:lnTo>
                  <a:lnTo>
                    <a:pt x="243849" y="12191695"/>
                  </a:lnTo>
                  <a:close/>
                </a:path>
              </a:pathLst>
            </a:custGeom>
            <a:solidFill>
              <a:schemeClr val="bg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a16="http://schemas.microsoft.com/office/drawing/2014/main" id="{DCD46807-BF17-4E5D-90A8-A062604C00C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146277" y="-874927"/>
              <a:ext cx="1899138" cy="12191695"/>
            </a:xfrm>
            <a:custGeom>
              <a:avLst/>
              <a:gdLst>
                <a:gd name="connsiteX0" fmla="*/ 1258269 w 2529723"/>
                <a:gd name="connsiteY0" fmla="*/ 0 h 6858000"/>
                <a:gd name="connsiteX1" fmla="*/ 1275627 w 2529723"/>
                <a:gd name="connsiteY1" fmla="*/ 0 h 6858000"/>
                <a:gd name="connsiteX2" fmla="*/ 1302560 w 2529723"/>
                <a:gd name="connsiteY2" fmla="*/ 24338 h 6858000"/>
                <a:gd name="connsiteX3" fmla="*/ 2522825 w 2529723"/>
                <a:gd name="connsiteY3" fmla="*/ 3678515 h 6858000"/>
                <a:gd name="connsiteX4" fmla="*/ 557500 w 2529723"/>
                <a:gd name="connsiteY4" fmla="*/ 6451411 h 6858000"/>
                <a:gd name="connsiteX5" fmla="*/ 32482 w 2529723"/>
                <a:gd name="connsiteY5" fmla="*/ 6849373 h 6858000"/>
                <a:gd name="connsiteX6" fmla="*/ 19531 w 2529723"/>
                <a:gd name="connsiteY6" fmla="*/ 6858000 h 6858000"/>
                <a:gd name="connsiteX7" fmla="*/ 0 w 2529723"/>
                <a:gd name="connsiteY7" fmla="*/ 6858000 h 6858000"/>
                <a:gd name="connsiteX8" fmla="*/ 14202 w 2529723"/>
                <a:gd name="connsiteY8" fmla="*/ 6848540 h 6858000"/>
                <a:gd name="connsiteX9" fmla="*/ 539221 w 2529723"/>
                <a:gd name="connsiteY9" fmla="*/ 6450578 h 6858000"/>
                <a:gd name="connsiteX10" fmla="*/ 2504546 w 2529723"/>
                <a:gd name="connsiteY10" fmla="*/ 3677682 h 6858000"/>
                <a:gd name="connsiteX11" fmla="*/ 1284280 w 2529723"/>
                <a:gd name="connsiteY11" fmla="*/ 23504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29723" h="6858000">
                  <a:moveTo>
                    <a:pt x="1258269" y="0"/>
                  </a:moveTo>
                  <a:lnTo>
                    <a:pt x="1275627" y="0"/>
                  </a:lnTo>
                  <a:lnTo>
                    <a:pt x="1302560" y="24338"/>
                  </a:lnTo>
                  <a:cubicBezTo>
                    <a:pt x="2156831" y="855667"/>
                    <a:pt x="2590622" y="2191755"/>
                    <a:pt x="2522825" y="3678515"/>
                  </a:cubicBezTo>
                  <a:cubicBezTo>
                    <a:pt x="2459072" y="5076606"/>
                    <a:pt x="1519830" y="5692656"/>
                    <a:pt x="557500" y="6451411"/>
                  </a:cubicBezTo>
                  <a:cubicBezTo>
                    <a:pt x="382255" y="6589587"/>
                    <a:pt x="208689" y="6724853"/>
                    <a:pt x="32482" y="6849373"/>
                  </a:cubicBezTo>
                  <a:lnTo>
                    <a:pt x="19531" y="6858000"/>
                  </a:lnTo>
                  <a:lnTo>
                    <a:pt x="0" y="6858000"/>
                  </a:lnTo>
                  <a:lnTo>
                    <a:pt x="14202" y="6848540"/>
                  </a:lnTo>
                  <a:cubicBezTo>
                    <a:pt x="190409" y="6724020"/>
                    <a:pt x="363976" y="6588754"/>
                    <a:pt x="539221" y="6450578"/>
                  </a:cubicBezTo>
                  <a:cubicBezTo>
                    <a:pt x="1501550" y="5691822"/>
                    <a:pt x="2440792" y="5075773"/>
                    <a:pt x="2504546" y="3677682"/>
                  </a:cubicBezTo>
                  <a:cubicBezTo>
                    <a:pt x="2572343" y="2190921"/>
                    <a:pt x="2138551" y="854834"/>
                    <a:pt x="1284280" y="23504"/>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13" name="Freeform: Shape 12">
              <a:extLst>
                <a:ext uri="{FF2B5EF4-FFF2-40B4-BE49-F238E27FC236}">
                  <a16:creationId xmlns:a16="http://schemas.microsoft.com/office/drawing/2014/main" id="{823926DB-76C8-474A-B5FB-F43C59E33FC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143758" y="-1037574"/>
              <a:ext cx="1904176" cy="12191695"/>
            </a:xfrm>
            <a:custGeom>
              <a:avLst/>
              <a:gdLst>
                <a:gd name="connsiteX0" fmla="*/ 879731 w 2536434"/>
                <a:gd name="connsiteY0" fmla="*/ 0 h 6858000"/>
                <a:gd name="connsiteX1" fmla="*/ 913411 w 2536434"/>
                <a:gd name="connsiteY1" fmla="*/ 0 h 6858000"/>
                <a:gd name="connsiteX2" fmla="*/ 935535 w 2536434"/>
                <a:gd name="connsiteY2" fmla="*/ 14997 h 6858000"/>
                <a:gd name="connsiteX3" fmla="*/ 2536434 w 2536434"/>
                <a:gd name="connsiteY3" fmla="*/ 3621656 h 6858000"/>
                <a:gd name="connsiteX4" fmla="*/ 662084 w 2536434"/>
                <a:gd name="connsiteY4" fmla="*/ 6374814 h 6858000"/>
                <a:gd name="connsiteX5" fmla="*/ 145436 w 2536434"/>
                <a:gd name="connsiteY5" fmla="*/ 6780599 h 6858000"/>
                <a:gd name="connsiteX6" fmla="*/ 33680 w 2536434"/>
                <a:gd name="connsiteY6" fmla="*/ 6858000 h 6858000"/>
                <a:gd name="connsiteX7" fmla="*/ 0 w 2536434"/>
                <a:gd name="connsiteY7" fmla="*/ 6858000 h 6858000"/>
                <a:gd name="connsiteX8" fmla="*/ 111756 w 2536434"/>
                <a:gd name="connsiteY8" fmla="*/ 6780599 h 6858000"/>
                <a:gd name="connsiteX9" fmla="*/ 628404 w 2536434"/>
                <a:gd name="connsiteY9" fmla="*/ 6374814 h 6858000"/>
                <a:gd name="connsiteX10" fmla="*/ 2502754 w 2536434"/>
                <a:gd name="connsiteY10" fmla="*/ 3621656 h 6858000"/>
                <a:gd name="connsiteX11" fmla="*/ 901855 w 2536434"/>
                <a:gd name="connsiteY11" fmla="*/ 1499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36434" h="6858000">
                  <a:moveTo>
                    <a:pt x="879731" y="0"/>
                  </a:moveTo>
                  <a:lnTo>
                    <a:pt x="913411" y="0"/>
                  </a:lnTo>
                  <a:lnTo>
                    <a:pt x="935535" y="14997"/>
                  </a:lnTo>
                  <a:cubicBezTo>
                    <a:pt x="1962698" y="754641"/>
                    <a:pt x="2536434" y="2093192"/>
                    <a:pt x="2536434" y="3621656"/>
                  </a:cubicBezTo>
                  <a:cubicBezTo>
                    <a:pt x="2536434" y="4969131"/>
                    <a:pt x="1607709" y="5602839"/>
                    <a:pt x="662084" y="6374814"/>
                  </a:cubicBezTo>
                  <a:cubicBezTo>
                    <a:pt x="489881" y="6515397"/>
                    <a:pt x="319254" y="6653108"/>
                    <a:pt x="145436" y="6780599"/>
                  </a:cubicBezTo>
                  <a:lnTo>
                    <a:pt x="33680" y="6858000"/>
                  </a:lnTo>
                  <a:lnTo>
                    <a:pt x="0" y="6858000"/>
                  </a:lnTo>
                  <a:lnTo>
                    <a:pt x="111756" y="6780599"/>
                  </a:lnTo>
                  <a:cubicBezTo>
                    <a:pt x="285574" y="6653108"/>
                    <a:pt x="456201" y="6515397"/>
                    <a:pt x="628404" y="6374814"/>
                  </a:cubicBezTo>
                  <a:cubicBezTo>
                    <a:pt x="1574029" y="5602839"/>
                    <a:pt x="2502754" y="4969131"/>
                    <a:pt x="2502754" y="3621656"/>
                  </a:cubicBezTo>
                  <a:cubicBezTo>
                    <a:pt x="2502754" y="2093192"/>
                    <a:pt x="1929018" y="754641"/>
                    <a:pt x="901855" y="14997"/>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14" name="Freeform: Shape 13">
              <a:extLst>
                <a:ext uri="{FF2B5EF4-FFF2-40B4-BE49-F238E27FC236}">
                  <a16:creationId xmlns:a16="http://schemas.microsoft.com/office/drawing/2014/main" id="{3C1F5347-E00A-4E12-AC11-18E0B1AF2D7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247015" y="-1314429"/>
              <a:ext cx="1697663" cy="12191695"/>
            </a:xfrm>
            <a:custGeom>
              <a:avLst/>
              <a:gdLst>
                <a:gd name="connsiteX0" fmla="*/ 879731 w 2521425"/>
                <a:gd name="connsiteY0" fmla="*/ 0 h 6858000"/>
                <a:gd name="connsiteX1" fmla="*/ 898402 w 2521425"/>
                <a:gd name="connsiteY1" fmla="*/ 0 h 6858000"/>
                <a:gd name="connsiteX2" fmla="*/ 920526 w 2521425"/>
                <a:gd name="connsiteY2" fmla="*/ 14997 h 6858000"/>
                <a:gd name="connsiteX3" fmla="*/ 2521425 w 2521425"/>
                <a:gd name="connsiteY3" fmla="*/ 3621656 h 6858000"/>
                <a:gd name="connsiteX4" fmla="*/ 647075 w 2521425"/>
                <a:gd name="connsiteY4" fmla="*/ 6374814 h 6858000"/>
                <a:gd name="connsiteX5" fmla="*/ 130427 w 2521425"/>
                <a:gd name="connsiteY5" fmla="*/ 6780599 h 6858000"/>
                <a:gd name="connsiteX6" fmla="*/ 18671 w 2521425"/>
                <a:gd name="connsiteY6" fmla="*/ 6858000 h 6858000"/>
                <a:gd name="connsiteX7" fmla="*/ 0 w 2521425"/>
                <a:gd name="connsiteY7" fmla="*/ 6858000 h 6858000"/>
                <a:gd name="connsiteX8" fmla="*/ 111756 w 2521425"/>
                <a:gd name="connsiteY8" fmla="*/ 6780599 h 6858000"/>
                <a:gd name="connsiteX9" fmla="*/ 628404 w 2521425"/>
                <a:gd name="connsiteY9" fmla="*/ 6374814 h 6858000"/>
                <a:gd name="connsiteX10" fmla="*/ 2502754 w 2521425"/>
                <a:gd name="connsiteY10" fmla="*/ 3621656 h 6858000"/>
                <a:gd name="connsiteX11" fmla="*/ 901855 w 2521425"/>
                <a:gd name="connsiteY11" fmla="*/ 1499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21425" h="6858000">
                  <a:moveTo>
                    <a:pt x="879731" y="0"/>
                  </a:moveTo>
                  <a:lnTo>
                    <a:pt x="898402" y="0"/>
                  </a:lnTo>
                  <a:lnTo>
                    <a:pt x="920526" y="14997"/>
                  </a:lnTo>
                  <a:cubicBezTo>
                    <a:pt x="1947689" y="754641"/>
                    <a:pt x="2521425" y="2093192"/>
                    <a:pt x="2521425" y="3621656"/>
                  </a:cubicBezTo>
                  <a:cubicBezTo>
                    <a:pt x="2521425" y="4969131"/>
                    <a:pt x="1592700" y="5602839"/>
                    <a:pt x="647075" y="6374814"/>
                  </a:cubicBezTo>
                  <a:cubicBezTo>
                    <a:pt x="474872" y="6515397"/>
                    <a:pt x="304245" y="6653108"/>
                    <a:pt x="130427" y="6780599"/>
                  </a:cubicBezTo>
                  <a:lnTo>
                    <a:pt x="18671" y="6858000"/>
                  </a:lnTo>
                  <a:lnTo>
                    <a:pt x="0" y="6858000"/>
                  </a:lnTo>
                  <a:lnTo>
                    <a:pt x="111756" y="6780599"/>
                  </a:lnTo>
                  <a:cubicBezTo>
                    <a:pt x="285574" y="6653108"/>
                    <a:pt x="456201" y="6515397"/>
                    <a:pt x="628404" y="6374814"/>
                  </a:cubicBezTo>
                  <a:cubicBezTo>
                    <a:pt x="1574029" y="5602839"/>
                    <a:pt x="2502754" y="4969131"/>
                    <a:pt x="2502754" y="3621656"/>
                  </a:cubicBezTo>
                  <a:cubicBezTo>
                    <a:pt x="2502754" y="2093192"/>
                    <a:pt x="1929018" y="754641"/>
                    <a:pt x="901855" y="14997"/>
                  </a:cubicBezTo>
                  <a:close/>
                </a:path>
              </a:pathLst>
            </a:cu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Meiryo"/>
                <a:ea typeface="+mn-ea"/>
                <a:cs typeface="+mn-cs"/>
              </a:endParaRPr>
            </a:p>
          </p:txBody>
        </p:sp>
      </p:grpSp>
      <p:sp>
        <p:nvSpPr>
          <p:cNvPr id="2" name="Otsikko 1">
            <a:extLst>
              <a:ext uri="{FF2B5EF4-FFF2-40B4-BE49-F238E27FC236}">
                <a16:creationId xmlns:a16="http://schemas.microsoft.com/office/drawing/2014/main" id="{D4E76147-BC12-410C-8BE7-C58C8BF679D9}"/>
              </a:ext>
            </a:extLst>
          </p:cNvPr>
          <p:cNvSpPr>
            <a:spLocks noGrp="1"/>
          </p:cNvSpPr>
          <p:nvPr>
            <p:ph type="title"/>
          </p:nvPr>
        </p:nvSpPr>
        <p:spPr>
          <a:xfrm>
            <a:off x="876692" y="442913"/>
            <a:ext cx="9643525" cy="1344612"/>
          </a:xfrm>
        </p:spPr>
        <p:txBody>
          <a:bodyPr anchor="b">
            <a:normAutofit fontScale="90000"/>
          </a:bodyPr>
          <a:lstStyle/>
          <a:p>
            <a:r>
              <a:rPr lang="fi-FI" sz="3200" dirty="0"/>
              <a:t>Asiakasmaksut vammaispalvelulain mukaisessa palveluasumisessa</a:t>
            </a:r>
            <a:endParaRPr lang="fi-FI" b="0" dirty="0"/>
          </a:p>
        </p:txBody>
      </p:sp>
      <p:sp>
        <p:nvSpPr>
          <p:cNvPr id="3" name="Sisällön paikkamerkki 2">
            <a:extLst>
              <a:ext uri="{FF2B5EF4-FFF2-40B4-BE49-F238E27FC236}">
                <a16:creationId xmlns:a16="http://schemas.microsoft.com/office/drawing/2014/main" id="{EC40A3C1-8605-4A48-9C4D-01DF022C2D69}"/>
              </a:ext>
            </a:extLst>
          </p:cNvPr>
          <p:cNvSpPr>
            <a:spLocks noGrp="1"/>
          </p:cNvSpPr>
          <p:nvPr>
            <p:ph idx="1"/>
          </p:nvPr>
        </p:nvSpPr>
        <p:spPr>
          <a:xfrm>
            <a:off x="876693" y="1787525"/>
            <a:ext cx="9436149" cy="4106185"/>
          </a:xfrm>
        </p:spPr>
        <p:txBody>
          <a:bodyPr>
            <a:normAutofit fontScale="92500" lnSpcReduction="20000"/>
          </a:bodyPr>
          <a:lstStyle/>
          <a:p>
            <a:pPr algn="l"/>
            <a:r>
              <a:rPr lang="fi-FI" b="0" i="0" dirty="0">
                <a:solidFill>
                  <a:srgbClr val="303030"/>
                </a:solidFill>
                <a:effectLst/>
                <a:latin typeface="source sans pro" panose="020B0503030403020204" pitchFamily="34" charset="0"/>
              </a:rPr>
              <a:t>Palveluasumiseen liittyvät erityiskustannukset ovat asiakasmaksulain 4 §:n mukaan saajalleen maksuttomia. Näitä erityiskustannuksia ovat kustannukset niistä palveluista, joita henkilö tarvitsee vammansa tai sairautensa takia välttämättä suoriutuakseen jokapäiväisessä elämässään. Tavanomaiset, kaikille kuuluvat kustannukset, kuten vuokra tai vastike ja ruuan raaka-aineet ja pesuaineet eivät kuulu korvattaviin palveluasumisen erityiskustannuksiin.</a:t>
            </a:r>
          </a:p>
          <a:p>
            <a:pPr algn="l"/>
            <a:r>
              <a:rPr lang="fi-FI" b="0" i="0" dirty="0">
                <a:solidFill>
                  <a:srgbClr val="303030"/>
                </a:solidFill>
                <a:effectLst/>
                <a:latin typeface="source sans pro" panose="020B0503030403020204" pitchFamily="34" charset="0"/>
              </a:rPr>
              <a:t>Palveluasumista järjestettäessä on kiinnitettävä myös siihen, minkälaisia maksuja ensisijaisista palveluista tai tukitoimista peritään. Vaikka ensisijaiset palvelut ja tukitoimet olisivatkin kiistatta annettavissa, voi näiden palvelujen ja tukitoimien järjestäminen maksullisina vaikeavammaiselle henkilölle perustaa henkilölle oikeuden vaatia itselleen palveluasumista ja siihen kuuluvia palveluja maksuttomina.</a:t>
            </a:r>
          </a:p>
          <a:p>
            <a:pPr marL="285750" indent="-285750">
              <a:buFont typeface="Arial" panose="020B0604020202020204" pitchFamily="34" charset="0"/>
              <a:buChar char="•"/>
            </a:pPr>
            <a:endParaRPr lang="fi-FI" dirty="0"/>
          </a:p>
        </p:txBody>
      </p:sp>
      <p:sp>
        <p:nvSpPr>
          <p:cNvPr id="4" name="Tekstiruutu 3">
            <a:extLst>
              <a:ext uri="{FF2B5EF4-FFF2-40B4-BE49-F238E27FC236}">
                <a16:creationId xmlns:a16="http://schemas.microsoft.com/office/drawing/2014/main" id="{D2D4BBFB-674F-1420-A532-B171DD8D2313}"/>
              </a:ext>
            </a:extLst>
          </p:cNvPr>
          <p:cNvSpPr txBox="1"/>
          <p:nvPr/>
        </p:nvSpPr>
        <p:spPr>
          <a:xfrm>
            <a:off x="443948" y="6029939"/>
            <a:ext cx="9746974" cy="369332"/>
          </a:xfrm>
          <a:prstGeom prst="rect">
            <a:avLst/>
          </a:prstGeom>
          <a:noFill/>
        </p:spPr>
        <p:txBody>
          <a:bodyPr wrap="square" rtlCol="0">
            <a:spAutoFit/>
          </a:bodyPr>
          <a:lstStyle/>
          <a:p>
            <a:r>
              <a:rPr lang="fi-FI" dirty="0"/>
              <a:t>Lähde: </a:t>
            </a:r>
            <a:r>
              <a:rPr lang="fi-FI" dirty="0">
                <a:hlinkClick r:id="rId2"/>
              </a:rPr>
              <a:t>Vammaispalvelujen käsikirja</a:t>
            </a:r>
            <a:endParaRPr lang="fi-FI" dirty="0"/>
          </a:p>
        </p:txBody>
      </p:sp>
    </p:spTree>
    <p:extLst>
      <p:ext uri="{BB962C8B-B14F-4D97-AF65-F5344CB8AC3E}">
        <p14:creationId xmlns:p14="http://schemas.microsoft.com/office/powerpoint/2010/main" val="182453162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593B4D24-F4A8-4141-A20A-E0575D19963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grpSp>
        <p:nvGrpSpPr>
          <p:cNvPr id="10" name="Group 9">
            <a:extLst>
              <a:ext uri="{FF2B5EF4-FFF2-40B4-BE49-F238E27FC236}">
                <a16:creationId xmlns:a16="http://schemas.microsoft.com/office/drawing/2014/main" id="{6CCEEF8A-4A3A-4B35-AA57-D804767F5AD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 y="0"/>
            <a:ext cx="12191696" cy="6170490"/>
            <a:chOff x="-2" y="0"/>
            <a:chExt cx="12191696" cy="6170490"/>
          </a:xfrm>
        </p:grpSpPr>
        <p:sp>
          <p:nvSpPr>
            <p:cNvPr id="11" name="Freeform: Shape 10">
              <a:extLst>
                <a:ext uri="{FF2B5EF4-FFF2-40B4-BE49-F238E27FC236}">
                  <a16:creationId xmlns:a16="http://schemas.microsoft.com/office/drawing/2014/main" id="{55A741C2-AB82-4BF5-9324-5D0B56A3D0F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3167675" y="-3167677"/>
              <a:ext cx="5856341" cy="12191695"/>
            </a:xfrm>
            <a:custGeom>
              <a:avLst/>
              <a:gdLst>
                <a:gd name="connsiteX0" fmla="*/ 0 w 5856341"/>
                <a:gd name="connsiteY0" fmla="*/ 12191695 h 12191695"/>
                <a:gd name="connsiteX1" fmla="*/ 0 w 5856341"/>
                <a:gd name="connsiteY1" fmla="*/ 0 h 12191695"/>
                <a:gd name="connsiteX2" fmla="*/ 243849 w 5856341"/>
                <a:gd name="connsiteY2" fmla="*/ 0 h 12191695"/>
                <a:gd name="connsiteX3" fmla="*/ 505121 w 5856341"/>
                <a:gd name="connsiteY3" fmla="*/ 0 h 12191695"/>
                <a:gd name="connsiteX4" fmla="*/ 723207 w 5856341"/>
                <a:gd name="connsiteY4" fmla="*/ 0 h 12191695"/>
                <a:gd name="connsiteX5" fmla="*/ 755828 w 5856341"/>
                <a:gd name="connsiteY5" fmla="*/ 0 h 12191695"/>
                <a:gd name="connsiteX6" fmla="*/ 1411868 w 5856341"/>
                <a:gd name="connsiteY6" fmla="*/ 0 h 12191695"/>
                <a:gd name="connsiteX7" fmla="*/ 1421034 w 5856341"/>
                <a:gd name="connsiteY7" fmla="*/ 0 h 12191695"/>
                <a:gd name="connsiteX8" fmla="*/ 1515206 w 5856341"/>
                <a:gd name="connsiteY8" fmla="*/ 0 h 12191695"/>
                <a:gd name="connsiteX9" fmla="*/ 2636151 w 5856341"/>
                <a:gd name="connsiteY9" fmla="*/ 0 h 12191695"/>
                <a:gd name="connsiteX10" fmla="*/ 4637890 w 5856341"/>
                <a:gd name="connsiteY10" fmla="*/ 0 h 12191695"/>
                <a:gd name="connsiteX11" fmla="*/ 4654499 w 5856341"/>
                <a:gd name="connsiteY11" fmla="*/ 26661 h 12191695"/>
                <a:gd name="connsiteX12" fmla="*/ 5856341 w 5856341"/>
                <a:gd name="connsiteY12" fmla="*/ 6438338 h 12191695"/>
                <a:gd name="connsiteX13" fmla="*/ 4449211 w 5856341"/>
                <a:gd name="connsiteY13" fmla="*/ 11332719 h 12191695"/>
                <a:gd name="connsiteX14" fmla="*/ 4061349 w 5856341"/>
                <a:gd name="connsiteY14" fmla="*/ 12054097 h 12191695"/>
                <a:gd name="connsiteX15" fmla="*/ 3977450 w 5856341"/>
                <a:gd name="connsiteY15" fmla="*/ 12191695 h 12191695"/>
                <a:gd name="connsiteX16" fmla="*/ 2636151 w 5856341"/>
                <a:gd name="connsiteY16" fmla="*/ 12191695 h 12191695"/>
                <a:gd name="connsiteX17" fmla="*/ 1421034 w 5856341"/>
                <a:gd name="connsiteY17" fmla="*/ 12191695 h 12191695"/>
                <a:gd name="connsiteX18" fmla="*/ 1411868 w 5856341"/>
                <a:gd name="connsiteY18" fmla="*/ 12191695 h 12191695"/>
                <a:gd name="connsiteX19" fmla="*/ 1283685 w 5856341"/>
                <a:gd name="connsiteY19" fmla="*/ 12191695 h 12191695"/>
                <a:gd name="connsiteX20" fmla="*/ 755828 w 5856341"/>
                <a:gd name="connsiteY20" fmla="*/ 12191695 h 12191695"/>
                <a:gd name="connsiteX21" fmla="*/ 723207 w 5856341"/>
                <a:gd name="connsiteY21" fmla="*/ 12191695 h 12191695"/>
                <a:gd name="connsiteX22" fmla="*/ 505121 w 5856341"/>
                <a:gd name="connsiteY22" fmla="*/ 12191695 h 12191695"/>
                <a:gd name="connsiteX23" fmla="*/ 243849 w 5856341"/>
                <a:gd name="connsiteY23" fmla="*/ 12191695 h 121916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5856341" h="12191695">
                  <a:moveTo>
                    <a:pt x="0" y="12191695"/>
                  </a:moveTo>
                  <a:lnTo>
                    <a:pt x="0" y="0"/>
                  </a:lnTo>
                  <a:lnTo>
                    <a:pt x="243849" y="0"/>
                  </a:lnTo>
                  <a:lnTo>
                    <a:pt x="505121" y="0"/>
                  </a:lnTo>
                  <a:lnTo>
                    <a:pt x="723207" y="0"/>
                  </a:lnTo>
                  <a:lnTo>
                    <a:pt x="755828" y="0"/>
                  </a:lnTo>
                  <a:lnTo>
                    <a:pt x="1411868" y="0"/>
                  </a:lnTo>
                  <a:lnTo>
                    <a:pt x="1421034" y="0"/>
                  </a:lnTo>
                  <a:lnTo>
                    <a:pt x="1515206" y="0"/>
                  </a:lnTo>
                  <a:lnTo>
                    <a:pt x="2636151" y="0"/>
                  </a:lnTo>
                  <a:lnTo>
                    <a:pt x="4637890" y="0"/>
                  </a:lnTo>
                  <a:lnTo>
                    <a:pt x="4654499" y="26661"/>
                  </a:lnTo>
                  <a:cubicBezTo>
                    <a:pt x="5425621" y="1341551"/>
                    <a:pt x="5856341" y="3721137"/>
                    <a:pt x="5856341" y="6438338"/>
                  </a:cubicBezTo>
                  <a:cubicBezTo>
                    <a:pt x="5856341" y="8833790"/>
                    <a:pt x="5159120" y="9960353"/>
                    <a:pt x="4449211" y="11332719"/>
                  </a:cubicBezTo>
                  <a:cubicBezTo>
                    <a:pt x="4319934" y="11582638"/>
                    <a:pt x="4191839" y="11827452"/>
                    <a:pt x="4061349" y="12054097"/>
                  </a:cubicBezTo>
                  <a:lnTo>
                    <a:pt x="3977450" y="12191695"/>
                  </a:lnTo>
                  <a:lnTo>
                    <a:pt x="2636151" y="12191695"/>
                  </a:lnTo>
                  <a:lnTo>
                    <a:pt x="1421034" y="12191695"/>
                  </a:lnTo>
                  <a:lnTo>
                    <a:pt x="1411868" y="12191695"/>
                  </a:lnTo>
                  <a:lnTo>
                    <a:pt x="1283685" y="12191695"/>
                  </a:lnTo>
                  <a:lnTo>
                    <a:pt x="755828" y="12191695"/>
                  </a:lnTo>
                  <a:lnTo>
                    <a:pt x="723207" y="12191695"/>
                  </a:lnTo>
                  <a:lnTo>
                    <a:pt x="505121" y="12191695"/>
                  </a:lnTo>
                  <a:lnTo>
                    <a:pt x="243849" y="12191695"/>
                  </a:lnTo>
                  <a:close/>
                </a:path>
              </a:pathLst>
            </a:custGeom>
            <a:solidFill>
              <a:schemeClr val="bg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a16="http://schemas.microsoft.com/office/drawing/2014/main" id="{DCD46807-BF17-4E5D-90A8-A062604C00C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146277" y="-874927"/>
              <a:ext cx="1899138" cy="12191695"/>
            </a:xfrm>
            <a:custGeom>
              <a:avLst/>
              <a:gdLst>
                <a:gd name="connsiteX0" fmla="*/ 1258269 w 2529723"/>
                <a:gd name="connsiteY0" fmla="*/ 0 h 6858000"/>
                <a:gd name="connsiteX1" fmla="*/ 1275627 w 2529723"/>
                <a:gd name="connsiteY1" fmla="*/ 0 h 6858000"/>
                <a:gd name="connsiteX2" fmla="*/ 1302560 w 2529723"/>
                <a:gd name="connsiteY2" fmla="*/ 24338 h 6858000"/>
                <a:gd name="connsiteX3" fmla="*/ 2522825 w 2529723"/>
                <a:gd name="connsiteY3" fmla="*/ 3678515 h 6858000"/>
                <a:gd name="connsiteX4" fmla="*/ 557500 w 2529723"/>
                <a:gd name="connsiteY4" fmla="*/ 6451411 h 6858000"/>
                <a:gd name="connsiteX5" fmla="*/ 32482 w 2529723"/>
                <a:gd name="connsiteY5" fmla="*/ 6849373 h 6858000"/>
                <a:gd name="connsiteX6" fmla="*/ 19531 w 2529723"/>
                <a:gd name="connsiteY6" fmla="*/ 6858000 h 6858000"/>
                <a:gd name="connsiteX7" fmla="*/ 0 w 2529723"/>
                <a:gd name="connsiteY7" fmla="*/ 6858000 h 6858000"/>
                <a:gd name="connsiteX8" fmla="*/ 14202 w 2529723"/>
                <a:gd name="connsiteY8" fmla="*/ 6848540 h 6858000"/>
                <a:gd name="connsiteX9" fmla="*/ 539221 w 2529723"/>
                <a:gd name="connsiteY9" fmla="*/ 6450578 h 6858000"/>
                <a:gd name="connsiteX10" fmla="*/ 2504546 w 2529723"/>
                <a:gd name="connsiteY10" fmla="*/ 3677682 h 6858000"/>
                <a:gd name="connsiteX11" fmla="*/ 1284280 w 2529723"/>
                <a:gd name="connsiteY11" fmla="*/ 23504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29723" h="6858000">
                  <a:moveTo>
                    <a:pt x="1258269" y="0"/>
                  </a:moveTo>
                  <a:lnTo>
                    <a:pt x="1275627" y="0"/>
                  </a:lnTo>
                  <a:lnTo>
                    <a:pt x="1302560" y="24338"/>
                  </a:lnTo>
                  <a:cubicBezTo>
                    <a:pt x="2156831" y="855667"/>
                    <a:pt x="2590622" y="2191755"/>
                    <a:pt x="2522825" y="3678515"/>
                  </a:cubicBezTo>
                  <a:cubicBezTo>
                    <a:pt x="2459072" y="5076606"/>
                    <a:pt x="1519830" y="5692656"/>
                    <a:pt x="557500" y="6451411"/>
                  </a:cubicBezTo>
                  <a:cubicBezTo>
                    <a:pt x="382255" y="6589587"/>
                    <a:pt x="208689" y="6724853"/>
                    <a:pt x="32482" y="6849373"/>
                  </a:cubicBezTo>
                  <a:lnTo>
                    <a:pt x="19531" y="6858000"/>
                  </a:lnTo>
                  <a:lnTo>
                    <a:pt x="0" y="6858000"/>
                  </a:lnTo>
                  <a:lnTo>
                    <a:pt x="14202" y="6848540"/>
                  </a:lnTo>
                  <a:cubicBezTo>
                    <a:pt x="190409" y="6724020"/>
                    <a:pt x="363976" y="6588754"/>
                    <a:pt x="539221" y="6450578"/>
                  </a:cubicBezTo>
                  <a:cubicBezTo>
                    <a:pt x="1501550" y="5691822"/>
                    <a:pt x="2440792" y="5075773"/>
                    <a:pt x="2504546" y="3677682"/>
                  </a:cubicBezTo>
                  <a:cubicBezTo>
                    <a:pt x="2572343" y="2190921"/>
                    <a:pt x="2138551" y="854834"/>
                    <a:pt x="1284280" y="23504"/>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13" name="Freeform: Shape 12">
              <a:extLst>
                <a:ext uri="{FF2B5EF4-FFF2-40B4-BE49-F238E27FC236}">
                  <a16:creationId xmlns:a16="http://schemas.microsoft.com/office/drawing/2014/main" id="{823926DB-76C8-474A-B5FB-F43C59E33FC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143758" y="-1037574"/>
              <a:ext cx="1904176" cy="12191695"/>
            </a:xfrm>
            <a:custGeom>
              <a:avLst/>
              <a:gdLst>
                <a:gd name="connsiteX0" fmla="*/ 879731 w 2536434"/>
                <a:gd name="connsiteY0" fmla="*/ 0 h 6858000"/>
                <a:gd name="connsiteX1" fmla="*/ 913411 w 2536434"/>
                <a:gd name="connsiteY1" fmla="*/ 0 h 6858000"/>
                <a:gd name="connsiteX2" fmla="*/ 935535 w 2536434"/>
                <a:gd name="connsiteY2" fmla="*/ 14997 h 6858000"/>
                <a:gd name="connsiteX3" fmla="*/ 2536434 w 2536434"/>
                <a:gd name="connsiteY3" fmla="*/ 3621656 h 6858000"/>
                <a:gd name="connsiteX4" fmla="*/ 662084 w 2536434"/>
                <a:gd name="connsiteY4" fmla="*/ 6374814 h 6858000"/>
                <a:gd name="connsiteX5" fmla="*/ 145436 w 2536434"/>
                <a:gd name="connsiteY5" fmla="*/ 6780599 h 6858000"/>
                <a:gd name="connsiteX6" fmla="*/ 33680 w 2536434"/>
                <a:gd name="connsiteY6" fmla="*/ 6858000 h 6858000"/>
                <a:gd name="connsiteX7" fmla="*/ 0 w 2536434"/>
                <a:gd name="connsiteY7" fmla="*/ 6858000 h 6858000"/>
                <a:gd name="connsiteX8" fmla="*/ 111756 w 2536434"/>
                <a:gd name="connsiteY8" fmla="*/ 6780599 h 6858000"/>
                <a:gd name="connsiteX9" fmla="*/ 628404 w 2536434"/>
                <a:gd name="connsiteY9" fmla="*/ 6374814 h 6858000"/>
                <a:gd name="connsiteX10" fmla="*/ 2502754 w 2536434"/>
                <a:gd name="connsiteY10" fmla="*/ 3621656 h 6858000"/>
                <a:gd name="connsiteX11" fmla="*/ 901855 w 2536434"/>
                <a:gd name="connsiteY11" fmla="*/ 1499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36434" h="6858000">
                  <a:moveTo>
                    <a:pt x="879731" y="0"/>
                  </a:moveTo>
                  <a:lnTo>
                    <a:pt x="913411" y="0"/>
                  </a:lnTo>
                  <a:lnTo>
                    <a:pt x="935535" y="14997"/>
                  </a:lnTo>
                  <a:cubicBezTo>
                    <a:pt x="1962698" y="754641"/>
                    <a:pt x="2536434" y="2093192"/>
                    <a:pt x="2536434" y="3621656"/>
                  </a:cubicBezTo>
                  <a:cubicBezTo>
                    <a:pt x="2536434" y="4969131"/>
                    <a:pt x="1607709" y="5602839"/>
                    <a:pt x="662084" y="6374814"/>
                  </a:cubicBezTo>
                  <a:cubicBezTo>
                    <a:pt x="489881" y="6515397"/>
                    <a:pt x="319254" y="6653108"/>
                    <a:pt x="145436" y="6780599"/>
                  </a:cubicBezTo>
                  <a:lnTo>
                    <a:pt x="33680" y="6858000"/>
                  </a:lnTo>
                  <a:lnTo>
                    <a:pt x="0" y="6858000"/>
                  </a:lnTo>
                  <a:lnTo>
                    <a:pt x="111756" y="6780599"/>
                  </a:lnTo>
                  <a:cubicBezTo>
                    <a:pt x="285574" y="6653108"/>
                    <a:pt x="456201" y="6515397"/>
                    <a:pt x="628404" y="6374814"/>
                  </a:cubicBezTo>
                  <a:cubicBezTo>
                    <a:pt x="1574029" y="5602839"/>
                    <a:pt x="2502754" y="4969131"/>
                    <a:pt x="2502754" y="3621656"/>
                  </a:cubicBezTo>
                  <a:cubicBezTo>
                    <a:pt x="2502754" y="2093192"/>
                    <a:pt x="1929018" y="754641"/>
                    <a:pt x="901855" y="14997"/>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14" name="Freeform: Shape 13">
              <a:extLst>
                <a:ext uri="{FF2B5EF4-FFF2-40B4-BE49-F238E27FC236}">
                  <a16:creationId xmlns:a16="http://schemas.microsoft.com/office/drawing/2014/main" id="{3C1F5347-E00A-4E12-AC11-18E0B1AF2D7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247015" y="-1314429"/>
              <a:ext cx="1697663" cy="12191695"/>
            </a:xfrm>
            <a:custGeom>
              <a:avLst/>
              <a:gdLst>
                <a:gd name="connsiteX0" fmla="*/ 879731 w 2521425"/>
                <a:gd name="connsiteY0" fmla="*/ 0 h 6858000"/>
                <a:gd name="connsiteX1" fmla="*/ 898402 w 2521425"/>
                <a:gd name="connsiteY1" fmla="*/ 0 h 6858000"/>
                <a:gd name="connsiteX2" fmla="*/ 920526 w 2521425"/>
                <a:gd name="connsiteY2" fmla="*/ 14997 h 6858000"/>
                <a:gd name="connsiteX3" fmla="*/ 2521425 w 2521425"/>
                <a:gd name="connsiteY3" fmla="*/ 3621656 h 6858000"/>
                <a:gd name="connsiteX4" fmla="*/ 647075 w 2521425"/>
                <a:gd name="connsiteY4" fmla="*/ 6374814 h 6858000"/>
                <a:gd name="connsiteX5" fmla="*/ 130427 w 2521425"/>
                <a:gd name="connsiteY5" fmla="*/ 6780599 h 6858000"/>
                <a:gd name="connsiteX6" fmla="*/ 18671 w 2521425"/>
                <a:gd name="connsiteY6" fmla="*/ 6858000 h 6858000"/>
                <a:gd name="connsiteX7" fmla="*/ 0 w 2521425"/>
                <a:gd name="connsiteY7" fmla="*/ 6858000 h 6858000"/>
                <a:gd name="connsiteX8" fmla="*/ 111756 w 2521425"/>
                <a:gd name="connsiteY8" fmla="*/ 6780599 h 6858000"/>
                <a:gd name="connsiteX9" fmla="*/ 628404 w 2521425"/>
                <a:gd name="connsiteY9" fmla="*/ 6374814 h 6858000"/>
                <a:gd name="connsiteX10" fmla="*/ 2502754 w 2521425"/>
                <a:gd name="connsiteY10" fmla="*/ 3621656 h 6858000"/>
                <a:gd name="connsiteX11" fmla="*/ 901855 w 2521425"/>
                <a:gd name="connsiteY11" fmla="*/ 1499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21425" h="6858000">
                  <a:moveTo>
                    <a:pt x="879731" y="0"/>
                  </a:moveTo>
                  <a:lnTo>
                    <a:pt x="898402" y="0"/>
                  </a:lnTo>
                  <a:lnTo>
                    <a:pt x="920526" y="14997"/>
                  </a:lnTo>
                  <a:cubicBezTo>
                    <a:pt x="1947689" y="754641"/>
                    <a:pt x="2521425" y="2093192"/>
                    <a:pt x="2521425" y="3621656"/>
                  </a:cubicBezTo>
                  <a:cubicBezTo>
                    <a:pt x="2521425" y="4969131"/>
                    <a:pt x="1592700" y="5602839"/>
                    <a:pt x="647075" y="6374814"/>
                  </a:cubicBezTo>
                  <a:cubicBezTo>
                    <a:pt x="474872" y="6515397"/>
                    <a:pt x="304245" y="6653108"/>
                    <a:pt x="130427" y="6780599"/>
                  </a:cubicBezTo>
                  <a:lnTo>
                    <a:pt x="18671" y="6858000"/>
                  </a:lnTo>
                  <a:lnTo>
                    <a:pt x="0" y="6858000"/>
                  </a:lnTo>
                  <a:lnTo>
                    <a:pt x="111756" y="6780599"/>
                  </a:lnTo>
                  <a:cubicBezTo>
                    <a:pt x="285574" y="6653108"/>
                    <a:pt x="456201" y="6515397"/>
                    <a:pt x="628404" y="6374814"/>
                  </a:cubicBezTo>
                  <a:cubicBezTo>
                    <a:pt x="1574029" y="5602839"/>
                    <a:pt x="2502754" y="4969131"/>
                    <a:pt x="2502754" y="3621656"/>
                  </a:cubicBezTo>
                  <a:cubicBezTo>
                    <a:pt x="2502754" y="2093192"/>
                    <a:pt x="1929018" y="754641"/>
                    <a:pt x="901855" y="14997"/>
                  </a:cubicBezTo>
                  <a:close/>
                </a:path>
              </a:pathLst>
            </a:cu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Meiryo"/>
                <a:ea typeface="+mn-ea"/>
                <a:cs typeface="+mn-cs"/>
              </a:endParaRPr>
            </a:p>
          </p:txBody>
        </p:sp>
      </p:grpSp>
      <p:sp>
        <p:nvSpPr>
          <p:cNvPr id="2" name="Otsikko 1">
            <a:extLst>
              <a:ext uri="{FF2B5EF4-FFF2-40B4-BE49-F238E27FC236}">
                <a16:creationId xmlns:a16="http://schemas.microsoft.com/office/drawing/2014/main" id="{D4E76147-BC12-410C-8BE7-C58C8BF679D9}"/>
              </a:ext>
            </a:extLst>
          </p:cNvPr>
          <p:cNvSpPr>
            <a:spLocks noGrp="1"/>
          </p:cNvSpPr>
          <p:nvPr>
            <p:ph type="title"/>
          </p:nvPr>
        </p:nvSpPr>
        <p:spPr>
          <a:xfrm>
            <a:off x="876692" y="442913"/>
            <a:ext cx="9643525" cy="1344612"/>
          </a:xfrm>
        </p:spPr>
        <p:txBody>
          <a:bodyPr anchor="b">
            <a:normAutofit fontScale="90000"/>
          </a:bodyPr>
          <a:lstStyle/>
          <a:p>
            <a:r>
              <a:rPr lang="fi-FI" sz="2800" dirty="0">
                <a:effectLst/>
                <a:latin typeface="Calibri" panose="020F0502020204030204" pitchFamily="34" charset="0"/>
                <a:ea typeface="Calibri" panose="020F0502020204030204" pitchFamily="34" charset="0"/>
                <a:cs typeface="Times New Roman" panose="02020603050405020304" pitchFamily="18" charset="0"/>
              </a:rPr>
              <a:t>Yksiköiden valvonta ja koordinointi</a:t>
            </a:r>
            <a:br>
              <a:rPr lang="fi-FI" sz="1800" dirty="0">
                <a:effectLst/>
                <a:latin typeface="Calibri" panose="020F0502020204030204" pitchFamily="34" charset="0"/>
                <a:ea typeface="Calibri" panose="020F0502020204030204" pitchFamily="34" charset="0"/>
                <a:cs typeface="Times New Roman" panose="02020603050405020304" pitchFamily="18" charset="0"/>
              </a:rPr>
            </a:br>
            <a:endParaRPr lang="fi-FI" b="0" dirty="0"/>
          </a:p>
        </p:txBody>
      </p:sp>
      <p:sp>
        <p:nvSpPr>
          <p:cNvPr id="3" name="Sisällön paikkamerkki 2">
            <a:extLst>
              <a:ext uri="{FF2B5EF4-FFF2-40B4-BE49-F238E27FC236}">
                <a16:creationId xmlns:a16="http://schemas.microsoft.com/office/drawing/2014/main" id="{EC40A3C1-8605-4A48-9C4D-01DF022C2D69}"/>
              </a:ext>
            </a:extLst>
          </p:cNvPr>
          <p:cNvSpPr>
            <a:spLocks noGrp="1"/>
          </p:cNvSpPr>
          <p:nvPr>
            <p:ph idx="1"/>
          </p:nvPr>
        </p:nvSpPr>
        <p:spPr>
          <a:xfrm>
            <a:off x="876693" y="1787525"/>
            <a:ext cx="9436149" cy="4106185"/>
          </a:xfrm>
        </p:spPr>
        <p:txBody>
          <a:bodyPr>
            <a:normAutofit/>
          </a:bodyPr>
          <a:lstStyle/>
          <a:p>
            <a:pPr>
              <a:lnSpc>
                <a:spcPct val="107000"/>
              </a:lnSpc>
              <a:spcAft>
                <a:spcPts val="800"/>
              </a:spcAft>
            </a:pPr>
            <a:r>
              <a:rPr lang="fi-FI" sz="1800" dirty="0">
                <a:effectLst/>
                <a:latin typeface="Calibri" panose="020F0502020204030204" pitchFamily="34" charset="0"/>
                <a:ea typeface="Calibri" panose="020F0502020204030204" pitchFamily="34" charset="0"/>
                <a:cs typeface="Times New Roman" panose="02020603050405020304" pitchFamily="18" charset="0"/>
              </a:rPr>
              <a:t>Yhteistyön luominen ylikunnallisen valvontakeskushankkeen kanssa. Valvontakoordinaattori?</a:t>
            </a:r>
          </a:p>
          <a:p>
            <a:pPr>
              <a:lnSpc>
                <a:spcPct val="107000"/>
              </a:lnSpc>
              <a:spcAft>
                <a:spcPts val="800"/>
              </a:spcAft>
            </a:pPr>
            <a:r>
              <a:rPr lang="fi-FI" sz="1800" dirty="0">
                <a:effectLst/>
                <a:latin typeface="Calibri" panose="020F0502020204030204" pitchFamily="34" charset="0"/>
                <a:ea typeface="Calibri" panose="020F0502020204030204" pitchFamily="34" charset="0"/>
                <a:cs typeface="Times New Roman" panose="02020603050405020304" pitchFamily="18" charset="0"/>
              </a:rPr>
              <a:t>Valvontakeskukselta saatavien tietojen koonti ja hyödyntäminen?</a:t>
            </a:r>
          </a:p>
          <a:p>
            <a:pPr>
              <a:lnSpc>
                <a:spcPct val="107000"/>
              </a:lnSpc>
              <a:spcAft>
                <a:spcPts val="800"/>
              </a:spcAft>
            </a:pPr>
            <a:r>
              <a:rPr lang="fi-FI" sz="1800" dirty="0">
                <a:effectLst/>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800"/>
              </a:spcAft>
            </a:pPr>
            <a:r>
              <a:rPr lang="fi-FI" sz="1800" dirty="0">
                <a:effectLst/>
                <a:latin typeface="Calibri" panose="020F0502020204030204" pitchFamily="34" charset="0"/>
                <a:ea typeface="Calibri" panose="020F0502020204030204" pitchFamily="34" charset="0"/>
                <a:cs typeface="Times New Roman" panose="02020603050405020304" pitchFamily="18" charset="0"/>
              </a:rPr>
              <a:t>Työryhmä suosittelee kartoitusta: millaisia asumispalveluja tarvitaan lisää? Millä sijainneilla?</a:t>
            </a:r>
          </a:p>
          <a:p>
            <a:pPr>
              <a:lnSpc>
                <a:spcPct val="107000"/>
              </a:lnSpc>
              <a:spcAft>
                <a:spcPts val="800"/>
              </a:spcAft>
            </a:pPr>
            <a:r>
              <a:rPr lang="fi-FI" sz="1800" dirty="0">
                <a:effectLst/>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800"/>
              </a:spcAft>
            </a:pPr>
            <a:r>
              <a:rPr lang="fi-FI" sz="1800" dirty="0">
                <a:effectLst/>
                <a:latin typeface="Calibri" panose="020F0502020204030204" pitchFamily="34" charset="0"/>
                <a:ea typeface="Calibri" panose="020F0502020204030204" pitchFamily="34" charset="0"/>
                <a:cs typeface="Times New Roman" panose="02020603050405020304" pitchFamily="18" charset="0"/>
              </a:rPr>
              <a:t>Yhdyspinnat: KV- ja VPL-asumisyksiköt, mielenterveyspalvelut; ikääntyneiden asumispalvelut; lastensuojelun yksiköt</a:t>
            </a:r>
          </a:p>
          <a:p>
            <a:pPr marL="285750" indent="-285750">
              <a:buFont typeface="Arial" panose="020B0604020202020204" pitchFamily="34" charset="0"/>
              <a:buChar char="•"/>
            </a:pPr>
            <a:endParaRPr lang="fi-FI" dirty="0"/>
          </a:p>
        </p:txBody>
      </p:sp>
    </p:spTree>
    <p:extLst>
      <p:ext uri="{BB962C8B-B14F-4D97-AF65-F5344CB8AC3E}">
        <p14:creationId xmlns:p14="http://schemas.microsoft.com/office/powerpoint/2010/main" val="327759808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Otsikko 14">
            <a:extLst>
              <a:ext uri="{FF2B5EF4-FFF2-40B4-BE49-F238E27FC236}">
                <a16:creationId xmlns:a16="http://schemas.microsoft.com/office/drawing/2014/main" id="{4B2E407E-933C-4DAA-94F4-7EF99C65E8F5}"/>
              </a:ext>
            </a:extLst>
          </p:cNvPr>
          <p:cNvSpPr>
            <a:spLocks noGrp="1"/>
          </p:cNvSpPr>
          <p:nvPr>
            <p:ph type="title"/>
          </p:nvPr>
        </p:nvSpPr>
        <p:spPr>
          <a:xfrm>
            <a:off x="8476488" y="640081"/>
            <a:ext cx="3227715" cy="883919"/>
          </a:xfrm>
        </p:spPr>
        <p:txBody>
          <a:bodyPr>
            <a:normAutofit fontScale="90000"/>
          </a:bodyPr>
          <a:lstStyle/>
          <a:p>
            <a:r>
              <a:rPr lang="fi-FI" sz="1800" b="0" i="0" u="none" strike="noStrike" dirty="0">
                <a:solidFill>
                  <a:srgbClr val="000000"/>
                </a:solidFill>
                <a:effectLst/>
                <a:latin typeface="Arial" panose="020B0604020202020204" pitchFamily="34" charset="0"/>
              </a:rPr>
              <a:t>Lähde: THL, Tilasto- ja indikaattoripankki Sotkanet.fi 2005-2022</a:t>
            </a:r>
            <a:r>
              <a:rPr lang="fi-FI" sz="1050" dirty="0"/>
              <a:t> </a:t>
            </a:r>
            <a:endParaRPr lang="fi-FI" sz="1800" dirty="0"/>
          </a:p>
        </p:txBody>
      </p:sp>
      <p:sp>
        <p:nvSpPr>
          <p:cNvPr id="16" name="Sisällön paikkamerkki 15">
            <a:extLst>
              <a:ext uri="{FF2B5EF4-FFF2-40B4-BE49-F238E27FC236}">
                <a16:creationId xmlns:a16="http://schemas.microsoft.com/office/drawing/2014/main" id="{0799EBB1-390F-49FC-B77F-C392546AA96F}"/>
              </a:ext>
            </a:extLst>
          </p:cNvPr>
          <p:cNvSpPr>
            <a:spLocks noGrp="1"/>
          </p:cNvSpPr>
          <p:nvPr>
            <p:ph idx="1"/>
          </p:nvPr>
        </p:nvSpPr>
        <p:spPr/>
        <p:txBody>
          <a:bodyPr/>
          <a:lstStyle/>
          <a:p>
            <a:endParaRPr lang="fi-FI" dirty="0"/>
          </a:p>
        </p:txBody>
      </p:sp>
      <p:sp>
        <p:nvSpPr>
          <p:cNvPr id="17" name="Tekstin paikkamerkki 16">
            <a:extLst>
              <a:ext uri="{FF2B5EF4-FFF2-40B4-BE49-F238E27FC236}">
                <a16:creationId xmlns:a16="http://schemas.microsoft.com/office/drawing/2014/main" id="{ED1088A9-E469-4015-A227-8AD5DDFD9B64}"/>
              </a:ext>
            </a:extLst>
          </p:cNvPr>
          <p:cNvSpPr>
            <a:spLocks noGrp="1"/>
          </p:cNvSpPr>
          <p:nvPr>
            <p:ph type="body" sz="half" idx="2"/>
          </p:nvPr>
        </p:nvSpPr>
        <p:spPr/>
        <p:txBody>
          <a:bodyPr>
            <a:normAutofit fontScale="92500" lnSpcReduction="20000"/>
          </a:bodyPr>
          <a:lstStyle/>
          <a:p>
            <a:r>
              <a:rPr lang="fi-FI" dirty="0"/>
              <a:t>Tuetun asumisen asiakkaita oli 195, joista 189 oli 18-64 –vuotiaita. </a:t>
            </a:r>
          </a:p>
          <a:p>
            <a:r>
              <a:rPr lang="fi-FI" dirty="0"/>
              <a:t>Ohjatussa asumisessa vastaavat luvut olivat 133 ja 128.</a:t>
            </a:r>
          </a:p>
          <a:p>
            <a:r>
              <a:rPr lang="fi-FI" dirty="0"/>
              <a:t>Alaikäisiä asukkaita ei ollut.</a:t>
            </a:r>
          </a:p>
        </p:txBody>
      </p:sp>
      <p:graphicFrame>
        <p:nvGraphicFramePr>
          <p:cNvPr id="14" name="Kaavio 13">
            <a:extLst>
              <a:ext uri="{FF2B5EF4-FFF2-40B4-BE49-F238E27FC236}">
                <a16:creationId xmlns:a16="http://schemas.microsoft.com/office/drawing/2014/main" id="{F3AAD3B5-E951-4B3F-A271-C863EEDB51E6}"/>
              </a:ext>
            </a:extLst>
          </p:cNvPr>
          <p:cNvGraphicFramePr>
            <a:graphicFrameLocks/>
          </p:cNvGraphicFramePr>
          <p:nvPr>
            <p:extLst>
              <p:ext uri="{D42A27DB-BD31-4B8C-83A1-F6EECF244321}">
                <p14:modId xmlns:p14="http://schemas.microsoft.com/office/powerpoint/2010/main" val="2597755437"/>
              </p:ext>
            </p:extLst>
          </p:nvPr>
        </p:nvGraphicFramePr>
        <p:xfrm>
          <a:off x="1347124" y="762001"/>
          <a:ext cx="6949440" cy="5874061"/>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6098371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Kaavio 8">
            <a:extLst>
              <a:ext uri="{FF2B5EF4-FFF2-40B4-BE49-F238E27FC236}">
                <a16:creationId xmlns:a16="http://schemas.microsoft.com/office/drawing/2014/main" id="{CC1CD571-706A-4F6C-BE1A-E48269ED2470}"/>
              </a:ext>
            </a:extLst>
          </p:cNvPr>
          <p:cNvGraphicFramePr>
            <a:graphicFrameLocks/>
          </p:cNvGraphicFramePr>
          <p:nvPr>
            <p:extLst>
              <p:ext uri="{D42A27DB-BD31-4B8C-83A1-F6EECF244321}">
                <p14:modId xmlns:p14="http://schemas.microsoft.com/office/powerpoint/2010/main" val="722904955"/>
              </p:ext>
            </p:extLst>
          </p:nvPr>
        </p:nvGraphicFramePr>
        <p:xfrm>
          <a:off x="838986" y="377072"/>
          <a:ext cx="10689995" cy="5599522"/>
        </p:xfrm>
        <a:graphic>
          <a:graphicData uri="http://schemas.openxmlformats.org/drawingml/2006/chart">
            <c:chart xmlns:c="http://schemas.openxmlformats.org/drawingml/2006/chart" xmlns:r="http://schemas.openxmlformats.org/officeDocument/2006/relationships" r:id="rId2"/>
          </a:graphicData>
        </a:graphic>
      </p:graphicFrame>
      <p:sp>
        <p:nvSpPr>
          <p:cNvPr id="10" name="Tekstiruutu 9">
            <a:extLst>
              <a:ext uri="{FF2B5EF4-FFF2-40B4-BE49-F238E27FC236}">
                <a16:creationId xmlns:a16="http://schemas.microsoft.com/office/drawing/2014/main" id="{4D1F1760-BF85-4751-B396-08D12F89547E}"/>
              </a:ext>
            </a:extLst>
          </p:cNvPr>
          <p:cNvSpPr txBox="1"/>
          <p:nvPr/>
        </p:nvSpPr>
        <p:spPr>
          <a:xfrm>
            <a:off x="369456" y="6188365"/>
            <a:ext cx="4987636" cy="646331"/>
          </a:xfrm>
          <a:prstGeom prst="rect">
            <a:avLst/>
          </a:prstGeom>
          <a:noFill/>
        </p:spPr>
        <p:txBody>
          <a:bodyPr wrap="square" rtlCol="0">
            <a:spAutoFit/>
          </a:bodyPr>
          <a:lstStyle/>
          <a:p>
            <a:r>
              <a:rPr lang="fi-FI" sz="1800" b="0" i="0" u="none" strike="noStrike" dirty="0">
                <a:solidFill>
                  <a:srgbClr val="000000"/>
                </a:solidFill>
                <a:effectLst/>
                <a:latin typeface="Arial" panose="020B0604020202020204" pitchFamily="34" charset="0"/>
              </a:rPr>
              <a:t>Lähde: THL, Tilasto- ja indikaattoripankki Sotkanet.fi 2005-2022</a:t>
            </a:r>
            <a:r>
              <a:rPr lang="fi-FI" sz="1050" dirty="0"/>
              <a:t> </a:t>
            </a:r>
            <a:endParaRPr lang="fi-FI" dirty="0"/>
          </a:p>
        </p:txBody>
      </p:sp>
    </p:spTree>
    <p:extLst>
      <p:ext uri="{BB962C8B-B14F-4D97-AF65-F5344CB8AC3E}">
        <p14:creationId xmlns:p14="http://schemas.microsoft.com/office/powerpoint/2010/main" val="172954508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Kaavio 1">
            <a:extLst>
              <a:ext uri="{FF2B5EF4-FFF2-40B4-BE49-F238E27FC236}">
                <a16:creationId xmlns:a16="http://schemas.microsoft.com/office/drawing/2014/main" id="{2B946663-81B8-4BD1-B480-AF5873722670}"/>
              </a:ext>
            </a:extLst>
          </p:cNvPr>
          <p:cNvGraphicFramePr>
            <a:graphicFrameLocks/>
          </p:cNvGraphicFramePr>
          <p:nvPr>
            <p:extLst>
              <p:ext uri="{D42A27DB-BD31-4B8C-83A1-F6EECF244321}">
                <p14:modId xmlns:p14="http://schemas.microsoft.com/office/powerpoint/2010/main" val="4021136256"/>
              </p:ext>
            </p:extLst>
          </p:nvPr>
        </p:nvGraphicFramePr>
        <p:xfrm>
          <a:off x="367645" y="273378"/>
          <a:ext cx="11180189" cy="5970404"/>
        </p:xfrm>
        <a:graphic>
          <a:graphicData uri="http://schemas.openxmlformats.org/drawingml/2006/chart">
            <c:chart xmlns:c="http://schemas.openxmlformats.org/drawingml/2006/chart" xmlns:r="http://schemas.openxmlformats.org/officeDocument/2006/relationships" r:id="rId2"/>
          </a:graphicData>
        </a:graphic>
      </p:graphicFrame>
      <p:sp>
        <p:nvSpPr>
          <p:cNvPr id="3" name="Tekstiruutu 2">
            <a:extLst>
              <a:ext uri="{FF2B5EF4-FFF2-40B4-BE49-F238E27FC236}">
                <a16:creationId xmlns:a16="http://schemas.microsoft.com/office/drawing/2014/main" id="{681EE9C6-B2BF-4474-BDE5-366EEEF21769}"/>
              </a:ext>
            </a:extLst>
          </p:cNvPr>
          <p:cNvSpPr txBox="1"/>
          <p:nvPr/>
        </p:nvSpPr>
        <p:spPr>
          <a:xfrm>
            <a:off x="369456" y="6188365"/>
            <a:ext cx="4987636" cy="646331"/>
          </a:xfrm>
          <a:prstGeom prst="rect">
            <a:avLst/>
          </a:prstGeom>
          <a:noFill/>
        </p:spPr>
        <p:txBody>
          <a:bodyPr wrap="square" rtlCol="0">
            <a:spAutoFit/>
          </a:bodyPr>
          <a:lstStyle/>
          <a:p>
            <a:r>
              <a:rPr lang="fi-FI" sz="1800" b="0" i="0" u="none" strike="noStrike" dirty="0">
                <a:solidFill>
                  <a:srgbClr val="000000"/>
                </a:solidFill>
                <a:effectLst/>
                <a:latin typeface="Arial" panose="020B0604020202020204" pitchFamily="34" charset="0"/>
              </a:rPr>
              <a:t>Lähde: THL, Tilasto- ja indikaattoripankki Sotkanet.fi 2005-2022</a:t>
            </a:r>
            <a:r>
              <a:rPr lang="fi-FI" sz="1050" dirty="0"/>
              <a:t> </a:t>
            </a:r>
            <a:endParaRPr lang="fi-FI" dirty="0"/>
          </a:p>
        </p:txBody>
      </p:sp>
    </p:spTree>
    <p:extLst>
      <p:ext uri="{BB962C8B-B14F-4D97-AF65-F5344CB8AC3E}">
        <p14:creationId xmlns:p14="http://schemas.microsoft.com/office/powerpoint/2010/main" val="5439502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593B4D24-F4A8-4141-A20A-E0575D19963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grpSp>
        <p:nvGrpSpPr>
          <p:cNvPr id="10" name="Group 9">
            <a:extLst>
              <a:ext uri="{FF2B5EF4-FFF2-40B4-BE49-F238E27FC236}">
                <a16:creationId xmlns:a16="http://schemas.microsoft.com/office/drawing/2014/main" id="{6CCEEF8A-4A3A-4B35-AA57-D804767F5AD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 y="0"/>
            <a:ext cx="12191696" cy="6170490"/>
            <a:chOff x="-2" y="0"/>
            <a:chExt cx="12191696" cy="6170490"/>
          </a:xfrm>
        </p:grpSpPr>
        <p:sp>
          <p:nvSpPr>
            <p:cNvPr id="11" name="Freeform: Shape 10">
              <a:extLst>
                <a:ext uri="{FF2B5EF4-FFF2-40B4-BE49-F238E27FC236}">
                  <a16:creationId xmlns:a16="http://schemas.microsoft.com/office/drawing/2014/main" id="{55A741C2-AB82-4BF5-9324-5D0B56A3D0F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3167675" y="-3167677"/>
              <a:ext cx="5856341" cy="12191695"/>
            </a:xfrm>
            <a:custGeom>
              <a:avLst/>
              <a:gdLst>
                <a:gd name="connsiteX0" fmla="*/ 0 w 5856341"/>
                <a:gd name="connsiteY0" fmla="*/ 12191695 h 12191695"/>
                <a:gd name="connsiteX1" fmla="*/ 0 w 5856341"/>
                <a:gd name="connsiteY1" fmla="*/ 0 h 12191695"/>
                <a:gd name="connsiteX2" fmla="*/ 243849 w 5856341"/>
                <a:gd name="connsiteY2" fmla="*/ 0 h 12191695"/>
                <a:gd name="connsiteX3" fmla="*/ 505121 w 5856341"/>
                <a:gd name="connsiteY3" fmla="*/ 0 h 12191695"/>
                <a:gd name="connsiteX4" fmla="*/ 723207 w 5856341"/>
                <a:gd name="connsiteY4" fmla="*/ 0 h 12191695"/>
                <a:gd name="connsiteX5" fmla="*/ 755828 w 5856341"/>
                <a:gd name="connsiteY5" fmla="*/ 0 h 12191695"/>
                <a:gd name="connsiteX6" fmla="*/ 1411868 w 5856341"/>
                <a:gd name="connsiteY6" fmla="*/ 0 h 12191695"/>
                <a:gd name="connsiteX7" fmla="*/ 1421034 w 5856341"/>
                <a:gd name="connsiteY7" fmla="*/ 0 h 12191695"/>
                <a:gd name="connsiteX8" fmla="*/ 1515206 w 5856341"/>
                <a:gd name="connsiteY8" fmla="*/ 0 h 12191695"/>
                <a:gd name="connsiteX9" fmla="*/ 2636151 w 5856341"/>
                <a:gd name="connsiteY9" fmla="*/ 0 h 12191695"/>
                <a:gd name="connsiteX10" fmla="*/ 4637890 w 5856341"/>
                <a:gd name="connsiteY10" fmla="*/ 0 h 12191695"/>
                <a:gd name="connsiteX11" fmla="*/ 4654499 w 5856341"/>
                <a:gd name="connsiteY11" fmla="*/ 26661 h 12191695"/>
                <a:gd name="connsiteX12" fmla="*/ 5856341 w 5856341"/>
                <a:gd name="connsiteY12" fmla="*/ 6438338 h 12191695"/>
                <a:gd name="connsiteX13" fmla="*/ 4449211 w 5856341"/>
                <a:gd name="connsiteY13" fmla="*/ 11332719 h 12191695"/>
                <a:gd name="connsiteX14" fmla="*/ 4061349 w 5856341"/>
                <a:gd name="connsiteY14" fmla="*/ 12054097 h 12191695"/>
                <a:gd name="connsiteX15" fmla="*/ 3977450 w 5856341"/>
                <a:gd name="connsiteY15" fmla="*/ 12191695 h 12191695"/>
                <a:gd name="connsiteX16" fmla="*/ 2636151 w 5856341"/>
                <a:gd name="connsiteY16" fmla="*/ 12191695 h 12191695"/>
                <a:gd name="connsiteX17" fmla="*/ 1421034 w 5856341"/>
                <a:gd name="connsiteY17" fmla="*/ 12191695 h 12191695"/>
                <a:gd name="connsiteX18" fmla="*/ 1411868 w 5856341"/>
                <a:gd name="connsiteY18" fmla="*/ 12191695 h 12191695"/>
                <a:gd name="connsiteX19" fmla="*/ 1283685 w 5856341"/>
                <a:gd name="connsiteY19" fmla="*/ 12191695 h 12191695"/>
                <a:gd name="connsiteX20" fmla="*/ 755828 w 5856341"/>
                <a:gd name="connsiteY20" fmla="*/ 12191695 h 12191695"/>
                <a:gd name="connsiteX21" fmla="*/ 723207 w 5856341"/>
                <a:gd name="connsiteY21" fmla="*/ 12191695 h 12191695"/>
                <a:gd name="connsiteX22" fmla="*/ 505121 w 5856341"/>
                <a:gd name="connsiteY22" fmla="*/ 12191695 h 12191695"/>
                <a:gd name="connsiteX23" fmla="*/ 243849 w 5856341"/>
                <a:gd name="connsiteY23" fmla="*/ 12191695 h 121916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5856341" h="12191695">
                  <a:moveTo>
                    <a:pt x="0" y="12191695"/>
                  </a:moveTo>
                  <a:lnTo>
                    <a:pt x="0" y="0"/>
                  </a:lnTo>
                  <a:lnTo>
                    <a:pt x="243849" y="0"/>
                  </a:lnTo>
                  <a:lnTo>
                    <a:pt x="505121" y="0"/>
                  </a:lnTo>
                  <a:lnTo>
                    <a:pt x="723207" y="0"/>
                  </a:lnTo>
                  <a:lnTo>
                    <a:pt x="755828" y="0"/>
                  </a:lnTo>
                  <a:lnTo>
                    <a:pt x="1411868" y="0"/>
                  </a:lnTo>
                  <a:lnTo>
                    <a:pt x="1421034" y="0"/>
                  </a:lnTo>
                  <a:lnTo>
                    <a:pt x="1515206" y="0"/>
                  </a:lnTo>
                  <a:lnTo>
                    <a:pt x="2636151" y="0"/>
                  </a:lnTo>
                  <a:lnTo>
                    <a:pt x="4637890" y="0"/>
                  </a:lnTo>
                  <a:lnTo>
                    <a:pt x="4654499" y="26661"/>
                  </a:lnTo>
                  <a:cubicBezTo>
                    <a:pt x="5425621" y="1341551"/>
                    <a:pt x="5856341" y="3721137"/>
                    <a:pt x="5856341" y="6438338"/>
                  </a:cubicBezTo>
                  <a:cubicBezTo>
                    <a:pt x="5856341" y="8833790"/>
                    <a:pt x="5159120" y="9960353"/>
                    <a:pt x="4449211" y="11332719"/>
                  </a:cubicBezTo>
                  <a:cubicBezTo>
                    <a:pt x="4319934" y="11582638"/>
                    <a:pt x="4191839" y="11827452"/>
                    <a:pt x="4061349" y="12054097"/>
                  </a:cubicBezTo>
                  <a:lnTo>
                    <a:pt x="3977450" y="12191695"/>
                  </a:lnTo>
                  <a:lnTo>
                    <a:pt x="2636151" y="12191695"/>
                  </a:lnTo>
                  <a:lnTo>
                    <a:pt x="1421034" y="12191695"/>
                  </a:lnTo>
                  <a:lnTo>
                    <a:pt x="1411868" y="12191695"/>
                  </a:lnTo>
                  <a:lnTo>
                    <a:pt x="1283685" y="12191695"/>
                  </a:lnTo>
                  <a:lnTo>
                    <a:pt x="755828" y="12191695"/>
                  </a:lnTo>
                  <a:lnTo>
                    <a:pt x="723207" y="12191695"/>
                  </a:lnTo>
                  <a:lnTo>
                    <a:pt x="505121" y="12191695"/>
                  </a:lnTo>
                  <a:lnTo>
                    <a:pt x="243849" y="12191695"/>
                  </a:lnTo>
                  <a:close/>
                </a:path>
              </a:pathLst>
            </a:custGeom>
            <a:solidFill>
              <a:schemeClr val="bg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a16="http://schemas.microsoft.com/office/drawing/2014/main" id="{DCD46807-BF17-4E5D-90A8-A062604C00C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146277" y="-874927"/>
              <a:ext cx="1899138" cy="12191695"/>
            </a:xfrm>
            <a:custGeom>
              <a:avLst/>
              <a:gdLst>
                <a:gd name="connsiteX0" fmla="*/ 1258269 w 2529723"/>
                <a:gd name="connsiteY0" fmla="*/ 0 h 6858000"/>
                <a:gd name="connsiteX1" fmla="*/ 1275627 w 2529723"/>
                <a:gd name="connsiteY1" fmla="*/ 0 h 6858000"/>
                <a:gd name="connsiteX2" fmla="*/ 1302560 w 2529723"/>
                <a:gd name="connsiteY2" fmla="*/ 24338 h 6858000"/>
                <a:gd name="connsiteX3" fmla="*/ 2522825 w 2529723"/>
                <a:gd name="connsiteY3" fmla="*/ 3678515 h 6858000"/>
                <a:gd name="connsiteX4" fmla="*/ 557500 w 2529723"/>
                <a:gd name="connsiteY4" fmla="*/ 6451411 h 6858000"/>
                <a:gd name="connsiteX5" fmla="*/ 32482 w 2529723"/>
                <a:gd name="connsiteY5" fmla="*/ 6849373 h 6858000"/>
                <a:gd name="connsiteX6" fmla="*/ 19531 w 2529723"/>
                <a:gd name="connsiteY6" fmla="*/ 6858000 h 6858000"/>
                <a:gd name="connsiteX7" fmla="*/ 0 w 2529723"/>
                <a:gd name="connsiteY7" fmla="*/ 6858000 h 6858000"/>
                <a:gd name="connsiteX8" fmla="*/ 14202 w 2529723"/>
                <a:gd name="connsiteY8" fmla="*/ 6848540 h 6858000"/>
                <a:gd name="connsiteX9" fmla="*/ 539221 w 2529723"/>
                <a:gd name="connsiteY9" fmla="*/ 6450578 h 6858000"/>
                <a:gd name="connsiteX10" fmla="*/ 2504546 w 2529723"/>
                <a:gd name="connsiteY10" fmla="*/ 3677682 h 6858000"/>
                <a:gd name="connsiteX11" fmla="*/ 1284280 w 2529723"/>
                <a:gd name="connsiteY11" fmla="*/ 23504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29723" h="6858000">
                  <a:moveTo>
                    <a:pt x="1258269" y="0"/>
                  </a:moveTo>
                  <a:lnTo>
                    <a:pt x="1275627" y="0"/>
                  </a:lnTo>
                  <a:lnTo>
                    <a:pt x="1302560" y="24338"/>
                  </a:lnTo>
                  <a:cubicBezTo>
                    <a:pt x="2156831" y="855667"/>
                    <a:pt x="2590622" y="2191755"/>
                    <a:pt x="2522825" y="3678515"/>
                  </a:cubicBezTo>
                  <a:cubicBezTo>
                    <a:pt x="2459072" y="5076606"/>
                    <a:pt x="1519830" y="5692656"/>
                    <a:pt x="557500" y="6451411"/>
                  </a:cubicBezTo>
                  <a:cubicBezTo>
                    <a:pt x="382255" y="6589587"/>
                    <a:pt x="208689" y="6724853"/>
                    <a:pt x="32482" y="6849373"/>
                  </a:cubicBezTo>
                  <a:lnTo>
                    <a:pt x="19531" y="6858000"/>
                  </a:lnTo>
                  <a:lnTo>
                    <a:pt x="0" y="6858000"/>
                  </a:lnTo>
                  <a:lnTo>
                    <a:pt x="14202" y="6848540"/>
                  </a:lnTo>
                  <a:cubicBezTo>
                    <a:pt x="190409" y="6724020"/>
                    <a:pt x="363976" y="6588754"/>
                    <a:pt x="539221" y="6450578"/>
                  </a:cubicBezTo>
                  <a:cubicBezTo>
                    <a:pt x="1501550" y="5691822"/>
                    <a:pt x="2440792" y="5075773"/>
                    <a:pt x="2504546" y="3677682"/>
                  </a:cubicBezTo>
                  <a:cubicBezTo>
                    <a:pt x="2572343" y="2190921"/>
                    <a:pt x="2138551" y="854834"/>
                    <a:pt x="1284280" y="23504"/>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13" name="Freeform: Shape 12">
              <a:extLst>
                <a:ext uri="{FF2B5EF4-FFF2-40B4-BE49-F238E27FC236}">
                  <a16:creationId xmlns:a16="http://schemas.microsoft.com/office/drawing/2014/main" id="{823926DB-76C8-474A-B5FB-F43C59E33FC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143758" y="-1037574"/>
              <a:ext cx="1904176" cy="12191695"/>
            </a:xfrm>
            <a:custGeom>
              <a:avLst/>
              <a:gdLst>
                <a:gd name="connsiteX0" fmla="*/ 879731 w 2536434"/>
                <a:gd name="connsiteY0" fmla="*/ 0 h 6858000"/>
                <a:gd name="connsiteX1" fmla="*/ 913411 w 2536434"/>
                <a:gd name="connsiteY1" fmla="*/ 0 h 6858000"/>
                <a:gd name="connsiteX2" fmla="*/ 935535 w 2536434"/>
                <a:gd name="connsiteY2" fmla="*/ 14997 h 6858000"/>
                <a:gd name="connsiteX3" fmla="*/ 2536434 w 2536434"/>
                <a:gd name="connsiteY3" fmla="*/ 3621656 h 6858000"/>
                <a:gd name="connsiteX4" fmla="*/ 662084 w 2536434"/>
                <a:gd name="connsiteY4" fmla="*/ 6374814 h 6858000"/>
                <a:gd name="connsiteX5" fmla="*/ 145436 w 2536434"/>
                <a:gd name="connsiteY5" fmla="*/ 6780599 h 6858000"/>
                <a:gd name="connsiteX6" fmla="*/ 33680 w 2536434"/>
                <a:gd name="connsiteY6" fmla="*/ 6858000 h 6858000"/>
                <a:gd name="connsiteX7" fmla="*/ 0 w 2536434"/>
                <a:gd name="connsiteY7" fmla="*/ 6858000 h 6858000"/>
                <a:gd name="connsiteX8" fmla="*/ 111756 w 2536434"/>
                <a:gd name="connsiteY8" fmla="*/ 6780599 h 6858000"/>
                <a:gd name="connsiteX9" fmla="*/ 628404 w 2536434"/>
                <a:gd name="connsiteY9" fmla="*/ 6374814 h 6858000"/>
                <a:gd name="connsiteX10" fmla="*/ 2502754 w 2536434"/>
                <a:gd name="connsiteY10" fmla="*/ 3621656 h 6858000"/>
                <a:gd name="connsiteX11" fmla="*/ 901855 w 2536434"/>
                <a:gd name="connsiteY11" fmla="*/ 1499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36434" h="6858000">
                  <a:moveTo>
                    <a:pt x="879731" y="0"/>
                  </a:moveTo>
                  <a:lnTo>
                    <a:pt x="913411" y="0"/>
                  </a:lnTo>
                  <a:lnTo>
                    <a:pt x="935535" y="14997"/>
                  </a:lnTo>
                  <a:cubicBezTo>
                    <a:pt x="1962698" y="754641"/>
                    <a:pt x="2536434" y="2093192"/>
                    <a:pt x="2536434" y="3621656"/>
                  </a:cubicBezTo>
                  <a:cubicBezTo>
                    <a:pt x="2536434" y="4969131"/>
                    <a:pt x="1607709" y="5602839"/>
                    <a:pt x="662084" y="6374814"/>
                  </a:cubicBezTo>
                  <a:cubicBezTo>
                    <a:pt x="489881" y="6515397"/>
                    <a:pt x="319254" y="6653108"/>
                    <a:pt x="145436" y="6780599"/>
                  </a:cubicBezTo>
                  <a:lnTo>
                    <a:pt x="33680" y="6858000"/>
                  </a:lnTo>
                  <a:lnTo>
                    <a:pt x="0" y="6858000"/>
                  </a:lnTo>
                  <a:lnTo>
                    <a:pt x="111756" y="6780599"/>
                  </a:lnTo>
                  <a:cubicBezTo>
                    <a:pt x="285574" y="6653108"/>
                    <a:pt x="456201" y="6515397"/>
                    <a:pt x="628404" y="6374814"/>
                  </a:cubicBezTo>
                  <a:cubicBezTo>
                    <a:pt x="1574029" y="5602839"/>
                    <a:pt x="2502754" y="4969131"/>
                    <a:pt x="2502754" y="3621656"/>
                  </a:cubicBezTo>
                  <a:cubicBezTo>
                    <a:pt x="2502754" y="2093192"/>
                    <a:pt x="1929018" y="754641"/>
                    <a:pt x="901855" y="14997"/>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14" name="Freeform: Shape 13">
              <a:extLst>
                <a:ext uri="{FF2B5EF4-FFF2-40B4-BE49-F238E27FC236}">
                  <a16:creationId xmlns:a16="http://schemas.microsoft.com/office/drawing/2014/main" id="{3C1F5347-E00A-4E12-AC11-18E0B1AF2D7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247015" y="-1314429"/>
              <a:ext cx="1697663" cy="12191695"/>
            </a:xfrm>
            <a:custGeom>
              <a:avLst/>
              <a:gdLst>
                <a:gd name="connsiteX0" fmla="*/ 879731 w 2521425"/>
                <a:gd name="connsiteY0" fmla="*/ 0 h 6858000"/>
                <a:gd name="connsiteX1" fmla="*/ 898402 w 2521425"/>
                <a:gd name="connsiteY1" fmla="*/ 0 h 6858000"/>
                <a:gd name="connsiteX2" fmla="*/ 920526 w 2521425"/>
                <a:gd name="connsiteY2" fmla="*/ 14997 h 6858000"/>
                <a:gd name="connsiteX3" fmla="*/ 2521425 w 2521425"/>
                <a:gd name="connsiteY3" fmla="*/ 3621656 h 6858000"/>
                <a:gd name="connsiteX4" fmla="*/ 647075 w 2521425"/>
                <a:gd name="connsiteY4" fmla="*/ 6374814 h 6858000"/>
                <a:gd name="connsiteX5" fmla="*/ 130427 w 2521425"/>
                <a:gd name="connsiteY5" fmla="*/ 6780599 h 6858000"/>
                <a:gd name="connsiteX6" fmla="*/ 18671 w 2521425"/>
                <a:gd name="connsiteY6" fmla="*/ 6858000 h 6858000"/>
                <a:gd name="connsiteX7" fmla="*/ 0 w 2521425"/>
                <a:gd name="connsiteY7" fmla="*/ 6858000 h 6858000"/>
                <a:gd name="connsiteX8" fmla="*/ 111756 w 2521425"/>
                <a:gd name="connsiteY8" fmla="*/ 6780599 h 6858000"/>
                <a:gd name="connsiteX9" fmla="*/ 628404 w 2521425"/>
                <a:gd name="connsiteY9" fmla="*/ 6374814 h 6858000"/>
                <a:gd name="connsiteX10" fmla="*/ 2502754 w 2521425"/>
                <a:gd name="connsiteY10" fmla="*/ 3621656 h 6858000"/>
                <a:gd name="connsiteX11" fmla="*/ 901855 w 2521425"/>
                <a:gd name="connsiteY11" fmla="*/ 1499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21425" h="6858000">
                  <a:moveTo>
                    <a:pt x="879731" y="0"/>
                  </a:moveTo>
                  <a:lnTo>
                    <a:pt x="898402" y="0"/>
                  </a:lnTo>
                  <a:lnTo>
                    <a:pt x="920526" y="14997"/>
                  </a:lnTo>
                  <a:cubicBezTo>
                    <a:pt x="1947689" y="754641"/>
                    <a:pt x="2521425" y="2093192"/>
                    <a:pt x="2521425" y="3621656"/>
                  </a:cubicBezTo>
                  <a:cubicBezTo>
                    <a:pt x="2521425" y="4969131"/>
                    <a:pt x="1592700" y="5602839"/>
                    <a:pt x="647075" y="6374814"/>
                  </a:cubicBezTo>
                  <a:cubicBezTo>
                    <a:pt x="474872" y="6515397"/>
                    <a:pt x="304245" y="6653108"/>
                    <a:pt x="130427" y="6780599"/>
                  </a:cubicBezTo>
                  <a:lnTo>
                    <a:pt x="18671" y="6858000"/>
                  </a:lnTo>
                  <a:lnTo>
                    <a:pt x="0" y="6858000"/>
                  </a:lnTo>
                  <a:lnTo>
                    <a:pt x="111756" y="6780599"/>
                  </a:lnTo>
                  <a:cubicBezTo>
                    <a:pt x="285574" y="6653108"/>
                    <a:pt x="456201" y="6515397"/>
                    <a:pt x="628404" y="6374814"/>
                  </a:cubicBezTo>
                  <a:cubicBezTo>
                    <a:pt x="1574029" y="5602839"/>
                    <a:pt x="2502754" y="4969131"/>
                    <a:pt x="2502754" y="3621656"/>
                  </a:cubicBezTo>
                  <a:cubicBezTo>
                    <a:pt x="2502754" y="2093192"/>
                    <a:pt x="1929018" y="754641"/>
                    <a:pt x="901855" y="14997"/>
                  </a:cubicBezTo>
                  <a:close/>
                </a:path>
              </a:pathLst>
            </a:cu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Meiryo"/>
                <a:ea typeface="+mn-ea"/>
                <a:cs typeface="+mn-cs"/>
              </a:endParaRPr>
            </a:p>
          </p:txBody>
        </p:sp>
      </p:grpSp>
      <p:sp>
        <p:nvSpPr>
          <p:cNvPr id="2" name="Otsikko 1">
            <a:extLst>
              <a:ext uri="{FF2B5EF4-FFF2-40B4-BE49-F238E27FC236}">
                <a16:creationId xmlns:a16="http://schemas.microsoft.com/office/drawing/2014/main" id="{D4E76147-BC12-410C-8BE7-C58C8BF679D9}"/>
              </a:ext>
            </a:extLst>
          </p:cNvPr>
          <p:cNvSpPr>
            <a:spLocks noGrp="1"/>
          </p:cNvSpPr>
          <p:nvPr>
            <p:ph type="title"/>
          </p:nvPr>
        </p:nvSpPr>
        <p:spPr>
          <a:xfrm>
            <a:off x="876692" y="442913"/>
            <a:ext cx="9643525" cy="784836"/>
          </a:xfrm>
        </p:spPr>
        <p:txBody>
          <a:bodyPr anchor="b">
            <a:normAutofit fontScale="90000"/>
          </a:bodyPr>
          <a:lstStyle/>
          <a:p>
            <a:r>
              <a:rPr lang="fi-FI" b="0" dirty="0"/>
              <a:t>Kehitysvammalain mukaiset asumispalvelut (1)</a:t>
            </a:r>
          </a:p>
        </p:txBody>
      </p:sp>
      <p:sp>
        <p:nvSpPr>
          <p:cNvPr id="3" name="Sisällön paikkamerkki 2">
            <a:extLst>
              <a:ext uri="{FF2B5EF4-FFF2-40B4-BE49-F238E27FC236}">
                <a16:creationId xmlns:a16="http://schemas.microsoft.com/office/drawing/2014/main" id="{EC40A3C1-8605-4A48-9C4D-01DF022C2D69}"/>
              </a:ext>
            </a:extLst>
          </p:cNvPr>
          <p:cNvSpPr>
            <a:spLocks noGrp="1"/>
          </p:cNvSpPr>
          <p:nvPr>
            <p:ph idx="1"/>
          </p:nvPr>
        </p:nvSpPr>
        <p:spPr>
          <a:xfrm>
            <a:off x="876693" y="1329397"/>
            <a:ext cx="9436149" cy="4841093"/>
          </a:xfrm>
        </p:spPr>
        <p:txBody>
          <a:bodyPr>
            <a:normAutofit fontScale="92500" lnSpcReduction="20000"/>
          </a:bodyPr>
          <a:lstStyle/>
          <a:p>
            <a:pPr>
              <a:lnSpc>
                <a:spcPct val="107000"/>
              </a:lnSpc>
              <a:spcAft>
                <a:spcPts val="800"/>
              </a:spcAft>
            </a:pPr>
            <a:r>
              <a:rPr lang="fi-FI" sz="1800" b="1" dirty="0">
                <a:solidFill>
                  <a:srgbClr val="212529"/>
                </a:solidFill>
                <a:effectLst/>
                <a:latin typeface="Segoe UI" panose="020B0502040204020203" pitchFamily="34" charset="0"/>
                <a:ea typeface="Times New Roman" panose="02020603050405020304" pitchFamily="18" charset="0"/>
                <a:cs typeface="Times New Roman" panose="02020603050405020304" pitchFamily="18" charset="0"/>
              </a:rPr>
              <a:t>Palvelun määrittely</a:t>
            </a:r>
            <a:r>
              <a:rPr lang="fi-FI" sz="1800" dirty="0">
                <a:solidFill>
                  <a:srgbClr val="212529"/>
                </a:solidFill>
                <a:effectLst/>
                <a:latin typeface="Segoe UI" panose="020B0502040204020203" pitchFamily="34" charset="0"/>
                <a:ea typeface="Times New Roman" panose="02020603050405020304" pitchFamily="18" charset="0"/>
                <a:cs typeface="Times New Roman" panose="02020603050405020304" pitchFamily="18" charset="0"/>
              </a:rPr>
              <a:t>: Jos kehitysvammainen henkilö ei muun lainsäädännön perusteella saa itselleen sopivia asumispalveluita, hänen tarpeensa mukaiset asumispalvelut tulee järjestää erityishuolto-ohjelman perusteella. Kehitysvammalain 2 §:ssä puhutaan asumisen järjestämisestä. Myös kehitysvammaisten henkilöiden asumispalvelut järjestetään ensisijaisesti sosiaalihuolto- tai vammaispalvelulain nojalla, jos he täyttävät palvelun myöntämisen edellytykset.</a:t>
            </a:r>
            <a:endParaRPr lang="fi-FI"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i-FI" sz="1800" b="1" dirty="0">
                <a:solidFill>
                  <a:srgbClr val="212529"/>
                </a:solidFill>
                <a:effectLst/>
                <a:latin typeface="Segoe UI" panose="020B0502040204020203" pitchFamily="34" charset="0"/>
                <a:ea typeface="Times New Roman" panose="02020603050405020304" pitchFamily="18" charset="0"/>
                <a:cs typeface="Times New Roman" panose="02020603050405020304" pitchFamily="18" charset="0"/>
              </a:rPr>
              <a:t>Palvelun kohderyhmä</a:t>
            </a:r>
            <a:r>
              <a:rPr lang="fi-FI" sz="1800" dirty="0">
                <a:solidFill>
                  <a:srgbClr val="212529"/>
                </a:solidFill>
                <a:effectLst/>
                <a:latin typeface="Segoe UI" panose="020B0502040204020203" pitchFamily="34" charset="0"/>
                <a:ea typeface="Times New Roman" panose="02020603050405020304" pitchFamily="18" charset="0"/>
                <a:cs typeface="Times New Roman" panose="02020603050405020304" pitchFamily="18" charset="0"/>
              </a:rPr>
              <a:t>: Pääasiassa kehitysvammaiset henkilöt</a:t>
            </a:r>
            <a:r>
              <a:rPr lang="fi-FI" dirty="0">
                <a:solidFill>
                  <a:srgbClr val="212529"/>
                </a:solidFill>
                <a:latin typeface="Segoe UI" panose="020B0502040204020203" pitchFamily="34" charset="0"/>
                <a:ea typeface="Times New Roman" panose="02020603050405020304" pitchFamily="18" charset="0"/>
                <a:cs typeface="Times New Roman" panose="02020603050405020304" pitchFamily="18" charset="0"/>
              </a:rPr>
              <a:t>. </a:t>
            </a:r>
            <a:r>
              <a:rPr lang="fi-FI" sz="1800" dirty="0">
                <a:solidFill>
                  <a:srgbClr val="212529"/>
                </a:solidFill>
                <a:effectLst/>
                <a:latin typeface="Segoe UI" panose="020B0502040204020203" pitchFamily="34" charset="0"/>
                <a:ea typeface="Times New Roman" panose="02020603050405020304" pitchFamily="18" charset="0"/>
                <a:cs typeface="Times New Roman" panose="02020603050405020304" pitchFamily="18" charset="0"/>
              </a:rPr>
              <a:t>Palvelua tulee kehitysvammalain mukaan järjestää kaiken ikäisille kehitysvammaisille henkilöille, jotka eivät saa sopivaa/riittävää palvelua muun lainsäädännön perusteella. Palvelun saamisen kriteerinä ei ole vaikeavammaisuus, vaan myös kevyempää tukea tarvitsevat kehitysvammaiset henkilöt voivat saada palvelua kehitysvammalain nojalla.</a:t>
            </a:r>
            <a:endParaRPr lang="fi-FI"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i-FI" sz="1800" dirty="0">
                <a:solidFill>
                  <a:srgbClr val="212529"/>
                </a:solidFill>
                <a:effectLst/>
                <a:latin typeface="Segoe UI" panose="020B0502040204020203" pitchFamily="34" charset="0"/>
                <a:ea typeface="Times New Roman" panose="02020603050405020304" pitchFamily="18" charset="0"/>
                <a:cs typeface="Times New Roman" panose="02020603050405020304" pitchFamily="18" charset="0"/>
              </a:rPr>
              <a:t>Jos kehitysvammainen henkilö on oikeutettu saamaan palvelua sekä vammaispalvelu- että kehitysvammalain nojalla, tulee asia ratkaista tavalla, joka parhaiten turvaa asiakkaan edun. (</a:t>
            </a:r>
            <a:r>
              <a:rPr lang="fi-FI" sz="1800" dirty="0" err="1">
                <a:solidFill>
                  <a:srgbClr val="212529"/>
                </a:solidFill>
                <a:effectLst/>
                <a:latin typeface="Segoe UI" panose="020B0502040204020203" pitchFamily="34" charset="0"/>
                <a:ea typeface="Times New Roman" panose="02020603050405020304" pitchFamily="18" charset="0"/>
                <a:cs typeface="Times New Roman" panose="02020603050405020304" pitchFamily="18" charset="0"/>
              </a:rPr>
              <a:t>Huom</a:t>
            </a:r>
            <a:r>
              <a:rPr lang="fi-FI" sz="1800" dirty="0">
                <a:solidFill>
                  <a:srgbClr val="212529"/>
                </a:solidFill>
                <a:effectLst/>
                <a:latin typeface="Segoe UI" panose="020B0502040204020203" pitchFamily="34" charset="0"/>
                <a:ea typeface="Times New Roman" panose="02020603050405020304" pitchFamily="18" charset="0"/>
                <a:cs typeface="Times New Roman" panose="02020603050405020304" pitchFamily="18" charset="0"/>
              </a:rPr>
              <a:t>! Vammaispalvelulain uudistuksen tuomat muutokset huomioidaan.)</a:t>
            </a:r>
            <a:endParaRPr lang="fi-FI" sz="1800" dirty="0">
              <a:effectLst/>
              <a:latin typeface="Calibri" panose="020F0502020204030204" pitchFamily="34" charset="0"/>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endParaRPr lang="fi-FI" dirty="0"/>
          </a:p>
        </p:txBody>
      </p:sp>
    </p:spTree>
    <p:extLst>
      <p:ext uri="{BB962C8B-B14F-4D97-AF65-F5344CB8AC3E}">
        <p14:creationId xmlns:p14="http://schemas.microsoft.com/office/powerpoint/2010/main" val="381255442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graphicFrame>
        <p:nvGraphicFramePr>
          <p:cNvPr id="32" name="Kaavio 31">
            <a:extLst>
              <a:ext uri="{FF2B5EF4-FFF2-40B4-BE49-F238E27FC236}">
                <a16:creationId xmlns:a16="http://schemas.microsoft.com/office/drawing/2014/main" id="{6A346069-EB7A-4655-90DC-B83B6EDE1E8F}"/>
              </a:ext>
            </a:extLst>
          </p:cNvPr>
          <p:cNvGraphicFramePr>
            <a:graphicFrameLocks/>
          </p:cNvGraphicFramePr>
          <p:nvPr>
            <p:extLst>
              <p:ext uri="{D42A27DB-BD31-4B8C-83A1-F6EECF244321}">
                <p14:modId xmlns:p14="http://schemas.microsoft.com/office/powerpoint/2010/main" val="4241329302"/>
              </p:ext>
            </p:extLst>
          </p:nvPr>
        </p:nvGraphicFramePr>
        <p:xfrm>
          <a:off x="203200" y="277091"/>
          <a:ext cx="11628582" cy="5537921"/>
        </p:xfrm>
        <a:graphic>
          <a:graphicData uri="http://schemas.openxmlformats.org/drawingml/2006/chart">
            <c:chart xmlns:c="http://schemas.openxmlformats.org/drawingml/2006/chart" xmlns:r="http://schemas.openxmlformats.org/officeDocument/2006/relationships" r:id="rId2"/>
          </a:graphicData>
        </a:graphic>
      </p:graphicFrame>
      <p:sp>
        <p:nvSpPr>
          <p:cNvPr id="6" name="Tekstiruutu 5">
            <a:extLst>
              <a:ext uri="{FF2B5EF4-FFF2-40B4-BE49-F238E27FC236}">
                <a16:creationId xmlns:a16="http://schemas.microsoft.com/office/drawing/2014/main" id="{0F1669C8-8AC7-4D00-B4DA-0CA41C9DD44C}"/>
              </a:ext>
            </a:extLst>
          </p:cNvPr>
          <p:cNvSpPr txBox="1"/>
          <p:nvPr/>
        </p:nvSpPr>
        <p:spPr>
          <a:xfrm>
            <a:off x="129309" y="5994399"/>
            <a:ext cx="5412509" cy="646331"/>
          </a:xfrm>
          <a:prstGeom prst="rect">
            <a:avLst/>
          </a:prstGeom>
          <a:noFill/>
        </p:spPr>
        <p:txBody>
          <a:bodyPr wrap="square" rtlCol="0">
            <a:spAutoFit/>
          </a:bodyPr>
          <a:lstStyle/>
          <a:p>
            <a:r>
              <a:rPr lang="fi-FI"/>
              <a:t>Lähde: THL: Vammaispalvelut –kuntakyselyn osaraportti 2019</a:t>
            </a:r>
            <a:endParaRPr lang="fi-FI" dirty="0"/>
          </a:p>
        </p:txBody>
      </p:sp>
    </p:spTree>
    <p:extLst>
      <p:ext uri="{BB962C8B-B14F-4D97-AF65-F5344CB8AC3E}">
        <p14:creationId xmlns:p14="http://schemas.microsoft.com/office/powerpoint/2010/main" val="40242780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593B4D24-F4A8-4141-A20A-E0575D19963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grpSp>
        <p:nvGrpSpPr>
          <p:cNvPr id="10" name="Group 9">
            <a:extLst>
              <a:ext uri="{FF2B5EF4-FFF2-40B4-BE49-F238E27FC236}">
                <a16:creationId xmlns:a16="http://schemas.microsoft.com/office/drawing/2014/main" id="{6CCEEF8A-4A3A-4B35-AA57-D804767F5AD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 y="0"/>
            <a:ext cx="12191696" cy="6170490"/>
            <a:chOff x="-2" y="0"/>
            <a:chExt cx="12191696" cy="6170490"/>
          </a:xfrm>
        </p:grpSpPr>
        <p:sp>
          <p:nvSpPr>
            <p:cNvPr id="11" name="Freeform: Shape 10">
              <a:extLst>
                <a:ext uri="{FF2B5EF4-FFF2-40B4-BE49-F238E27FC236}">
                  <a16:creationId xmlns:a16="http://schemas.microsoft.com/office/drawing/2014/main" id="{55A741C2-AB82-4BF5-9324-5D0B56A3D0F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3167675" y="-3167677"/>
              <a:ext cx="5856341" cy="12191695"/>
            </a:xfrm>
            <a:custGeom>
              <a:avLst/>
              <a:gdLst>
                <a:gd name="connsiteX0" fmla="*/ 0 w 5856341"/>
                <a:gd name="connsiteY0" fmla="*/ 12191695 h 12191695"/>
                <a:gd name="connsiteX1" fmla="*/ 0 w 5856341"/>
                <a:gd name="connsiteY1" fmla="*/ 0 h 12191695"/>
                <a:gd name="connsiteX2" fmla="*/ 243849 w 5856341"/>
                <a:gd name="connsiteY2" fmla="*/ 0 h 12191695"/>
                <a:gd name="connsiteX3" fmla="*/ 505121 w 5856341"/>
                <a:gd name="connsiteY3" fmla="*/ 0 h 12191695"/>
                <a:gd name="connsiteX4" fmla="*/ 723207 w 5856341"/>
                <a:gd name="connsiteY4" fmla="*/ 0 h 12191695"/>
                <a:gd name="connsiteX5" fmla="*/ 755828 w 5856341"/>
                <a:gd name="connsiteY5" fmla="*/ 0 h 12191695"/>
                <a:gd name="connsiteX6" fmla="*/ 1411868 w 5856341"/>
                <a:gd name="connsiteY6" fmla="*/ 0 h 12191695"/>
                <a:gd name="connsiteX7" fmla="*/ 1421034 w 5856341"/>
                <a:gd name="connsiteY7" fmla="*/ 0 h 12191695"/>
                <a:gd name="connsiteX8" fmla="*/ 1515206 w 5856341"/>
                <a:gd name="connsiteY8" fmla="*/ 0 h 12191695"/>
                <a:gd name="connsiteX9" fmla="*/ 2636151 w 5856341"/>
                <a:gd name="connsiteY9" fmla="*/ 0 h 12191695"/>
                <a:gd name="connsiteX10" fmla="*/ 4637890 w 5856341"/>
                <a:gd name="connsiteY10" fmla="*/ 0 h 12191695"/>
                <a:gd name="connsiteX11" fmla="*/ 4654499 w 5856341"/>
                <a:gd name="connsiteY11" fmla="*/ 26661 h 12191695"/>
                <a:gd name="connsiteX12" fmla="*/ 5856341 w 5856341"/>
                <a:gd name="connsiteY12" fmla="*/ 6438338 h 12191695"/>
                <a:gd name="connsiteX13" fmla="*/ 4449211 w 5856341"/>
                <a:gd name="connsiteY13" fmla="*/ 11332719 h 12191695"/>
                <a:gd name="connsiteX14" fmla="*/ 4061349 w 5856341"/>
                <a:gd name="connsiteY14" fmla="*/ 12054097 h 12191695"/>
                <a:gd name="connsiteX15" fmla="*/ 3977450 w 5856341"/>
                <a:gd name="connsiteY15" fmla="*/ 12191695 h 12191695"/>
                <a:gd name="connsiteX16" fmla="*/ 2636151 w 5856341"/>
                <a:gd name="connsiteY16" fmla="*/ 12191695 h 12191695"/>
                <a:gd name="connsiteX17" fmla="*/ 1421034 w 5856341"/>
                <a:gd name="connsiteY17" fmla="*/ 12191695 h 12191695"/>
                <a:gd name="connsiteX18" fmla="*/ 1411868 w 5856341"/>
                <a:gd name="connsiteY18" fmla="*/ 12191695 h 12191695"/>
                <a:gd name="connsiteX19" fmla="*/ 1283685 w 5856341"/>
                <a:gd name="connsiteY19" fmla="*/ 12191695 h 12191695"/>
                <a:gd name="connsiteX20" fmla="*/ 755828 w 5856341"/>
                <a:gd name="connsiteY20" fmla="*/ 12191695 h 12191695"/>
                <a:gd name="connsiteX21" fmla="*/ 723207 w 5856341"/>
                <a:gd name="connsiteY21" fmla="*/ 12191695 h 12191695"/>
                <a:gd name="connsiteX22" fmla="*/ 505121 w 5856341"/>
                <a:gd name="connsiteY22" fmla="*/ 12191695 h 12191695"/>
                <a:gd name="connsiteX23" fmla="*/ 243849 w 5856341"/>
                <a:gd name="connsiteY23" fmla="*/ 12191695 h 121916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5856341" h="12191695">
                  <a:moveTo>
                    <a:pt x="0" y="12191695"/>
                  </a:moveTo>
                  <a:lnTo>
                    <a:pt x="0" y="0"/>
                  </a:lnTo>
                  <a:lnTo>
                    <a:pt x="243849" y="0"/>
                  </a:lnTo>
                  <a:lnTo>
                    <a:pt x="505121" y="0"/>
                  </a:lnTo>
                  <a:lnTo>
                    <a:pt x="723207" y="0"/>
                  </a:lnTo>
                  <a:lnTo>
                    <a:pt x="755828" y="0"/>
                  </a:lnTo>
                  <a:lnTo>
                    <a:pt x="1411868" y="0"/>
                  </a:lnTo>
                  <a:lnTo>
                    <a:pt x="1421034" y="0"/>
                  </a:lnTo>
                  <a:lnTo>
                    <a:pt x="1515206" y="0"/>
                  </a:lnTo>
                  <a:lnTo>
                    <a:pt x="2636151" y="0"/>
                  </a:lnTo>
                  <a:lnTo>
                    <a:pt x="4637890" y="0"/>
                  </a:lnTo>
                  <a:lnTo>
                    <a:pt x="4654499" y="26661"/>
                  </a:lnTo>
                  <a:cubicBezTo>
                    <a:pt x="5425621" y="1341551"/>
                    <a:pt x="5856341" y="3721137"/>
                    <a:pt x="5856341" y="6438338"/>
                  </a:cubicBezTo>
                  <a:cubicBezTo>
                    <a:pt x="5856341" y="8833790"/>
                    <a:pt x="5159120" y="9960353"/>
                    <a:pt x="4449211" y="11332719"/>
                  </a:cubicBezTo>
                  <a:cubicBezTo>
                    <a:pt x="4319934" y="11582638"/>
                    <a:pt x="4191839" y="11827452"/>
                    <a:pt x="4061349" y="12054097"/>
                  </a:cubicBezTo>
                  <a:lnTo>
                    <a:pt x="3977450" y="12191695"/>
                  </a:lnTo>
                  <a:lnTo>
                    <a:pt x="2636151" y="12191695"/>
                  </a:lnTo>
                  <a:lnTo>
                    <a:pt x="1421034" y="12191695"/>
                  </a:lnTo>
                  <a:lnTo>
                    <a:pt x="1411868" y="12191695"/>
                  </a:lnTo>
                  <a:lnTo>
                    <a:pt x="1283685" y="12191695"/>
                  </a:lnTo>
                  <a:lnTo>
                    <a:pt x="755828" y="12191695"/>
                  </a:lnTo>
                  <a:lnTo>
                    <a:pt x="723207" y="12191695"/>
                  </a:lnTo>
                  <a:lnTo>
                    <a:pt x="505121" y="12191695"/>
                  </a:lnTo>
                  <a:lnTo>
                    <a:pt x="243849" y="12191695"/>
                  </a:lnTo>
                  <a:close/>
                </a:path>
              </a:pathLst>
            </a:custGeom>
            <a:solidFill>
              <a:schemeClr val="bg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a16="http://schemas.microsoft.com/office/drawing/2014/main" id="{DCD46807-BF17-4E5D-90A8-A062604C00C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146277" y="-874927"/>
              <a:ext cx="1899138" cy="12191695"/>
            </a:xfrm>
            <a:custGeom>
              <a:avLst/>
              <a:gdLst>
                <a:gd name="connsiteX0" fmla="*/ 1258269 w 2529723"/>
                <a:gd name="connsiteY0" fmla="*/ 0 h 6858000"/>
                <a:gd name="connsiteX1" fmla="*/ 1275627 w 2529723"/>
                <a:gd name="connsiteY1" fmla="*/ 0 h 6858000"/>
                <a:gd name="connsiteX2" fmla="*/ 1302560 w 2529723"/>
                <a:gd name="connsiteY2" fmla="*/ 24338 h 6858000"/>
                <a:gd name="connsiteX3" fmla="*/ 2522825 w 2529723"/>
                <a:gd name="connsiteY3" fmla="*/ 3678515 h 6858000"/>
                <a:gd name="connsiteX4" fmla="*/ 557500 w 2529723"/>
                <a:gd name="connsiteY4" fmla="*/ 6451411 h 6858000"/>
                <a:gd name="connsiteX5" fmla="*/ 32482 w 2529723"/>
                <a:gd name="connsiteY5" fmla="*/ 6849373 h 6858000"/>
                <a:gd name="connsiteX6" fmla="*/ 19531 w 2529723"/>
                <a:gd name="connsiteY6" fmla="*/ 6858000 h 6858000"/>
                <a:gd name="connsiteX7" fmla="*/ 0 w 2529723"/>
                <a:gd name="connsiteY7" fmla="*/ 6858000 h 6858000"/>
                <a:gd name="connsiteX8" fmla="*/ 14202 w 2529723"/>
                <a:gd name="connsiteY8" fmla="*/ 6848540 h 6858000"/>
                <a:gd name="connsiteX9" fmla="*/ 539221 w 2529723"/>
                <a:gd name="connsiteY9" fmla="*/ 6450578 h 6858000"/>
                <a:gd name="connsiteX10" fmla="*/ 2504546 w 2529723"/>
                <a:gd name="connsiteY10" fmla="*/ 3677682 h 6858000"/>
                <a:gd name="connsiteX11" fmla="*/ 1284280 w 2529723"/>
                <a:gd name="connsiteY11" fmla="*/ 23504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29723" h="6858000">
                  <a:moveTo>
                    <a:pt x="1258269" y="0"/>
                  </a:moveTo>
                  <a:lnTo>
                    <a:pt x="1275627" y="0"/>
                  </a:lnTo>
                  <a:lnTo>
                    <a:pt x="1302560" y="24338"/>
                  </a:lnTo>
                  <a:cubicBezTo>
                    <a:pt x="2156831" y="855667"/>
                    <a:pt x="2590622" y="2191755"/>
                    <a:pt x="2522825" y="3678515"/>
                  </a:cubicBezTo>
                  <a:cubicBezTo>
                    <a:pt x="2459072" y="5076606"/>
                    <a:pt x="1519830" y="5692656"/>
                    <a:pt x="557500" y="6451411"/>
                  </a:cubicBezTo>
                  <a:cubicBezTo>
                    <a:pt x="382255" y="6589587"/>
                    <a:pt x="208689" y="6724853"/>
                    <a:pt x="32482" y="6849373"/>
                  </a:cubicBezTo>
                  <a:lnTo>
                    <a:pt x="19531" y="6858000"/>
                  </a:lnTo>
                  <a:lnTo>
                    <a:pt x="0" y="6858000"/>
                  </a:lnTo>
                  <a:lnTo>
                    <a:pt x="14202" y="6848540"/>
                  </a:lnTo>
                  <a:cubicBezTo>
                    <a:pt x="190409" y="6724020"/>
                    <a:pt x="363976" y="6588754"/>
                    <a:pt x="539221" y="6450578"/>
                  </a:cubicBezTo>
                  <a:cubicBezTo>
                    <a:pt x="1501550" y="5691822"/>
                    <a:pt x="2440792" y="5075773"/>
                    <a:pt x="2504546" y="3677682"/>
                  </a:cubicBezTo>
                  <a:cubicBezTo>
                    <a:pt x="2572343" y="2190921"/>
                    <a:pt x="2138551" y="854834"/>
                    <a:pt x="1284280" y="23504"/>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13" name="Freeform: Shape 12">
              <a:extLst>
                <a:ext uri="{FF2B5EF4-FFF2-40B4-BE49-F238E27FC236}">
                  <a16:creationId xmlns:a16="http://schemas.microsoft.com/office/drawing/2014/main" id="{823926DB-76C8-474A-B5FB-F43C59E33FC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143758" y="-1037574"/>
              <a:ext cx="1904176" cy="12191695"/>
            </a:xfrm>
            <a:custGeom>
              <a:avLst/>
              <a:gdLst>
                <a:gd name="connsiteX0" fmla="*/ 879731 w 2536434"/>
                <a:gd name="connsiteY0" fmla="*/ 0 h 6858000"/>
                <a:gd name="connsiteX1" fmla="*/ 913411 w 2536434"/>
                <a:gd name="connsiteY1" fmla="*/ 0 h 6858000"/>
                <a:gd name="connsiteX2" fmla="*/ 935535 w 2536434"/>
                <a:gd name="connsiteY2" fmla="*/ 14997 h 6858000"/>
                <a:gd name="connsiteX3" fmla="*/ 2536434 w 2536434"/>
                <a:gd name="connsiteY3" fmla="*/ 3621656 h 6858000"/>
                <a:gd name="connsiteX4" fmla="*/ 662084 w 2536434"/>
                <a:gd name="connsiteY4" fmla="*/ 6374814 h 6858000"/>
                <a:gd name="connsiteX5" fmla="*/ 145436 w 2536434"/>
                <a:gd name="connsiteY5" fmla="*/ 6780599 h 6858000"/>
                <a:gd name="connsiteX6" fmla="*/ 33680 w 2536434"/>
                <a:gd name="connsiteY6" fmla="*/ 6858000 h 6858000"/>
                <a:gd name="connsiteX7" fmla="*/ 0 w 2536434"/>
                <a:gd name="connsiteY7" fmla="*/ 6858000 h 6858000"/>
                <a:gd name="connsiteX8" fmla="*/ 111756 w 2536434"/>
                <a:gd name="connsiteY8" fmla="*/ 6780599 h 6858000"/>
                <a:gd name="connsiteX9" fmla="*/ 628404 w 2536434"/>
                <a:gd name="connsiteY9" fmla="*/ 6374814 h 6858000"/>
                <a:gd name="connsiteX10" fmla="*/ 2502754 w 2536434"/>
                <a:gd name="connsiteY10" fmla="*/ 3621656 h 6858000"/>
                <a:gd name="connsiteX11" fmla="*/ 901855 w 2536434"/>
                <a:gd name="connsiteY11" fmla="*/ 1499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36434" h="6858000">
                  <a:moveTo>
                    <a:pt x="879731" y="0"/>
                  </a:moveTo>
                  <a:lnTo>
                    <a:pt x="913411" y="0"/>
                  </a:lnTo>
                  <a:lnTo>
                    <a:pt x="935535" y="14997"/>
                  </a:lnTo>
                  <a:cubicBezTo>
                    <a:pt x="1962698" y="754641"/>
                    <a:pt x="2536434" y="2093192"/>
                    <a:pt x="2536434" y="3621656"/>
                  </a:cubicBezTo>
                  <a:cubicBezTo>
                    <a:pt x="2536434" y="4969131"/>
                    <a:pt x="1607709" y="5602839"/>
                    <a:pt x="662084" y="6374814"/>
                  </a:cubicBezTo>
                  <a:cubicBezTo>
                    <a:pt x="489881" y="6515397"/>
                    <a:pt x="319254" y="6653108"/>
                    <a:pt x="145436" y="6780599"/>
                  </a:cubicBezTo>
                  <a:lnTo>
                    <a:pt x="33680" y="6858000"/>
                  </a:lnTo>
                  <a:lnTo>
                    <a:pt x="0" y="6858000"/>
                  </a:lnTo>
                  <a:lnTo>
                    <a:pt x="111756" y="6780599"/>
                  </a:lnTo>
                  <a:cubicBezTo>
                    <a:pt x="285574" y="6653108"/>
                    <a:pt x="456201" y="6515397"/>
                    <a:pt x="628404" y="6374814"/>
                  </a:cubicBezTo>
                  <a:cubicBezTo>
                    <a:pt x="1574029" y="5602839"/>
                    <a:pt x="2502754" y="4969131"/>
                    <a:pt x="2502754" y="3621656"/>
                  </a:cubicBezTo>
                  <a:cubicBezTo>
                    <a:pt x="2502754" y="2093192"/>
                    <a:pt x="1929018" y="754641"/>
                    <a:pt x="901855" y="14997"/>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14" name="Freeform: Shape 13">
              <a:extLst>
                <a:ext uri="{FF2B5EF4-FFF2-40B4-BE49-F238E27FC236}">
                  <a16:creationId xmlns:a16="http://schemas.microsoft.com/office/drawing/2014/main" id="{3C1F5347-E00A-4E12-AC11-18E0B1AF2D7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247015" y="-1314429"/>
              <a:ext cx="1697663" cy="12191695"/>
            </a:xfrm>
            <a:custGeom>
              <a:avLst/>
              <a:gdLst>
                <a:gd name="connsiteX0" fmla="*/ 879731 w 2521425"/>
                <a:gd name="connsiteY0" fmla="*/ 0 h 6858000"/>
                <a:gd name="connsiteX1" fmla="*/ 898402 w 2521425"/>
                <a:gd name="connsiteY1" fmla="*/ 0 h 6858000"/>
                <a:gd name="connsiteX2" fmla="*/ 920526 w 2521425"/>
                <a:gd name="connsiteY2" fmla="*/ 14997 h 6858000"/>
                <a:gd name="connsiteX3" fmla="*/ 2521425 w 2521425"/>
                <a:gd name="connsiteY3" fmla="*/ 3621656 h 6858000"/>
                <a:gd name="connsiteX4" fmla="*/ 647075 w 2521425"/>
                <a:gd name="connsiteY4" fmla="*/ 6374814 h 6858000"/>
                <a:gd name="connsiteX5" fmla="*/ 130427 w 2521425"/>
                <a:gd name="connsiteY5" fmla="*/ 6780599 h 6858000"/>
                <a:gd name="connsiteX6" fmla="*/ 18671 w 2521425"/>
                <a:gd name="connsiteY6" fmla="*/ 6858000 h 6858000"/>
                <a:gd name="connsiteX7" fmla="*/ 0 w 2521425"/>
                <a:gd name="connsiteY7" fmla="*/ 6858000 h 6858000"/>
                <a:gd name="connsiteX8" fmla="*/ 111756 w 2521425"/>
                <a:gd name="connsiteY8" fmla="*/ 6780599 h 6858000"/>
                <a:gd name="connsiteX9" fmla="*/ 628404 w 2521425"/>
                <a:gd name="connsiteY9" fmla="*/ 6374814 h 6858000"/>
                <a:gd name="connsiteX10" fmla="*/ 2502754 w 2521425"/>
                <a:gd name="connsiteY10" fmla="*/ 3621656 h 6858000"/>
                <a:gd name="connsiteX11" fmla="*/ 901855 w 2521425"/>
                <a:gd name="connsiteY11" fmla="*/ 1499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21425" h="6858000">
                  <a:moveTo>
                    <a:pt x="879731" y="0"/>
                  </a:moveTo>
                  <a:lnTo>
                    <a:pt x="898402" y="0"/>
                  </a:lnTo>
                  <a:lnTo>
                    <a:pt x="920526" y="14997"/>
                  </a:lnTo>
                  <a:cubicBezTo>
                    <a:pt x="1947689" y="754641"/>
                    <a:pt x="2521425" y="2093192"/>
                    <a:pt x="2521425" y="3621656"/>
                  </a:cubicBezTo>
                  <a:cubicBezTo>
                    <a:pt x="2521425" y="4969131"/>
                    <a:pt x="1592700" y="5602839"/>
                    <a:pt x="647075" y="6374814"/>
                  </a:cubicBezTo>
                  <a:cubicBezTo>
                    <a:pt x="474872" y="6515397"/>
                    <a:pt x="304245" y="6653108"/>
                    <a:pt x="130427" y="6780599"/>
                  </a:cubicBezTo>
                  <a:lnTo>
                    <a:pt x="18671" y="6858000"/>
                  </a:lnTo>
                  <a:lnTo>
                    <a:pt x="0" y="6858000"/>
                  </a:lnTo>
                  <a:lnTo>
                    <a:pt x="111756" y="6780599"/>
                  </a:lnTo>
                  <a:cubicBezTo>
                    <a:pt x="285574" y="6653108"/>
                    <a:pt x="456201" y="6515397"/>
                    <a:pt x="628404" y="6374814"/>
                  </a:cubicBezTo>
                  <a:cubicBezTo>
                    <a:pt x="1574029" y="5602839"/>
                    <a:pt x="2502754" y="4969131"/>
                    <a:pt x="2502754" y="3621656"/>
                  </a:cubicBezTo>
                  <a:cubicBezTo>
                    <a:pt x="2502754" y="2093192"/>
                    <a:pt x="1929018" y="754641"/>
                    <a:pt x="901855" y="14997"/>
                  </a:cubicBezTo>
                  <a:close/>
                </a:path>
              </a:pathLst>
            </a:cu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Meiryo"/>
                <a:ea typeface="+mn-ea"/>
                <a:cs typeface="+mn-cs"/>
              </a:endParaRPr>
            </a:p>
          </p:txBody>
        </p:sp>
      </p:grpSp>
      <p:sp>
        <p:nvSpPr>
          <p:cNvPr id="2" name="Otsikko 1">
            <a:extLst>
              <a:ext uri="{FF2B5EF4-FFF2-40B4-BE49-F238E27FC236}">
                <a16:creationId xmlns:a16="http://schemas.microsoft.com/office/drawing/2014/main" id="{D4E76147-BC12-410C-8BE7-C58C8BF679D9}"/>
              </a:ext>
            </a:extLst>
          </p:cNvPr>
          <p:cNvSpPr>
            <a:spLocks noGrp="1"/>
          </p:cNvSpPr>
          <p:nvPr>
            <p:ph type="title"/>
          </p:nvPr>
        </p:nvSpPr>
        <p:spPr>
          <a:xfrm>
            <a:off x="876692" y="442913"/>
            <a:ext cx="9643525" cy="784836"/>
          </a:xfrm>
        </p:spPr>
        <p:txBody>
          <a:bodyPr anchor="b">
            <a:normAutofit fontScale="90000"/>
          </a:bodyPr>
          <a:lstStyle/>
          <a:p>
            <a:r>
              <a:rPr lang="fi-FI" b="0" dirty="0"/>
              <a:t>Kehitysvammalain mukaiset asumispalvelut (2)</a:t>
            </a:r>
          </a:p>
        </p:txBody>
      </p:sp>
      <p:sp>
        <p:nvSpPr>
          <p:cNvPr id="3" name="Sisällön paikkamerkki 2">
            <a:extLst>
              <a:ext uri="{FF2B5EF4-FFF2-40B4-BE49-F238E27FC236}">
                <a16:creationId xmlns:a16="http://schemas.microsoft.com/office/drawing/2014/main" id="{EC40A3C1-8605-4A48-9C4D-01DF022C2D69}"/>
              </a:ext>
            </a:extLst>
          </p:cNvPr>
          <p:cNvSpPr>
            <a:spLocks noGrp="1"/>
          </p:cNvSpPr>
          <p:nvPr>
            <p:ph idx="1"/>
          </p:nvPr>
        </p:nvSpPr>
        <p:spPr>
          <a:xfrm>
            <a:off x="876693" y="1329397"/>
            <a:ext cx="9436149" cy="4564313"/>
          </a:xfrm>
        </p:spPr>
        <p:txBody>
          <a:bodyPr>
            <a:normAutofit/>
          </a:bodyPr>
          <a:lstStyle/>
          <a:p>
            <a:pPr>
              <a:lnSpc>
                <a:spcPct val="107000"/>
              </a:lnSpc>
              <a:spcAft>
                <a:spcPts val="800"/>
              </a:spcAft>
            </a:pPr>
            <a:r>
              <a:rPr lang="fi-FI" sz="1800" b="1" dirty="0">
                <a:solidFill>
                  <a:srgbClr val="212529"/>
                </a:solidFill>
                <a:effectLst/>
                <a:latin typeface="Segoe UI" panose="020B0502040204020203" pitchFamily="34" charset="0"/>
                <a:ea typeface="Times New Roman" panose="02020603050405020304" pitchFamily="18" charset="0"/>
                <a:cs typeface="Times New Roman" panose="02020603050405020304" pitchFamily="18" charset="0"/>
              </a:rPr>
              <a:t>Palvelun tarkoitus:</a:t>
            </a:r>
            <a:r>
              <a:rPr lang="fi-FI" sz="1800" dirty="0">
                <a:solidFill>
                  <a:srgbClr val="212529"/>
                </a:solidFill>
                <a:effectLst/>
                <a:latin typeface="Segoe UI" panose="020B0502040204020203" pitchFamily="34" charset="0"/>
                <a:ea typeface="Times New Roman" panose="02020603050405020304" pitchFamily="18" charset="0"/>
                <a:cs typeface="Times New Roman" panose="02020603050405020304" pitchFamily="18" charset="0"/>
              </a:rPr>
              <a:t> Tarjota kehitysvammaisille henkilöille heidän tarvitsemiaan, yksilöllisiä asumispalveluja silloin, kun he eivät muun lainsäädännön nojalla saa tarvettaan vastaavaa palvelua.</a:t>
            </a:r>
            <a:endParaRPr lang="fi-FI"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i-FI" sz="1800" b="1" dirty="0">
                <a:solidFill>
                  <a:srgbClr val="212529"/>
                </a:solidFill>
                <a:effectLst/>
                <a:latin typeface="Segoe UI" panose="020B0502040204020203" pitchFamily="34" charset="0"/>
                <a:ea typeface="Times New Roman" panose="02020603050405020304" pitchFamily="18" charset="0"/>
                <a:cs typeface="Times New Roman" panose="02020603050405020304" pitchFamily="18" charset="0"/>
              </a:rPr>
              <a:t>Palvelun sisältö</a:t>
            </a:r>
            <a:r>
              <a:rPr lang="fi-FI" sz="1800" dirty="0">
                <a:solidFill>
                  <a:srgbClr val="212529"/>
                </a:solidFill>
                <a:effectLst/>
                <a:latin typeface="Segoe UI" panose="020B0502040204020203" pitchFamily="34" charset="0"/>
                <a:ea typeface="Times New Roman" panose="02020603050405020304" pitchFamily="18" charset="0"/>
                <a:cs typeface="Times New Roman" panose="02020603050405020304" pitchFamily="18" charset="0"/>
              </a:rPr>
              <a:t>: Kehitysvammalainsäädännössä ei ole juuri avattu palvelun sisältöä, lukuun ottamatta asiakkaan itsemääräämisoikeuden vahvistamista ja laitoshoidon purkamista. </a:t>
            </a:r>
            <a:endParaRPr lang="fi-FI"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i-FI" sz="1800" dirty="0">
                <a:solidFill>
                  <a:srgbClr val="212529"/>
                </a:solidFill>
                <a:effectLst/>
                <a:latin typeface="Segoe UI" panose="020B0502040204020203" pitchFamily="34" charset="0"/>
                <a:ea typeface="Times New Roman" panose="02020603050405020304" pitchFamily="18" charset="0"/>
                <a:cs typeface="Times New Roman" panose="02020603050405020304" pitchFamily="18" charset="0"/>
              </a:rPr>
              <a:t>Käytännössä asiakkaat tarvitsevat asumispalvelultaan tukea hyvin eritasoisesti, ja sitä avataan erityishuolto-ohjelmassa, palvelusuunnitelmassa ja/tai asiakkaalle tehtävässä palvelupäätöksessä. Kuntien tekemissä päätösasiakirjoissa sisällöltään samoista palveluista käytetään osin eri käsitteitä, mikä tulee olemaan hyvinvointialueen käynnistymisvaiheessa haaste. Eri käsitteistöt liittyvät kuntien tekemiin kilpailutuksiin. </a:t>
            </a:r>
            <a:endParaRPr lang="fi-FI"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fi-FI" dirty="0"/>
          </a:p>
        </p:txBody>
      </p:sp>
    </p:spTree>
    <p:extLst>
      <p:ext uri="{BB962C8B-B14F-4D97-AF65-F5344CB8AC3E}">
        <p14:creationId xmlns:p14="http://schemas.microsoft.com/office/powerpoint/2010/main" val="6317528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593B4D24-F4A8-4141-A20A-E0575D19963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grpSp>
        <p:nvGrpSpPr>
          <p:cNvPr id="10" name="Group 9">
            <a:extLst>
              <a:ext uri="{FF2B5EF4-FFF2-40B4-BE49-F238E27FC236}">
                <a16:creationId xmlns:a16="http://schemas.microsoft.com/office/drawing/2014/main" id="{6CCEEF8A-4A3A-4B35-AA57-D804767F5AD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 y="0"/>
            <a:ext cx="12191696" cy="6170490"/>
            <a:chOff x="-2" y="0"/>
            <a:chExt cx="12191696" cy="6170490"/>
          </a:xfrm>
        </p:grpSpPr>
        <p:sp>
          <p:nvSpPr>
            <p:cNvPr id="11" name="Freeform: Shape 10">
              <a:extLst>
                <a:ext uri="{FF2B5EF4-FFF2-40B4-BE49-F238E27FC236}">
                  <a16:creationId xmlns:a16="http://schemas.microsoft.com/office/drawing/2014/main" id="{55A741C2-AB82-4BF5-9324-5D0B56A3D0F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3167675" y="-3167677"/>
              <a:ext cx="5856341" cy="12191695"/>
            </a:xfrm>
            <a:custGeom>
              <a:avLst/>
              <a:gdLst>
                <a:gd name="connsiteX0" fmla="*/ 0 w 5856341"/>
                <a:gd name="connsiteY0" fmla="*/ 12191695 h 12191695"/>
                <a:gd name="connsiteX1" fmla="*/ 0 w 5856341"/>
                <a:gd name="connsiteY1" fmla="*/ 0 h 12191695"/>
                <a:gd name="connsiteX2" fmla="*/ 243849 w 5856341"/>
                <a:gd name="connsiteY2" fmla="*/ 0 h 12191695"/>
                <a:gd name="connsiteX3" fmla="*/ 505121 w 5856341"/>
                <a:gd name="connsiteY3" fmla="*/ 0 h 12191695"/>
                <a:gd name="connsiteX4" fmla="*/ 723207 w 5856341"/>
                <a:gd name="connsiteY4" fmla="*/ 0 h 12191695"/>
                <a:gd name="connsiteX5" fmla="*/ 755828 w 5856341"/>
                <a:gd name="connsiteY5" fmla="*/ 0 h 12191695"/>
                <a:gd name="connsiteX6" fmla="*/ 1411868 w 5856341"/>
                <a:gd name="connsiteY6" fmla="*/ 0 h 12191695"/>
                <a:gd name="connsiteX7" fmla="*/ 1421034 w 5856341"/>
                <a:gd name="connsiteY7" fmla="*/ 0 h 12191695"/>
                <a:gd name="connsiteX8" fmla="*/ 1515206 w 5856341"/>
                <a:gd name="connsiteY8" fmla="*/ 0 h 12191695"/>
                <a:gd name="connsiteX9" fmla="*/ 2636151 w 5856341"/>
                <a:gd name="connsiteY9" fmla="*/ 0 h 12191695"/>
                <a:gd name="connsiteX10" fmla="*/ 4637890 w 5856341"/>
                <a:gd name="connsiteY10" fmla="*/ 0 h 12191695"/>
                <a:gd name="connsiteX11" fmla="*/ 4654499 w 5856341"/>
                <a:gd name="connsiteY11" fmla="*/ 26661 h 12191695"/>
                <a:gd name="connsiteX12" fmla="*/ 5856341 w 5856341"/>
                <a:gd name="connsiteY12" fmla="*/ 6438338 h 12191695"/>
                <a:gd name="connsiteX13" fmla="*/ 4449211 w 5856341"/>
                <a:gd name="connsiteY13" fmla="*/ 11332719 h 12191695"/>
                <a:gd name="connsiteX14" fmla="*/ 4061349 w 5856341"/>
                <a:gd name="connsiteY14" fmla="*/ 12054097 h 12191695"/>
                <a:gd name="connsiteX15" fmla="*/ 3977450 w 5856341"/>
                <a:gd name="connsiteY15" fmla="*/ 12191695 h 12191695"/>
                <a:gd name="connsiteX16" fmla="*/ 2636151 w 5856341"/>
                <a:gd name="connsiteY16" fmla="*/ 12191695 h 12191695"/>
                <a:gd name="connsiteX17" fmla="*/ 1421034 w 5856341"/>
                <a:gd name="connsiteY17" fmla="*/ 12191695 h 12191695"/>
                <a:gd name="connsiteX18" fmla="*/ 1411868 w 5856341"/>
                <a:gd name="connsiteY18" fmla="*/ 12191695 h 12191695"/>
                <a:gd name="connsiteX19" fmla="*/ 1283685 w 5856341"/>
                <a:gd name="connsiteY19" fmla="*/ 12191695 h 12191695"/>
                <a:gd name="connsiteX20" fmla="*/ 755828 w 5856341"/>
                <a:gd name="connsiteY20" fmla="*/ 12191695 h 12191695"/>
                <a:gd name="connsiteX21" fmla="*/ 723207 w 5856341"/>
                <a:gd name="connsiteY21" fmla="*/ 12191695 h 12191695"/>
                <a:gd name="connsiteX22" fmla="*/ 505121 w 5856341"/>
                <a:gd name="connsiteY22" fmla="*/ 12191695 h 12191695"/>
                <a:gd name="connsiteX23" fmla="*/ 243849 w 5856341"/>
                <a:gd name="connsiteY23" fmla="*/ 12191695 h 121916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5856341" h="12191695">
                  <a:moveTo>
                    <a:pt x="0" y="12191695"/>
                  </a:moveTo>
                  <a:lnTo>
                    <a:pt x="0" y="0"/>
                  </a:lnTo>
                  <a:lnTo>
                    <a:pt x="243849" y="0"/>
                  </a:lnTo>
                  <a:lnTo>
                    <a:pt x="505121" y="0"/>
                  </a:lnTo>
                  <a:lnTo>
                    <a:pt x="723207" y="0"/>
                  </a:lnTo>
                  <a:lnTo>
                    <a:pt x="755828" y="0"/>
                  </a:lnTo>
                  <a:lnTo>
                    <a:pt x="1411868" y="0"/>
                  </a:lnTo>
                  <a:lnTo>
                    <a:pt x="1421034" y="0"/>
                  </a:lnTo>
                  <a:lnTo>
                    <a:pt x="1515206" y="0"/>
                  </a:lnTo>
                  <a:lnTo>
                    <a:pt x="2636151" y="0"/>
                  </a:lnTo>
                  <a:lnTo>
                    <a:pt x="4637890" y="0"/>
                  </a:lnTo>
                  <a:lnTo>
                    <a:pt x="4654499" y="26661"/>
                  </a:lnTo>
                  <a:cubicBezTo>
                    <a:pt x="5425621" y="1341551"/>
                    <a:pt x="5856341" y="3721137"/>
                    <a:pt x="5856341" y="6438338"/>
                  </a:cubicBezTo>
                  <a:cubicBezTo>
                    <a:pt x="5856341" y="8833790"/>
                    <a:pt x="5159120" y="9960353"/>
                    <a:pt x="4449211" y="11332719"/>
                  </a:cubicBezTo>
                  <a:cubicBezTo>
                    <a:pt x="4319934" y="11582638"/>
                    <a:pt x="4191839" y="11827452"/>
                    <a:pt x="4061349" y="12054097"/>
                  </a:cubicBezTo>
                  <a:lnTo>
                    <a:pt x="3977450" y="12191695"/>
                  </a:lnTo>
                  <a:lnTo>
                    <a:pt x="2636151" y="12191695"/>
                  </a:lnTo>
                  <a:lnTo>
                    <a:pt x="1421034" y="12191695"/>
                  </a:lnTo>
                  <a:lnTo>
                    <a:pt x="1411868" y="12191695"/>
                  </a:lnTo>
                  <a:lnTo>
                    <a:pt x="1283685" y="12191695"/>
                  </a:lnTo>
                  <a:lnTo>
                    <a:pt x="755828" y="12191695"/>
                  </a:lnTo>
                  <a:lnTo>
                    <a:pt x="723207" y="12191695"/>
                  </a:lnTo>
                  <a:lnTo>
                    <a:pt x="505121" y="12191695"/>
                  </a:lnTo>
                  <a:lnTo>
                    <a:pt x="243849" y="12191695"/>
                  </a:lnTo>
                  <a:close/>
                </a:path>
              </a:pathLst>
            </a:custGeom>
            <a:solidFill>
              <a:schemeClr val="bg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a16="http://schemas.microsoft.com/office/drawing/2014/main" id="{DCD46807-BF17-4E5D-90A8-A062604C00C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146277" y="-874927"/>
              <a:ext cx="1899138" cy="12191695"/>
            </a:xfrm>
            <a:custGeom>
              <a:avLst/>
              <a:gdLst>
                <a:gd name="connsiteX0" fmla="*/ 1258269 w 2529723"/>
                <a:gd name="connsiteY0" fmla="*/ 0 h 6858000"/>
                <a:gd name="connsiteX1" fmla="*/ 1275627 w 2529723"/>
                <a:gd name="connsiteY1" fmla="*/ 0 h 6858000"/>
                <a:gd name="connsiteX2" fmla="*/ 1302560 w 2529723"/>
                <a:gd name="connsiteY2" fmla="*/ 24338 h 6858000"/>
                <a:gd name="connsiteX3" fmla="*/ 2522825 w 2529723"/>
                <a:gd name="connsiteY3" fmla="*/ 3678515 h 6858000"/>
                <a:gd name="connsiteX4" fmla="*/ 557500 w 2529723"/>
                <a:gd name="connsiteY4" fmla="*/ 6451411 h 6858000"/>
                <a:gd name="connsiteX5" fmla="*/ 32482 w 2529723"/>
                <a:gd name="connsiteY5" fmla="*/ 6849373 h 6858000"/>
                <a:gd name="connsiteX6" fmla="*/ 19531 w 2529723"/>
                <a:gd name="connsiteY6" fmla="*/ 6858000 h 6858000"/>
                <a:gd name="connsiteX7" fmla="*/ 0 w 2529723"/>
                <a:gd name="connsiteY7" fmla="*/ 6858000 h 6858000"/>
                <a:gd name="connsiteX8" fmla="*/ 14202 w 2529723"/>
                <a:gd name="connsiteY8" fmla="*/ 6848540 h 6858000"/>
                <a:gd name="connsiteX9" fmla="*/ 539221 w 2529723"/>
                <a:gd name="connsiteY9" fmla="*/ 6450578 h 6858000"/>
                <a:gd name="connsiteX10" fmla="*/ 2504546 w 2529723"/>
                <a:gd name="connsiteY10" fmla="*/ 3677682 h 6858000"/>
                <a:gd name="connsiteX11" fmla="*/ 1284280 w 2529723"/>
                <a:gd name="connsiteY11" fmla="*/ 23504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29723" h="6858000">
                  <a:moveTo>
                    <a:pt x="1258269" y="0"/>
                  </a:moveTo>
                  <a:lnTo>
                    <a:pt x="1275627" y="0"/>
                  </a:lnTo>
                  <a:lnTo>
                    <a:pt x="1302560" y="24338"/>
                  </a:lnTo>
                  <a:cubicBezTo>
                    <a:pt x="2156831" y="855667"/>
                    <a:pt x="2590622" y="2191755"/>
                    <a:pt x="2522825" y="3678515"/>
                  </a:cubicBezTo>
                  <a:cubicBezTo>
                    <a:pt x="2459072" y="5076606"/>
                    <a:pt x="1519830" y="5692656"/>
                    <a:pt x="557500" y="6451411"/>
                  </a:cubicBezTo>
                  <a:cubicBezTo>
                    <a:pt x="382255" y="6589587"/>
                    <a:pt x="208689" y="6724853"/>
                    <a:pt x="32482" y="6849373"/>
                  </a:cubicBezTo>
                  <a:lnTo>
                    <a:pt x="19531" y="6858000"/>
                  </a:lnTo>
                  <a:lnTo>
                    <a:pt x="0" y="6858000"/>
                  </a:lnTo>
                  <a:lnTo>
                    <a:pt x="14202" y="6848540"/>
                  </a:lnTo>
                  <a:cubicBezTo>
                    <a:pt x="190409" y="6724020"/>
                    <a:pt x="363976" y="6588754"/>
                    <a:pt x="539221" y="6450578"/>
                  </a:cubicBezTo>
                  <a:cubicBezTo>
                    <a:pt x="1501550" y="5691822"/>
                    <a:pt x="2440792" y="5075773"/>
                    <a:pt x="2504546" y="3677682"/>
                  </a:cubicBezTo>
                  <a:cubicBezTo>
                    <a:pt x="2572343" y="2190921"/>
                    <a:pt x="2138551" y="854834"/>
                    <a:pt x="1284280" y="23504"/>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13" name="Freeform: Shape 12">
              <a:extLst>
                <a:ext uri="{FF2B5EF4-FFF2-40B4-BE49-F238E27FC236}">
                  <a16:creationId xmlns:a16="http://schemas.microsoft.com/office/drawing/2014/main" id="{823926DB-76C8-474A-B5FB-F43C59E33FC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143758" y="-1037574"/>
              <a:ext cx="1904176" cy="12191695"/>
            </a:xfrm>
            <a:custGeom>
              <a:avLst/>
              <a:gdLst>
                <a:gd name="connsiteX0" fmla="*/ 879731 w 2536434"/>
                <a:gd name="connsiteY0" fmla="*/ 0 h 6858000"/>
                <a:gd name="connsiteX1" fmla="*/ 913411 w 2536434"/>
                <a:gd name="connsiteY1" fmla="*/ 0 h 6858000"/>
                <a:gd name="connsiteX2" fmla="*/ 935535 w 2536434"/>
                <a:gd name="connsiteY2" fmla="*/ 14997 h 6858000"/>
                <a:gd name="connsiteX3" fmla="*/ 2536434 w 2536434"/>
                <a:gd name="connsiteY3" fmla="*/ 3621656 h 6858000"/>
                <a:gd name="connsiteX4" fmla="*/ 662084 w 2536434"/>
                <a:gd name="connsiteY4" fmla="*/ 6374814 h 6858000"/>
                <a:gd name="connsiteX5" fmla="*/ 145436 w 2536434"/>
                <a:gd name="connsiteY5" fmla="*/ 6780599 h 6858000"/>
                <a:gd name="connsiteX6" fmla="*/ 33680 w 2536434"/>
                <a:gd name="connsiteY6" fmla="*/ 6858000 h 6858000"/>
                <a:gd name="connsiteX7" fmla="*/ 0 w 2536434"/>
                <a:gd name="connsiteY7" fmla="*/ 6858000 h 6858000"/>
                <a:gd name="connsiteX8" fmla="*/ 111756 w 2536434"/>
                <a:gd name="connsiteY8" fmla="*/ 6780599 h 6858000"/>
                <a:gd name="connsiteX9" fmla="*/ 628404 w 2536434"/>
                <a:gd name="connsiteY9" fmla="*/ 6374814 h 6858000"/>
                <a:gd name="connsiteX10" fmla="*/ 2502754 w 2536434"/>
                <a:gd name="connsiteY10" fmla="*/ 3621656 h 6858000"/>
                <a:gd name="connsiteX11" fmla="*/ 901855 w 2536434"/>
                <a:gd name="connsiteY11" fmla="*/ 1499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36434" h="6858000">
                  <a:moveTo>
                    <a:pt x="879731" y="0"/>
                  </a:moveTo>
                  <a:lnTo>
                    <a:pt x="913411" y="0"/>
                  </a:lnTo>
                  <a:lnTo>
                    <a:pt x="935535" y="14997"/>
                  </a:lnTo>
                  <a:cubicBezTo>
                    <a:pt x="1962698" y="754641"/>
                    <a:pt x="2536434" y="2093192"/>
                    <a:pt x="2536434" y="3621656"/>
                  </a:cubicBezTo>
                  <a:cubicBezTo>
                    <a:pt x="2536434" y="4969131"/>
                    <a:pt x="1607709" y="5602839"/>
                    <a:pt x="662084" y="6374814"/>
                  </a:cubicBezTo>
                  <a:cubicBezTo>
                    <a:pt x="489881" y="6515397"/>
                    <a:pt x="319254" y="6653108"/>
                    <a:pt x="145436" y="6780599"/>
                  </a:cubicBezTo>
                  <a:lnTo>
                    <a:pt x="33680" y="6858000"/>
                  </a:lnTo>
                  <a:lnTo>
                    <a:pt x="0" y="6858000"/>
                  </a:lnTo>
                  <a:lnTo>
                    <a:pt x="111756" y="6780599"/>
                  </a:lnTo>
                  <a:cubicBezTo>
                    <a:pt x="285574" y="6653108"/>
                    <a:pt x="456201" y="6515397"/>
                    <a:pt x="628404" y="6374814"/>
                  </a:cubicBezTo>
                  <a:cubicBezTo>
                    <a:pt x="1574029" y="5602839"/>
                    <a:pt x="2502754" y="4969131"/>
                    <a:pt x="2502754" y="3621656"/>
                  </a:cubicBezTo>
                  <a:cubicBezTo>
                    <a:pt x="2502754" y="2093192"/>
                    <a:pt x="1929018" y="754641"/>
                    <a:pt x="901855" y="14997"/>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14" name="Freeform: Shape 13">
              <a:extLst>
                <a:ext uri="{FF2B5EF4-FFF2-40B4-BE49-F238E27FC236}">
                  <a16:creationId xmlns:a16="http://schemas.microsoft.com/office/drawing/2014/main" id="{3C1F5347-E00A-4E12-AC11-18E0B1AF2D7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247015" y="-1314429"/>
              <a:ext cx="1697663" cy="12191695"/>
            </a:xfrm>
            <a:custGeom>
              <a:avLst/>
              <a:gdLst>
                <a:gd name="connsiteX0" fmla="*/ 879731 w 2521425"/>
                <a:gd name="connsiteY0" fmla="*/ 0 h 6858000"/>
                <a:gd name="connsiteX1" fmla="*/ 898402 w 2521425"/>
                <a:gd name="connsiteY1" fmla="*/ 0 h 6858000"/>
                <a:gd name="connsiteX2" fmla="*/ 920526 w 2521425"/>
                <a:gd name="connsiteY2" fmla="*/ 14997 h 6858000"/>
                <a:gd name="connsiteX3" fmla="*/ 2521425 w 2521425"/>
                <a:gd name="connsiteY3" fmla="*/ 3621656 h 6858000"/>
                <a:gd name="connsiteX4" fmla="*/ 647075 w 2521425"/>
                <a:gd name="connsiteY4" fmla="*/ 6374814 h 6858000"/>
                <a:gd name="connsiteX5" fmla="*/ 130427 w 2521425"/>
                <a:gd name="connsiteY5" fmla="*/ 6780599 h 6858000"/>
                <a:gd name="connsiteX6" fmla="*/ 18671 w 2521425"/>
                <a:gd name="connsiteY6" fmla="*/ 6858000 h 6858000"/>
                <a:gd name="connsiteX7" fmla="*/ 0 w 2521425"/>
                <a:gd name="connsiteY7" fmla="*/ 6858000 h 6858000"/>
                <a:gd name="connsiteX8" fmla="*/ 111756 w 2521425"/>
                <a:gd name="connsiteY8" fmla="*/ 6780599 h 6858000"/>
                <a:gd name="connsiteX9" fmla="*/ 628404 w 2521425"/>
                <a:gd name="connsiteY9" fmla="*/ 6374814 h 6858000"/>
                <a:gd name="connsiteX10" fmla="*/ 2502754 w 2521425"/>
                <a:gd name="connsiteY10" fmla="*/ 3621656 h 6858000"/>
                <a:gd name="connsiteX11" fmla="*/ 901855 w 2521425"/>
                <a:gd name="connsiteY11" fmla="*/ 1499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21425" h="6858000">
                  <a:moveTo>
                    <a:pt x="879731" y="0"/>
                  </a:moveTo>
                  <a:lnTo>
                    <a:pt x="898402" y="0"/>
                  </a:lnTo>
                  <a:lnTo>
                    <a:pt x="920526" y="14997"/>
                  </a:lnTo>
                  <a:cubicBezTo>
                    <a:pt x="1947689" y="754641"/>
                    <a:pt x="2521425" y="2093192"/>
                    <a:pt x="2521425" y="3621656"/>
                  </a:cubicBezTo>
                  <a:cubicBezTo>
                    <a:pt x="2521425" y="4969131"/>
                    <a:pt x="1592700" y="5602839"/>
                    <a:pt x="647075" y="6374814"/>
                  </a:cubicBezTo>
                  <a:cubicBezTo>
                    <a:pt x="474872" y="6515397"/>
                    <a:pt x="304245" y="6653108"/>
                    <a:pt x="130427" y="6780599"/>
                  </a:cubicBezTo>
                  <a:lnTo>
                    <a:pt x="18671" y="6858000"/>
                  </a:lnTo>
                  <a:lnTo>
                    <a:pt x="0" y="6858000"/>
                  </a:lnTo>
                  <a:lnTo>
                    <a:pt x="111756" y="6780599"/>
                  </a:lnTo>
                  <a:cubicBezTo>
                    <a:pt x="285574" y="6653108"/>
                    <a:pt x="456201" y="6515397"/>
                    <a:pt x="628404" y="6374814"/>
                  </a:cubicBezTo>
                  <a:cubicBezTo>
                    <a:pt x="1574029" y="5602839"/>
                    <a:pt x="2502754" y="4969131"/>
                    <a:pt x="2502754" y="3621656"/>
                  </a:cubicBezTo>
                  <a:cubicBezTo>
                    <a:pt x="2502754" y="2093192"/>
                    <a:pt x="1929018" y="754641"/>
                    <a:pt x="901855" y="14997"/>
                  </a:cubicBezTo>
                  <a:close/>
                </a:path>
              </a:pathLst>
            </a:cu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Meiryo"/>
                <a:ea typeface="+mn-ea"/>
                <a:cs typeface="+mn-cs"/>
              </a:endParaRPr>
            </a:p>
          </p:txBody>
        </p:sp>
      </p:grpSp>
      <p:sp>
        <p:nvSpPr>
          <p:cNvPr id="2" name="Otsikko 1">
            <a:extLst>
              <a:ext uri="{FF2B5EF4-FFF2-40B4-BE49-F238E27FC236}">
                <a16:creationId xmlns:a16="http://schemas.microsoft.com/office/drawing/2014/main" id="{D4E76147-BC12-410C-8BE7-C58C8BF679D9}"/>
              </a:ext>
            </a:extLst>
          </p:cNvPr>
          <p:cNvSpPr>
            <a:spLocks noGrp="1"/>
          </p:cNvSpPr>
          <p:nvPr>
            <p:ph type="title"/>
          </p:nvPr>
        </p:nvSpPr>
        <p:spPr>
          <a:xfrm>
            <a:off x="876692" y="442913"/>
            <a:ext cx="9643525" cy="784836"/>
          </a:xfrm>
        </p:spPr>
        <p:txBody>
          <a:bodyPr anchor="b">
            <a:normAutofit fontScale="90000"/>
          </a:bodyPr>
          <a:lstStyle/>
          <a:p>
            <a:r>
              <a:rPr lang="fi-FI" b="0" dirty="0"/>
              <a:t>KVL-asumispalvelujen sisällön määritelmiä</a:t>
            </a:r>
          </a:p>
        </p:txBody>
      </p:sp>
      <p:sp>
        <p:nvSpPr>
          <p:cNvPr id="3" name="Sisällön paikkamerkki 2">
            <a:extLst>
              <a:ext uri="{FF2B5EF4-FFF2-40B4-BE49-F238E27FC236}">
                <a16:creationId xmlns:a16="http://schemas.microsoft.com/office/drawing/2014/main" id="{EC40A3C1-8605-4A48-9C4D-01DF022C2D69}"/>
              </a:ext>
            </a:extLst>
          </p:cNvPr>
          <p:cNvSpPr>
            <a:spLocks noGrp="1"/>
          </p:cNvSpPr>
          <p:nvPr>
            <p:ph idx="1"/>
          </p:nvPr>
        </p:nvSpPr>
        <p:spPr>
          <a:xfrm>
            <a:off x="876693" y="1329397"/>
            <a:ext cx="9436149" cy="4564313"/>
          </a:xfrm>
        </p:spPr>
        <p:txBody>
          <a:bodyPr>
            <a:normAutofit fontScale="70000" lnSpcReduction="20000"/>
          </a:bodyPr>
          <a:lstStyle/>
          <a:p>
            <a:pPr>
              <a:lnSpc>
                <a:spcPct val="107000"/>
              </a:lnSpc>
              <a:spcAft>
                <a:spcPts val="800"/>
              </a:spcAft>
            </a:pPr>
            <a:r>
              <a:rPr lang="fi-FI" sz="1800" b="1" dirty="0">
                <a:solidFill>
                  <a:srgbClr val="212529"/>
                </a:solidFill>
                <a:effectLst/>
                <a:latin typeface="Segoe UI" panose="020B0502040204020203" pitchFamily="34" charset="0"/>
                <a:ea typeface="Times New Roman" panose="02020603050405020304" pitchFamily="18" charset="0"/>
                <a:cs typeface="Times New Roman" panose="02020603050405020304" pitchFamily="18" charset="0"/>
              </a:rPr>
              <a:t>Tuettu asuminen </a:t>
            </a:r>
            <a:r>
              <a:rPr lang="fi-FI" sz="1800" dirty="0">
                <a:solidFill>
                  <a:srgbClr val="212529"/>
                </a:solidFill>
                <a:effectLst/>
                <a:latin typeface="Segoe UI" panose="020B0502040204020203" pitchFamily="34" charset="0"/>
                <a:ea typeface="Times New Roman" panose="02020603050405020304" pitchFamily="18" charset="0"/>
                <a:cs typeface="Times New Roman" panose="02020603050405020304" pitchFamily="18" charset="0"/>
              </a:rPr>
              <a:t>– Kevyempää asumispalvelua omaan kotiin tai asumisyksikköön, jossa ei henkilökuntaa yöllä (päätös SHL vai KVL mukaan?)</a:t>
            </a:r>
            <a:endParaRPr lang="fi-FI"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i-FI" sz="1800" b="1" dirty="0">
                <a:solidFill>
                  <a:srgbClr val="212529"/>
                </a:solidFill>
                <a:effectLst/>
                <a:latin typeface="Segoe UI" panose="020B0502040204020203" pitchFamily="34" charset="0"/>
                <a:ea typeface="Times New Roman" panose="02020603050405020304" pitchFamily="18" charset="0"/>
                <a:cs typeface="Times New Roman" panose="02020603050405020304" pitchFamily="18" charset="0"/>
              </a:rPr>
              <a:t>Palveluasuminen</a:t>
            </a:r>
            <a:r>
              <a:rPr lang="fi-FI" sz="1800" dirty="0">
                <a:solidFill>
                  <a:srgbClr val="212529"/>
                </a:solidFill>
                <a:effectLst/>
                <a:latin typeface="Segoe UI" panose="020B0502040204020203" pitchFamily="34" charset="0"/>
                <a:ea typeface="Times New Roman" panose="02020603050405020304" pitchFamily="18" charset="0"/>
                <a:cs typeface="Times New Roman" panose="02020603050405020304" pitchFamily="18" charset="0"/>
              </a:rPr>
              <a:t> – asuminen yksikössä, jossa ei henkilökuntaa paikalla öisin</a:t>
            </a:r>
            <a:endParaRPr lang="fi-FI"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i-FI" sz="1800" b="1" dirty="0">
                <a:solidFill>
                  <a:srgbClr val="212529"/>
                </a:solidFill>
                <a:effectLst/>
                <a:latin typeface="Segoe UI" panose="020B0502040204020203" pitchFamily="34" charset="0"/>
                <a:ea typeface="Times New Roman" panose="02020603050405020304" pitchFamily="18" charset="0"/>
                <a:cs typeface="Times New Roman" panose="02020603050405020304" pitchFamily="18" charset="0"/>
              </a:rPr>
              <a:t>Tehostettu palveluasuminen </a:t>
            </a:r>
            <a:r>
              <a:rPr lang="fi-FI" sz="1800" dirty="0">
                <a:solidFill>
                  <a:srgbClr val="212529"/>
                </a:solidFill>
                <a:effectLst/>
                <a:latin typeface="Segoe UI" panose="020B0502040204020203" pitchFamily="34" charset="0"/>
                <a:ea typeface="Times New Roman" panose="02020603050405020304" pitchFamily="18" charset="0"/>
                <a:cs typeface="Times New Roman" panose="02020603050405020304" pitchFamily="18" charset="0"/>
              </a:rPr>
              <a:t>– asuminen yksikössä, jossa henkilökunta paikalla ympäri vuorokauden</a:t>
            </a:r>
            <a:endParaRPr lang="fi-FI"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i-FI" sz="1800" b="1" dirty="0">
                <a:solidFill>
                  <a:srgbClr val="212529"/>
                </a:solidFill>
                <a:effectLst/>
                <a:latin typeface="Segoe UI" panose="020B0502040204020203" pitchFamily="34" charset="0"/>
                <a:ea typeface="Times New Roman" panose="02020603050405020304" pitchFamily="18" charset="0"/>
                <a:cs typeface="Times New Roman" panose="02020603050405020304" pitchFamily="18" charset="0"/>
              </a:rPr>
              <a:t>Vaativa / erittäin vaativa tehostettu palveluasuminen </a:t>
            </a:r>
            <a:r>
              <a:rPr lang="fi-FI" sz="1800" dirty="0">
                <a:solidFill>
                  <a:srgbClr val="212529"/>
                </a:solidFill>
                <a:effectLst/>
                <a:latin typeface="Segoe UI" panose="020B0502040204020203" pitchFamily="34" charset="0"/>
                <a:ea typeface="Times New Roman" panose="02020603050405020304" pitchFamily="18" charset="0"/>
                <a:cs typeface="Times New Roman" panose="02020603050405020304" pitchFamily="18" charset="0"/>
              </a:rPr>
              <a:t>– asuminen yksikössä, jossa henkilökunta paikalla ympäri vuorokauden ja resurssit vastata erittäin runsaaseen avun, hoivan tai valvonnan tarpeeseen</a:t>
            </a:r>
            <a:endParaRPr lang="fi-FI"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i-FI" sz="1800" b="1" dirty="0">
                <a:solidFill>
                  <a:srgbClr val="212529"/>
                </a:solidFill>
                <a:effectLst/>
                <a:latin typeface="Segoe UI" panose="020B0502040204020203" pitchFamily="34" charset="0"/>
                <a:ea typeface="Times New Roman" panose="02020603050405020304" pitchFamily="18" charset="0"/>
                <a:cs typeface="Times New Roman" panose="02020603050405020304" pitchFamily="18" charset="0"/>
              </a:rPr>
              <a:t>Ohjattu asuminen </a:t>
            </a:r>
            <a:r>
              <a:rPr lang="fi-FI" sz="1800" dirty="0">
                <a:solidFill>
                  <a:srgbClr val="212529"/>
                </a:solidFill>
                <a:effectLst/>
                <a:latin typeface="Segoe UI" panose="020B0502040204020203" pitchFamily="34" charset="0"/>
                <a:ea typeface="Times New Roman" panose="02020603050405020304" pitchFamily="18" charset="0"/>
                <a:cs typeface="Times New Roman" panose="02020603050405020304" pitchFamily="18" charset="0"/>
              </a:rPr>
              <a:t>– asuminen yksikössä, jossa ei ole henkilökuntaa yöllä</a:t>
            </a:r>
            <a:endParaRPr lang="fi-FI"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i-FI" sz="1800" b="1" dirty="0">
                <a:solidFill>
                  <a:srgbClr val="212529"/>
                </a:solidFill>
                <a:effectLst/>
                <a:latin typeface="Segoe UI" panose="020B0502040204020203" pitchFamily="34" charset="0"/>
                <a:ea typeface="Times New Roman" panose="02020603050405020304" pitchFamily="18" charset="0"/>
                <a:cs typeface="Times New Roman" panose="02020603050405020304" pitchFamily="18" charset="0"/>
              </a:rPr>
              <a:t>Autettu asuminen </a:t>
            </a:r>
            <a:r>
              <a:rPr lang="fi-FI" sz="1800" dirty="0">
                <a:solidFill>
                  <a:srgbClr val="212529"/>
                </a:solidFill>
                <a:effectLst/>
                <a:latin typeface="Segoe UI" panose="020B0502040204020203" pitchFamily="34" charset="0"/>
                <a:ea typeface="Times New Roman" panose="02020603050405020304" pitchFamily="18" charset="0"/>
                <a:cs typeface="Times New Roman" panose="02020603050405020304" pitchFamily="18" charset="0"/>
              </a:rPr>
              <a:t>– asuminen yksikössä, jossa henkilökunta paikalla ympäri vuorokauden (vrt. tehostettu palveluasuminen)</a:t>
            </a:r>
            <a:endParaRPr lang="fi-FI"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i-FI" sz="1800" b="1" dirty="0">
                <a:solidFill>
                  <a:srgbClr val="212529"/>
                </a:solidFill>
                <a:effectLst/>
                <a:latin typeface="Segoe UI" panose="020B0502040204020203" pitchFamily="34" charset="0"/>
                <a:ea typeface="Times New Roman" panose="02020603050405020304" pitchFamily="18" charset="0"/>
                <a:cs typeface="Times New Roman" panose="02020603050405020304" pitchFamily="18" charset="0"/>
              </a:rPr>
              <a:t>Vaativa/erittäin vaativa autettu asuminen </a:t>
            </a:r>
            <a:r>
              <a:rPr lang="fi-FI" sz="1800" dirty="0">
                <a:solidFill>
                  <a:srgbClr val="212529"/>
                </a:solidFill>
                <a:effectLst/>
                <a:latin typeface="Segoe UI" panose="020B0502040204020203" pitchFamily="34" charset="0"/>
                <a:ea typeface="Times New Roman" panose="02020603050405020304" pitchFamily="18" charset="0"/>
                <a:cs typeface="Times New Roman" panose="02020603050405020304" pitchFamily="18" charset="0"/>
              </a:rPr>
              <a:t>– vrt. vaativa/erittäin vaativa tehostettu palveluasuminen</a:t>
            </a:r>
            <a:endParaRPr lang="fi-FI"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i-FI" sz="1800" dirty="0">
                <a:solidFill>
                  <a:srgbClr val="212529"/>
                </a:solidFill>
                <a:effectLst/>
                <a:latin typeface="Segoe UI" panose="020B0502040204020203" pitchFamily="34" charset="0"/>
                <a:ea typeface="Times New Roman" panose="02020603050405020304" pitchFamily="18" charset="0"/>
                <a:cs typeface="Times New Roman" panose="02020603050405020304" pitchFamily="18" charset="0"/>
              </a:rPr>
              <a:t>Asumispalvelu voidaan myös myöntää perustuen </a:t>
            </a:r>
            <a:r>
              <a:rPr lang="fi-FI" sz="1800" b="1" dirty="0">
                <a:solidFill>
                  <a:srgbClr val="212529"/>
                </a:solidFill>
                <a:effectLst/>
                <a:latin typeface="Segoe UI" panose="020B0502040204020203" pitchFamily="34" charset="0"/>
                <a:ea typeface="Times New Roman" panose="02020603050405020304" pitchFamily="18" charset="0"/>
                <a:cs typeface="Times New Roman" panose="02020603050405020304" pitchFamily="18" charset="0"/>
              </a:rPr>
              <a:t>maksuluokkiin</a:t>
            </a:r>
            <a:r>
              <a:rPr lang="fi-FI" sz="1800" dirty="0">
                <a:solidFill>
                  <a:srgbClr val="212529"/>
                </a:solidFill>
                <a:effectLst/>
                <a:latin typeface="Segoe UI" panose="020B0502040204020203" pitchFamily="34" charset="0"/>
                <a:ea typeface="Times New Roman" panose="02020603050405020304" pitchFamily="18" charset="0"/>
                <a:cs typeface="Times New Roman" panose="02020603050405020304" pitchFamily="18" charset="0"/>
              </a:rPr>
              <a:t> (jatkuva asumispalvelu asumisyksikössä maksuluokan x mukaisesti).</a:t>
            </a:r>
          </a:p>
          <a:p>
            <a:pPr>
              <a:lnSpc>
                <a:spcPct val="107000"/>
              </a:lnSpc>
              <a:spcAft>
                <a:spcPts val="800"/>
              </a:spcAft>
            </a:pPr>
            <a:endParaRPr lang="fi-FI" dirty="0">
              <a:solidFill>
                <a:srgbClr val="212529"/>
              </a:solidFill>
              <a:latin typeface="Segoe UI" panose="020B0502040204020203" pitchFamily="34" charset="0"/>
              <a:ea typeface="Calibri" panose="020F0502020204030204" pitchFamily="34" charset="0"/>
              <a:cs typeface="Times New Roman" panose="02020603050405020304" pitchFamily="18" charset="0"/>
            </a:endParaRPr>
          </a:p>
          <a:p>
            <a:pPr>
              <a:lnSpc>
                <a:spcPct val="107000"/>
              </a:lnSpc>
              <a:spcAft>
                <a:spcPts val="800"/>
              </a:spcAft>
            </a:pPr>
            <a:endParaRPr lang="fi-FI"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fi-FI" dirty="0"/>
          </a:p>
        </p:txBody>
      </p:sp>
      <p:sp>
        <p:nvSpPr>
          <p:cNvPr id="5" name="Tekstiruutu 4">
            <a:extLst>
              <a:ext uri="{FF2B5EF4-FFF2-40B4-BE49-F238E27FC236}">
                <a16:creationId xmlns:a16="http://schemas.microsoft.com/office/drawing/2014/main" id="{93E06ACF-6E1E-CBEA-5C1A-C248AE3FD9EE}"/>
              </a:ext>
            </a:extLst>
          </p:cNvPr>
          <p:cNvSpPr txBox="1"/>
          <p:nvPr/>
        </p:nvSpPr>
        <p:spPr>
          <a:xfrm>
            <a:off x="1141281" y="5885242"/>
            <a:ext cx="8587110" cy="670055"/>
          </a:xfrm>
          <a:prstGeom prst="rect">
            <a:avLst/>
          </a:prstGeom>
          <a:solidFill>
            <a:schemeClr val="accent2">
              <a:lumMod val="40000"/>
              <a:lumOff val="60000"/>
            </a:schemeClr>
          </a:solidFill>
        </p:spPr>
        <p:txBody>
          <a:bodyPr wrap="square" rtlCol="0">
            <a:spAutoFit/>
          </a:bodyPr>
          <a:lstStyle/>
          <a:p>
            <a:pPr lvl="0">
              <a:lnSpc>
                <a:spcPct val="107000"/>
              </a:lnSpc>
              <a:spcAft>
                <a:spcPts val="800"/>
              </a:spcAft>
            </a:pPr>
            <a:r>
              <a:rPr lang="fi-FI" sz="1800" i="1" dirty="0">
                <a:solidFill>
                  <a:srgbClr val="212529"/>
                </a:solidFill>
                <a:effectLst/>
                <a:latin typeface="Segoe UI" panose="020B0502040204020203" pitchFamily="34" charset="0"/>
                <a:ea typeface="Times New Roman" panose="02020603050405020304" pitchFamily="18" charset="0"/>
                <a:cs typeface="Segoe UI" panose="020B0502040204020203" pitchFamily="34" charset="0"/>
              </a:rPr>
              <a:t>Tarvitaan hyvinvointialueen tason yhteiset käsitteet, jotka on määritelty samoin. Tämä on erittäin tärkeää asiakkaiden yhdenvertaisuuden kannalta!</a:t>
            </a:r>
            <a:endParaRPr lang="fi-FI" sz="1800" dirty="0">
              <a:effectLst/>
              <a:latin typeface="Calibri" panose="020F0502020204030204" pitchFamily="34" charset="0"/>
              <a:ea typeface="Times New Roman" panose="02020603050405020304" pitchFamily="18" charset="0"/>
              <a:cs typeface="Segoe UI" panose="020B0502040204020203" pitchFamily="34" charset="0"/>
            </a:endParaRPr>
          </a:p>
        </p:txBody>
      </p:sp>
    </p:spTree>
    <p:extLst>
      <p:ext uri="{BB962C8B-B14F-4D97-AF65-F5344CB8AC3E}">
        <p14:creationId xmlns:p14="http://schemas.microsoft.com/office/powerpoint/2010/main" val="23784278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593B4D24-F4A8-4141-A20A-E0575D19963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grpSp>
        <p:nvGrpSpPr>
          <p:cNvPr id="10" name="Group 9">
            <a:extLst>
              <a:ext uri="{FF2B5EF4-FFF2-40B4-BE49-F238E27FC236}">
                <a16:creationId xmlns:a16="http://schemas.microsoft.com/office/drawing/2014/main" id="{6CCEEF8A-4A3A-4B35-AA57-D804767F5AD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 y="0"/>
            <a:ext cx="12191696" cy="6170490"/>
            <a:chOff x="-2" y="0"/>
            <a:chExt cx="12191696" cy="6170490"/>
          </a:xfrm>
        </p:grpSpPr>
        <p:sp>
          <p:nvSpPr>
            <p:cNvPr id="11" name="Freeform: Shape 10">
              <a:extLst>
                <a:ext uri="{FF2B5EF4-FFF2-40B4-BE49-F238E27FC236}">
                  <a16:creationId xmlns:a16="http://schemas.microsoft.com/office/drawing/2014/main" id="{55A741C2-AB82-4BF5-9324-5D0B56A3D0F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3167675" y="-3167677"/>
              <a:ext cx="5856341" cy="12191695"/>
            </a:xfrm>
            <a:custGeom>
              <a:avLst/>
              <a:gdLst>
                <a:gd name="connsiteX0" fmla="*/ 0 w 5856341"/>
                <a:gd name="connsiteY0" fmla="*/ 12191695 h 12191695"/>
                <a:gd name="connsiteX1" fmla="*/ 0 w 5856341"/>
                <a:gd name="connsiteY1" fmla="*/ 0 h 12191695"/>
                <a:gd name="connsiteX2" fmla="*/ 243849 w 5856341"/>
                <a:gd name="connsiteY2" fmla="*/ 0 h 12191695"/>
                <a:gd name="connsiteX3" fmla="*/ 505121 w 5856341"/>
                <a:gd name="connsiteY3" fmla="*/ 0 h 12191695"/>
                <a:gd name="connsiteX4" fmla="*/ 723207 w 5856341"/>
                <a:gd name="connsiteY4" fmla="*/ 0 h 12191695"/>
                <a:gd name="connsiteX5" fmla="*/ 755828 w 5856341"/>
                <a:gd name="connsiteY5" fmla="*/ 0 h 12191695"/>
                <a:gd name="connsiteX6" fmla="*/ 1411868 w 5856341"/>
                <a:gd name="connsiteY6" fmla="*/ 0 h 12191695"/>
                <a:gd name="connsiteX7" fmla="*/ 1421034 w 5856341"/>
                <a:gd name="connsiteY7" fmla="*/ 0 h 12191695"/>
                <a:gd name="connsiteX8" fmla="*/ 1515206 w 5856341"/>
                <a:gd name="connsiteY8" fmla="*/ 0 h 12191695"/>
                <a:gd name="connsiteX9" fmla="*/ 2636151 w 5856341"/>
                <a:gd name="connsiteY9" fmla="*/ 0 h 12191695"/>
                <a:gd name="connsiteX10" fmla="*/ 4637890 w 5856341"/>
                <a:gd name="connsiteY10" fmla="*/ 0 h 12191695"/>
                <a:gd name="connsiteX11" fmla="*/ 4654499 w 5856341"/>
                <a:gd name="connsiteY11" fmla="*/ 26661 h 12191695"/>
                <a:gd name="connsiteX12" fmla="*/ 5856341 w 5856341"/>
                <a:gd name="connsiteY12" fmla="*/ 6438338 h 12191695"/>
                <a:gd name="connsiteX13" fmla="*/ 4449211 w 5856341"/>
                <a:gd name="connsiteY13" fmla="*/ 11332719 h 12191695"/>
                <a:gd name="connsiteX14" fmla="*/ 4061349 w 5856341"/>
                <a:gd name="connsiteY14" fmla="*/ 12054097 h 12191695"/>
                <a:gd name="connsiteX15" fmla="*/ 3977450 w 5856341"/>
                <a:gd name="connsiteY15" fmla="*/ 12191695 h 12191695"/>
                <a:gd name="connsiteX16" fmla="*/ 2636151 w 5856341"/>
                <a:gd name="connsiteY16" fmla="*/ 12191695 h 12191695"/>
                <a:gd name="connsiteX17" fmla="*/ 1421034 w 5856341"/>
                <a:gd name="connsiteY17" fmla="*/ 12191695 h 12191695"/>
                <a:gd name="connsiteX18" fmla="*/ 1411868 w 5856341"/>
                <a:gd name="connsiteY18" fmla="*/ 12191695 h 12191695"/>
                <a:gd name="connsiteX19" fmla="*/ 1283685 w 5856341"/>
                <a:gd name="connsiteY19" fmla="*/ 12191695 h 12191695"/>
                <a:gd name="connsiteX20" fmla="*/ 755828 w 5856341"/>
                <a:gd name="connsiteY20" fmla="*/ 12191695 h 12191695"/>
                <a:gd name="connsiteX21" fmla="*/ 723207 w 5856341"/>
                <a:gd name="connsiteY21" fmla="*/ 12191695 h 12191695"/>
                <a:gd name="connsiteX22" fmla="*/ 505121 w 5856341"/>
                <a:gd name="connsiteY22" fmla="*/ 12191695 h 12191695"/>
                <a:gd name="connsiteX23" fmla="*/ 243849 w 5856341"/>
                <a:gd name="connsiteY23" fmla="*/ 12191695 h 121916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5856341" h="12191695">
                  <a:moveTo>
                    <a:pt x="0" y="12191695"/>
                  </a:moveTo>
                  <a:lnTo>
                    <a:pt x="0" y="0"/>
                  </a:lnTo>
                  <a:lnTo>
                    <a:pt x="243849" y="0"/>
                  </a:lnTo>
                  <a:lnTo>
                    <a:pt x="505121" y="0"/>
                  </a:lnTo>
                  <a:lnTo>
                    <a:pt x="723207" y="0"/>
                  </a:lnTo>
                  <a:lnTo>
                    <a:pt x="755828" y="0"/>
                  </a:lnTo>
                  <a:lnTo>
                    <a:pt x="1411868" y="0"/>
                  </a:lnTo>
                  <a:lnTo>
                    <a:pt x="1421034" y="0"/>
                  </a:lnTo>
                  <a:lnTo>
                    <a:pt x="1515206" y="0"/>
                  </a:lnTo>
                  <a:lnTo>
                    <a:pt x="2636151" y="0"/>
                  </a:lnTo>
                  <a:lnTo>
                    <a:pt x="4637890" y="0"/>
                  </a:lnTo>
                  <a:lnTo>
                    <a:pt x="4654499" y="26661"/>
                  </a:lnTo>
                  <a:cubicBezTo>
                    <a:pt x="5425621" y="1341551"/>
                    <a:pt x="5856341" y="3721137"/>
                    <a:pt x="5856341" y="6438338"/>
                  </a:cubicBezTo>
                  <a:cubicBezTo>
                    <a:pt x="5856341" y="8833790"/>
                    <a:pt x="5159120" y="9960353"/>
                    <a:pt x="4449211" y="11332719"/>
                  </a:cubicBezTo>
                  <a:cubicBezTo>
                    <a:pt x="4319934" y="11582638"/>
                    <a:pt x="4191839" y="11827452"/>
                    <a:pt x="4061349" y="12054097"/>
                  </a:cubicBezTo>
                  <a:lnTo>
                    <a:pt x="3977450" y="12191695"/>
                  </a:lnTo>
                  <a:lnTo>
                    <a:pt x="2636151" y="12191695"/>
                  </a:lnTo>
                  <a:lnTo>
                    <a:pt x="1421034" y="12191695"/>
                  </a:lnTo>
                  <a:lnTo>
                    <a:pt x="1411868" y="12191695"/>
                  </a:lnTo>
                  <a:lnTo>
                    <a:pt x="1283685" y="12191695"/>
                  </a:lnTo>
                  <a:lnTo>
                    <a:pt x="755828" y="12191695"/>
                  </a:lnTo>
                  <a:lnTo>
                    <a:pt x="723207" y="12191695"/>
                  </a:lnTo>
                  <a:lnTo>
                    <a:pt x="505121" y="12191695"/>
                  </a:lnTo>
                  <a:lnTo>
                    <a:pt x="243849" y="12191695"/>
                  </a:lnTo>
                  <a:close/>
                </a:path>
              </a:pathLst>
            </a:custGeom>
            <a:solidFill>
              <a:schemeClr val="bg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a16="http://schemas.microsoft.com/office/drawing/2014/main" id="{DCD46807-BF17-4E5D-90A8-A062604C00C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146277" y="-874927"/>
              <a:ext cx="1899138" cy="12191695"/>
            </a:xfrm>
            <a:custGeom>
              <a:avLst/>
              <a:gdLst>
                <a:gd name="connsiteX0" fmla="*/ 1258269 w 2529723"/>
                <a:gd name="connsiteY0" fmla="*/ 0 h 6858000"/>
                <a:gd name="connsiteX1" fmla="*/ 1275627 w 2529723"/>
                <a:gd name="connsiteY1" fmla="*/ 0 h 6858000"/>
                <a:gd name="connsiteX2" fmla="*/ 1302560 w 2529723"/>
                <a:gd name="connsiteY2" fmla="*/ 24338 h 6858000"/>
                <a:gd name="connsiteX3" fmla="*/ 2522825 w 2529723"/>
                <a:gd name="connsiteY3" fmla="*/ 3678515 h 6858000"/>
                <a:gd name="connsiteX4" fmla="*/ 557500 w 2529723"/>
                <a:gd name="connsiteY4" fmla="*/ 6451411 h 6858000"/>
                <a:gd name="connsiteX5" fmla="*/ 32482 w 2529723"/>
                <a:gd name="connsiteY5" fmla="*/ 6849373 h 6858000"/>
                <a:gd name="connsiteX6" fmla="*/ 19531 w 2529723"/>
                <a:gd name="connsiteY6" fmla="*/ 6858000 h 6858000"/>
                <a:gd name="connsiteX7" fmla="*/ 0 w 2529723"/>
                <a:gd name="connsiteY7" fmla="*/ 6858000 h 6858000"/>
                <a:gd name="connsiteX8" fmla="*/ 14202 w 2529723"/>
                <a:gd name="connsiteY8" fmla="*/ 6848540 h 6858000"/>
                <a:gd name="connsiteX9" fmla="*/ 539221 w 2529723"/>
                <a:gd name="connsiteY9" fmla="*/ 6450578 h 6858000"/>
                <a:gd name="connsiteX10" fmla="*/ 2504546 w 2529723"/>
                <a:gd name="connsiteY10" fmla="*/ 3677682 h 6858000"/>
                <a:gd name="connsiteX11" fmla="*/ 1284280 w 2529723"/>
                <a:gd name="connsiteY11" fmla="*/ 23504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29723" h="6858000">
                  <a:moveTo>
                    <a:pt x="1258269" y="0"/>
                  </a:moveTo>
                  <a:lnTo>
                    <a:pt x="1275627" y="0"/>
                  </a:lnTo>
                  <a:lnTo>
                    <a:pt x="1302560" y="24338"/>
                  </a:lnTo>
                  <a:cubicBezTo>
                    <a:pt x="2156831" y="855667"/>
                    <a:pt x="2590622" y="2191755"/>
                    <a:pt x="2522825" y="3678515"/>
                  </a:cubicBezTo>
                  <a:cubicBezTo>
                    <a:pt x="2459072" y="5076606"/>
                    <a:pt x="1519830" y="5692656"/>
                    <a:pt x="557500" y="6451411"/>
                  </a:cubicBezTo>
                  <a:cubicBezTo>
                    <a:pt x="382255" y="6589587"/>
                    <a:pt x="208689" y="6724853"/>
                    <a:pt x="32482" y="6849373"/>
                  </a:cubicBezTo>
                  <a:lnTo>
                    <a:pt x="19531" y="6858000"/>
                  </a:lnTo>
                  <a:lnTo>
                    <a:pt x="0" y="6858000"/>
                  </a:lnTo>
                  <a:lnTo>
                    <a:pt x="14202" y="6848540"/>
                  </a:lnTo>
                  <a:cubicBezTo>
                    <a:pt x="190409" y="6724020"/>
                    <a:pt x="363976" y="6588754"/>
                    <a:pt x="539221" y="6450578"/>
                  </a:cubicBezTo>
                  <a:cubicBezTo>
                    <a:pt x="1501550" y="5691822"/>
                    <a:pt x="2440792" y="5075773"/>
                    <a:pt x="2504546" y="3677682"/>
                  </a:cubicBezTo>
                  <a:cubicBezTo>
                    <a:pt x="2572343" y="2190921"/>
                    <a:pt x="2138551" y="854834"/>
                    <a:pt x="1284280" y="23504"/>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13" name="Freeform: Shape 12">
              <a:extLst>
                <a:ext uri="{FF2B5EF4-FFF2-40B4-BE49-F238E27FC236}">
                  <a16:creationId xmlns:a16="http://schemas.microsoft.com/office/drawing/2014/main" id="{823926DB-76C8-474A-B5FB-F43C59E33FC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143758" y="-1037574"/>
              <a:ext cx="1904176" cy="12191695"/>
            </a:xfrm>
            <a:custGeom>
              <a:avLst/>
              <a:gdLst>
                <a:gd name="connsiteX0" fmla="*/ 879731 w 2536434"/>
                <a:gd name="connsiteY0" fmla="*/ 0 h 6858000"/>
                <a:gd name="connsiteX1" fmla="*/ 913411 w 2536434"/>
                <a:gd name="connsiteY1" fmla="*/ 0 h 6858000"/>
                <a:gd name="connsiteX2" fmla="*/ 935535 w 2536434"/>
                <a:gd name="connsiteY2" fmla="*/ 14997 h 6858000"/>
                <a:gd name="connsiteX3" fmla="*/ 2536434 w 2536434"/>
                <a:gd name="connsiteY3" fmla="*/ 3621656 h 6858000"/>
                <a:gd name="connsiteX4" fmla="*/ 662084 w 2536434"/>
                <a:gd name="connsiteY4" fmla="*/ 6374814 h 6858000"/>
                <a:gd name="connsiteX5" fmla="*/ 145436 w 2536434"/>
                <a:gd name="connsiteY5" fmla="*/ 6780599 h 6858000"/>
                <a:gd name="connsiteX6" fmla="*/ 33680 w 2536434"/>
                <a:gd name="connsiteY6" fmla="*/ 6858000 h 6858000"/>
                <a:gd name="connsiteX7" fmla="*/ 0 w 2536434"/>
                <a:gd name="connsiteY7" fmla="*/ 6858000 h 6858000"/>
                <a:gd name="connsiteX8" fmla="*/ 111756 w 2536434"/>
                <a:gd name="connsiteY8" fmla="*/ 6780599 h 6858000"/>
                <a:gd name="connsiteX9" fmla="*/ 628404 w 2536434"/>
                <a:gd name="connsiteY9" fmla="*/ 6374814 h 6858000"/>
                <a:gd name="connsiteX10" fmla="*/ 2502754 w 2536434"/>
                <a:gd name="connsiteY10" fmla="*/ 3621656 h 6858000"/>
                <a:gd name="connsiteX11" fmla="*/ 901855 w 2536434"/>
                <a:gd name="connsiteY11" fmla="*/ 1499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36434" h="6858000">
                  <a:moveTo>
                    <a:pt x="879731" y="0"/>
                  </a:moveTo>
                  <a:lnTo>
                    <a:pt x="913411" y="0"/>
                  </a:lnTo>
                  <a:lnTo>
                    <a:pt x="935535" y="14997"/>
                  </a:lnTo>
                  <a:cubicBezTo>
                    <a:pt x="1962698" y="754641"/>
                    <a:pt x="2536434" y="2093192"/>
                    <a:pt x="2536434" y="3621656"/>
                  </a:cubicBezTo>
                  <a:cubicBezTo>
                    <a:pt x="2536434" y="4969131"/>
                    <a:pt x="1607709" y="5602839"/>
                    <a:pt x="662084" y="6374814"/>
                  </a:cubicBezTo>
                  <a:cubicBezTo>
                    <a:pt x="489881" y="6515397"/>
                    <a:pt x="319254" y="6653108"/>
                    <a:pt x="145436" y="6780599"/>
                  </a:cubicBezTo>
                  <a:lnTo>
                    <a:pt x="33680" y="6858000"/>
                  </a:lnTo>
                  <a:lnTo>
                    <a:pt x="0" y="6858000"/>
                  </a:lnTo>
                  <a:lnTo>
                    <a:pt x="111756" y="6780599"/>
                  </a:lnTo>
                  <a:cubicBezTo>
                    <a:pt x="285574" y="6653108"/>
                    <a:pt x="456201" y="6515397"/>
                    <a:pt x="628404" y="6374814"/>
                  </a:cubicBezTo>
                  <a:cubicBezTo>
                    <a:pt x="1574029" y="5602839"/>
                    <a:pt x="2502754" y="4969131"/>
                    <a:pt x="2502754" y="3621656"/>
                  </a:cubicBezTo>
                  <a:cubicBezTo>
                    <a:pt x="2502754" y="2093192"/>
                    <a:pt x="1929018" y="754641"/>
                    <a:pt x="901855" y="14997"/>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14" name="Freeform: Shape 13">
              <a:extLst>
                <a:ext uri="{FF2B5EF4-FFF2-40B4-BE49-F238E27FC236}">
                  <a16:creationId xmlns:a16="http://schemas.microsoft.com/office/drawing/2014/main" id="{3C1F5347-E00A-4E12-AC11-18E0B1AF2D7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247015" y="-1314429"/>
              <a:ext cx="1697663" cy="12191695"/>
            </a:xfrm>
            <a:custGeom>
              <a:avLst/>
              <a:gdLst>
                <a:gd name="connsiteX0" fmla="*/ 879731 w 2521425"/>
                <a:gd name="connsiteY0" fmla="*/ 0 h 6858000"/>
                <a:gd name="connsiteX1" fmla="*/ 898402 w 2521425"/>
                <a:gd name="connsiteY1" fmla="*/ 0 h 6858000"/>
                <a:gd name="connsiteX2" fmla="*/ 920526 w 2521425"/>
                <a:gd name="connsiteY2" fmla="*/ 14997 h 6858000"/>
                <a:gd name="connsiteX3" fmla="*/ 2521425 w 2521425"/>
                <a:gd name="connsiteY3" fmla="*/ 3621656 h 6858000"/>
                <a:gd name="connsiteX4" fmla="*/ 647075 w 2521425"/>
                <a:gd name="connsiteY4" fmla="*/ 6374814 h 6858000"/>
                <a:gd name="connsiteX5" fmla="*/ 130427 w 2521425"/>
                <a:gd name="connsiteY5" fmla="*/ 6780599 h 6858000"/>
                <a:gd name="connsiteX6" fmla="*/ 18671 w 2521425"/>
                <a:gd name="connsiteY6" fmla="*/ 6858000 h 6858000"/>
                <a:gd name="connsiteX7" fmla="*/ 0 w 2521425"/>
                <a:gd name="connsiteY7" fmla="*/ 6858000 h 6858000"/>
                <a:gd name="connsiteX8" fmla="*/ 111756 w 2521425"/>
                <a:gd name="connsiteY8" fmla="*/ 6780599 h 6858000"/>
                <a:gd name="connsiteX9" fmla="*/ 628404 w 2521425"/>
                <a:gd name="connsiteY9" fmla="*/ 6374814 h 6858000"/>
                <a:gd name="connsiteX10" fmla="*/ 2502754 w 2521425"/>
                <a:gd name="connsiteY10" fmla="*/ 3621656 h 6858000"/>
                <a:gd name="connsiteX11" fmla="*/ 901855 w 2521425"/>
                <a:gd name="connsiteY11" fmla="*/ 1499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21425" h="6858000">
                  <a:moveTo>
                    <a:pt x="879731" y="0"/>
                  </a:moveTo>
                  <a:lnTo>
                    <a:pt x="898402" y="0"/>
                  </a:lnTo>
                  <a:lnTo>
                    <a:pt x="920526" y="14997"/>
                  </a:lnTo>
                  <a:cubicBezTo>
                    <a:pt x="1947689" y="754641"/>
                    <a:pt x="2521425" y="2093192"/>
                    <a:pt x="2521425" y="3621656"/>
                  </a:cubicBezTo>
                  <a:cubicBezTo>
                    <a:pt x="2521425" y="4969131"/>
                    <a:pt x="1592700" y="5602839"/>
                    <a:pt x="647075" y="6374814"/>
                  </a:cubicBezTo>
                  <a:cubicBezTo>
                    <a:pt x="474872" y="6515397"/>
                    <a:pt x="304245" y="6653108"/>
                    <a:pt x="130427" y="6780599"/>
                  </a:cubicBezTo>
                  <a:lnTo>
                    <a:pt x="18671" y="6858000"/>
                  </a:lnTo>
                  <a:lnTo>
                    <a:pt x="0" y="6858000"/>
                  </a:lnTo>
                  <a:lnTo>
                    <a:pt x="111756" y="6780599"/>
                  </a:lnTo>
                  <a:cubicBezTo>
                    <a:pt x="285574" y="6653108"/>
                    <a:pt x="456201" y="6515397"/>
                    <a:pt x="628404" y="6374814"/>
                  </a:cubicBezTo>
                  <a:cubicBezTo>
                    <a:pt x="1574029" y="5602839"/>
                    <a:pt x="2502754" y="4969131"/>
                    <a:pt x="2502754" y="3621656"/>
                  </a:cubicBezTo>
                  <a:cubicBezTo>
                    <a:pt x="2502754" y="2093192"/>
                    <a:pt x="1929018" y="754641"/>
                    <a:pt x="901855" y="14997"/>
                  </a:cubicBezTo>
                  <a:close/>
                </a:path>
              </a:pathLst>
            </a:cu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Meiryo"/>
                <a:ea typeface="+mn-ea"/>
                <a:cs typeface="+mn-cs"/>
              </a:endParaRPr>
            </a:p>
          </p:txBody>
        </p:sp>
      </p:grpSp>
      <p:sp>
        <p:nvSpPr>
          <p:cNvPr id="2" name="Otsikko 1">
            <a:extLst>
              <a:ext uri="{FF2B5EF4-FFF2-40B4-BE49-F238E27FC236}">
                <a16:creationId xmlns:a16="http://schemas.microsoft.com/office/drawing/2014/main" id="{D4E76147-BC12-410C-8BE7-C58C8BF679D9}"/>
              </a:ext>
            </a:extLst>
          </p:cNvPr>
          <p:cNvSpPr>
            <a:spLocks noGrp="1"/>
          </p:cNvSpPr>
          <p:nvPr>
            <p:ph type="title"/>
          </p:nvPr>
        </p:nvSpPr>
        <p:spPr>
          <a:xfrm>
            <a:off x="876692" y="442913"/>
            <a:ext cx="9643525" cy="784836"/>
          </a:xfrm>
        </p:spPr>
        <p:txBody>
          <a:bodyPr anchor="b">
            <a:noAutofit/>
          </a:bodyPr>
          <a:lstStyle/>
          <a:p>
            <a:r>
              <a:rPr lang="fi-FI" sz="2800" b="0" dirty="0"/>
              <a:t>Vammaispalvelulain mukaiset asumispalvelut (1)</a:t>
            </a:r>
          </a:p>
        </p:txBody>
      </p:sp>
      <p:sp>
        <p:nvSpPr>
          <p:cNvPr id="3" name="Sisällön paikkamerkki 2">
            <a:extLst>
              <a:ext uri="{FF2B5EF4-FFF2-40B4-BE49-F238E27FC236}">
                <a16:creationId xmlns:a16="http://schemas.microsoft.com/office/drawing/2014/main" id="{EC40A3C1-8605-4A48-9C4D-01DF022C2D69}"/>
              </a:ext>
            </a:extLst>
          </p:cNvPr>
          <p:cNvSpPr>
            <a:spLocks noGrp="1"/>
          </p:cNvSpPr>
          <p:nvPr>
            <p:ph idx="1"/>
          </p:nvPr>
        </p:nvSpPr>
        <p:spPr>
          <a:xfrm>
            <a:off x="876693" y="1329397"/>
            <a:ext cx="9436149" cy="4564313"/>
          </a:xfrm>
        </p:spPr>
        <p:txBody>
          <a:bodyPr>
            <a:normAutofit fontScale="92500" lnSpcReduction="20000"/>
          </a:bodyPr>
          <a:lstStyle/>
          <a:p>
            <a:pPr>
              <a:lnSpc>
                <a:spcPct val="107000"/>
              </a:lnSpc>
              <a:spcAft>
                <a:spcPts val="800"/>
              </a:spcAft>
            </a:pPr>
            <a:r>
              <a:rPr lang="fi-FI" sz="1800" b="1" dirty="0">
                <a:solidFill>
                  <a:srgbClr val="212529"/>
                </a:solidFill>
                <a:effectLst/>
                <a:latin typeface="Segoe UI" panose="020B0502040204020203" pitchFamily="34" charset="0"/>
                <a:ea typeface="Times New Roman" panose="02020603050405020304" pitchFamily="18" charset="0"/>
                <a:cs typeface="Times New Roman" panose="02020603050405020304" pitchFamily="18" charset="0"/>
              </a:rPr>
              <a:t>Palvelun määrittely:</a:t>
            </a:r>
            <a:r>
              <a:rPr lang="fi-FI" sz="1800" dirty="0">
                <a:solidFill>
                  <a:srgbClr val="212529"/>
                </a:solidFill>
                <a:effectLst/>
                <a:latin typeface="Segoe UI" panose="020B0502040204020203" pitchFamily="34" charset="0"/>
                <a:ea typeface="Times New Roman" panose="02020603050405020304" pitchFamily="18" charset="0"/>
                <a:cs typeface="Times New Roman" panose="02020603050405020304" pitchFamily="18" charset="0"/>
              </a:rPr>
              <a:t> Myönnetään nykytilanteessa vammaispalvelulain perusteella silloin, jos vaikeavammainen henkilö ei saa riittäviä palveluita sosiaalihuoltolain perusteella.  Palvelua myönnetään subjektiivisena oikeutena, jos vammaispalvelulaissa määritellyt edellytykset täyttyvät. Palvelun järjestämistapa ratkaistaan asiakkaan yksilöllisen tarpeen perusteella, asiakkaan omaa näkemystä kuullen. Palveluasumista voidaan järjestää palvelutalossa, palveluasumisryhmässä tai muussa asumispalveluyksikössä.</a:t>
            </a:r>
            <a:endParaRPr lang="fi-FI"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ts val="1800"/>
              </a:lnSpc>
            </a:pPr>
            <a:r>
              <a:rPr lang="fi-FI" sz="1800" b="1" dirty="0">
                <a:solidFill>
                  <a:srgbClr val="212529"/>
                </a:solidFill>
                <a:effectLst/>
                <a:latin typeface="Segoe UI" panose="020B0502040204020203" pitchFamily="34" charset="0"/>
                <a:ea typeface="Times New Roman" panose="02020603050405020304" pitchFamily="18" charset="0"/>
              </a:rPr>
              <a:t>Palvelun kohderyhmä:</a:t>
            </a:r>
            <a:r>
              <a:rPr lang="fi-FI" sz="1800" dirty="0">
                <a:solidFill>
                  <a:srgbClr val="303030"/>
                </a:solidFill>
                <a:effectLst/>
                <a:latin typeface="Segoe UI" panose="020B0502040204020203" pitchFamily="34" charset="0"/>
                <a:ea typeface="Times New Roman" panose="02020603050405020304" pitchFamily="18" charset="0"/>
              </a:rPr>
              <a:t> Palveluasumista järjestettäessä vaikeavammaisena pidetään henkilöä, joka vammansa tai sairautensa vuoksi tarvitsee toisen henkilön apua päivittäisistä toiminnoista suoriutumisessa jatkuvaluonteisesti, vuorokauden eri aikoina tai muutoin erityisen runsaasti.</a:t>
            </a:r>
            <a:br>
              <a:rPr lang="fi-FI" sz="1800" dirty="0">
                <a:solidFill>
                  <a:srgbClr val="303030"/>
                </a:solidFill>
                <a:effectLst/>
                <a:latin typeface="Segoe UI" panose="020B0502040204020203" pitchFamily="34" charset="0"/>
                <a:ea typeface="Times New Roman" panose="02020603050405020304" pitchFamily="18" charset="0"/>
              </a:rPr>
            </a:br>
            <a:r>
              <a:rPr lang="fi-FI" sz="1800" u="sng" dirty="0">
                <a:solidFill>
                  <a:srgbClr val="0060A6"/>
                </a:solidFill>
                <a:effectLst/>
                <a:latin typeface="Segoe UI" panose="020B0502040204020203" pitchFamily="34" charset="0"/>
                <a:ea typeface="Times New Roman" panose="02020603050405020304" pitchFamily="18" charset="0"/>
                <a:hlinkClick r:id="rId2" tooltip="Aukeaa uuteen ikkunaan"/>
              </a:rPr>
              <a:t>Vammaispalveluasetus 11 §</a:t>
            </a:r>
            <a:endParaRPr lang="fi-FI" sz="1800" dirty="0">
              <a:effectLst/>
              <a:latin typeface="Times New Roman" panose="02020603050405020304" pitchFamily="18" charset="0"/>
              <a:ea typeface="Times New Roman" panose="02020603050405020304" pitchFamily="18" charset="0"/>
            </a:endParaRPr>
          </a:p>
          <a:p>
            <a:pPr>
              <a:lnSpc>
                <a:spcPts val="1800"/>
              </a:lnSpc>
            </a:pPr>
            <a:r>
              <a:rPr lang="fi-FI" sz="1800" dirty="0">
                <a:solidFill>
                  <a:srgbClr val="303030"/>
                </a:solidFill>
                <a:effectLst/>
                <a:latin typeface="Segoe UI" panose="020B0502040204020203" pitchFamily="34" charset="0"/>
                <a:ea typeface="Times New Roman" panose="02020603050405020304" pitchFamily="18" charset="0"/>
              </a:rPr>
              <a:t>Vaikeavammaisuuden edellytys täyttyy, mikäli yksikin asetuksessa mainituista kriteereistä toteutuu. Vähäisempikin avun tarve riittää, jos henkilö tarvitsee apua sekä päivällä että yöllä taikka toisaalta erityisen runsas avun tarve pelkästään päiväaikaan riittää. Palvelu koskee kaiken ikäisiä vaikeavammaisia henkilöitä, mitään vammaryhmää pois sulkematta.</a:t>
            </a:r>
            <a:endParaRPr lang="fi-FI" sz="1800" dirty="0">
              <a:effectLst/>
              <a:latin typeface="Times New Roman" panose="02020603050405020304" pitchFamily="18" charset="0"/>
              <a:ea typeface="Times New Roman" panose="02020603050405020304" pitchFamily="18" charset="0"/>
            </a:endParaRPr>
          </a:p>
          <a:p>
            <a:pPr marL="285750" indent="-285750">
              <a:buFont typeface="Arial" panose="020B0604020202020204" pitchFamily="34" charset="0"/>
              <a:buChar char="•"/>
            </a:pPr>
            <a:endParaRPr lang="fi-FI" dirty="0"/>
          </a:p>
        </p:txBody>
      </p:sp>
    </p:spTree>
    <p:extLst>
      <p:ext uri="{BB962C8B-B14F-4D97-AF65-F5344CB8AC3E}">
        <p14:creationId xmlns:p14="http://schemas.microsoft.com/office/powerpoint/2010/main" val="34042709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593B4D24-F4A8-4141-A20A-E0575D19963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grpSp>
        <p:nvGrpSpPr>
          <p:cNvPr id="10" name="Group 9">
            <a:extLst>
              <a:ext uri="{FF2B5EF4-FFF2-40B4-BE49-F238E27FC236}">
                <a16:creationId xmlns:a16="http://schemas.microsoft.com/office/drawing/2014/main" id="{6CCEEF8A-4A3A-4B35-AA57-D804767F5AD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 y="0"/>
            <a:ext cx="12191696" cy="6170490"/>
            <a:chOff x="-2" y="0"/>
            <a:chExt cx="12191696" cy="6170490"/>
          </a:xfrm>
        </p:grpSpPr>
        <p:sp>
          <p:nvSpPr>
            <p:cNvPr id="11" name="Freeform: Shape 10">
              <a:extLst>
                <a:ext uri="{FF2B5EF4-FFF2-40B4-BE49-F238E27FC236}">
                  <a16:creationId xmlns:a16="http://schemas.microsoft.com/office/drawing/2014/main" id="{55A741C2-AB82-4BF5-9324-5D0B56A3D0F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3167675" y="-3167677"/>
              <a:ext cx="5856341" cy="12191695"/>
            </a:xfrm>
            <a:custGeom>
              <a:avLst/>
              <a:gdLst>
                <a:gd name="connsiteX0" fmla="*/ 0 w 5856341"/>
                <a:gd name="connsiteY0" fmla="*/ 12191695 h 12191695"/>
                <a:gd name="connsiteX1" fmla="*/ 0 w 5856341"/>
                <a:gd name="connsiteY1" fmla="*/ 0 h 12191695"/>
                <a:gd name="connsiteX2" fmla="*/ 243849 w 5856341"/>
                <a:gd name="connsiteY2" fmla="*/ 0 h 12191695"/>
                <a:gd name="connsiteX3" fmla="*/ 505121 w 5856341"/>
                <a:gd name="connsiteY3" fmla="*/ 0 h 12191695"/>
                <a:gd name="connsiteX4" fmla="*/ 723207 w 5856341"/>
                <a:gd name="connsiteY4" fmla="*/ 0 h 12191695"/>
                <a:gd name="connsiteX5" fmla="*/ 755828 w 5856341"/>
                <a:gd name="connsiteY5" fmla="*/ 0 h 12191695"/>
                <a:gd name="connsiteX6" fmla="*/ 1411868 w 5856341"/>
                <a:gd name="connsiteY6" fmla="*/ 0 h 12191695"/>
                <a:gd name="connsiteX7" fmla="*/ 1421034 w 5856341"/>
                <a:gd name="connsiteY7" fmla="*/ 0 h 12191695"/>
                <a:gd name="connsiteX8" fmla="*/ 1515206 w 5856341"/>
                <a:gd name="connsiteY8" fmla="*/ 0 h 12191695"/>
                <a:gd name="connsiteX9" fmla="*/ 2636151 w 5856341"/>
                <a:gd name="connsiteY9" fmla="*/ 0 h 12191695"/>
                <a:gd name="connsiteX10" fmla="*/ 4637890 w 5856341"/>
                <a:gd name="connsiteY10" fmla="*/ 0 h 12191695"/>
                <a:gd name="connsiteX11" fmla="*/ 4654499 w 5856341"/>
                <a:gd name="connsiteY11" fmla="*/ 26661 h 12191695"/>
                <a:gd name="connsiteX12" fmla="*/ 5856341 w 5856341"/>
                <a:gd name="connsiteY12" fmla="*/ 6438338 h 12191695"/>
                <a:gd name="connsiteX13" fmla="*/ 4449211 w 5856341"/>
                <a:gd name="connsiteY13" fmla="*/ 11332719 h 12191695"/>
                <a:gd name="connsiteX14" fmla="*/ 4061349 w 5856341"/>
                <a:gd name="connsiteY14" fmla="*/ 12054097 h 12191695"/>
                <a:gd name="connsiteX15" fmla="*/ 3977450 w 5856341"/>
                <a:gd name="connsiteY15" fmla="*/ 12191695 h 12191695"/>
                <a:gd name="connsiteX16" fmla="*/ 2636151 w 5856341"/>
                <a:gd name="connsiteY16" fmla="*/ 12191695 h 12191695"/>
                <a:gd name="connsiteX17" fmla="*/ 1421034 w 5856341"/>
                <a:gd name="connsiteY17" fmla="*/ 12191695 h 12191695"/>
                <a:gd name="connsiteX18" fmla="*/ 1411868 w 5856341"/>
                <a:gd name="connsiteY18" fmla="*/ 12191695 h 12191695"/>
                <a:gd name="connsiteX19" fmla="*/ 1283685 w 5856341"/>
                <a:gd name="connsiteY19" fmla="*/ 12191695 h 12191695"/>
                <a:gd name="connsiteX20" fmla="*/ 755828 w 5856341"/>
                <a:gd name="connsiteY20" fmla="*/ 12191695 h 12191695"/>
                <a:gd name="connsiteX21" fmla="*/ 723207 w 5856341"/>
                <a:gd name="connsiteY21" fmla="*/ 12191695 h 12191695"/>
                <a:gd name="connsiteX22" fmla="*/ 505121 w 5856341"/>
                <a:gd name="connsiteY22" fmla="*/ 12191695 h 12191695"/>
                <a:gd name="connsiteX23" fmla="*/ 243849 w 5856341"/>
                <a:gd name="connsiteY23" fmla="*/ 12191695 h 121916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5856341" h="12191695">
                  <a:moveTo>
                    <a:pt x="0" y="12191695"/>
                  </a:moveTo>
                  <a:lnTo>
                    <a:pt x="0" y="0"/>
                  </a:lnTo>
                  <a:lnTo>
                    <a:pt x="243849" y="0"/>
                  </a:lnTo>
                  <a:lnTo>
                    <a:pt x="505121" y="0"/>
                  </a:lnTo>
                  <a:lnTo>
                    <a:pt x="723207" y="0"/>
                  </a:lnTo>
                  <a:lnTo>
                    <a:pt x="755828" y="0"/>
                  </a:lnTo>
                  <a:lnTo>
                    <a:pt x="1411868" y="0"/>
                  </a:lnTo>
                  <a:lnTo>
                    <a:pt x="1421034" y="0"/>
                  </a:lnTo>
                  <a:lnTo>
                    <a:pt x="1515206" y="0"/>
                  </a:lnTo>
                  <a:lnTo>
                    <a:pt x="2636151" y="0"/>
                  </a:lnTo>
                  <a:lnTo>
                    <a:pt x="4637890" y="0"/>
                  </a:lnTo>
                  <a:lnTo>
                    <a:pt x="4654499" y="26661"/>
                  </a:lnTo>
                  <a:cubicBezTo>
                    <a:pt x="5425621" y="1341551"/>
                    <a:pt x="5856341" y="3721137"/>
                    <a:pt x="5856341" y="6438338"/>
                  </a:cubicBezTo>
                  <a:cubicBezTo>
                    <a:pt x="5856341" y="8833790"/>
                    <a:pt x="5159120" y="9960353"/>
                    <a:pt x="4449211" y="11332719"/>
                  </a:cubicBezTo>
                  <a:cubicBezTo>
                    <a:pt x="4319934" y="11582638"/>
                    <a:pt x="4191839" y="11827452"/>
                    <a:pt x="4061349" y="12054097"/>
                  </a:cubicBezTo>
                  <a:lnTo>
                    <a:pt x="3977450" y="12191695"/>
                  </a:lnTo>
                  <a:lnTo>
                    <a:pt x="2636151" y="12191695"/>
                  </a:lnTo>
                  <a:lnTo>
                    <a:pt x="1421034" y="12191695"/>
                  </a:lnTo>
                  <a:lnTo>
                    <a:pt x="1411868" y="12191695"/>
                  </a:lnTo>
                  <a:lnTo>
                    <a:pt x="1283685" y="12191695"/>
                  </a:lnTo>
                  <a:lnTo>
                    <a:pt x="755828" y="12191695"/>
                  </a:lnTo>
                  <a:lnTo>
                    <a:pt x="723207" y="12191695"/>
                  </a:lnTo>
                  <a:lnTo>
                    <a:pt x="505121" y="12191695"/>
                  </a:lnTo>
                  <a:lnTo>
                    <a:pt x="243849" y="12191695"/>
                  </a:lnTo>
                  <a:close/>
                </a:path>
              </a:pathLst>
            </a:custGeom>
            <a:solidFill>
              <a:schemeClr val="bg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a16="http://schemas.microsoft.com/office/drawing/2014/main" id="{DCD46807-BF17-4E5D-90A8-A062604C00C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146277" y="-874927"/>
              <a:ext cx="1899138" cy="12191695"/>
            </a:xfrm>
            <a:custGeom>
              <a:avLst/>
              <a:gdLst>
                <a:gd name="connsiteX0" fmla="*/ 1258269 w 2529723"/>
                <a:gd name="connsiteY0" fmla="*/ 0 h 6858000"/>
                <a:gd name="connsiteX1" fmla="*/ 1275627 w 2529723"/>
                <a:gd name="connsiteY1" fmla="*/ 0 h 6858000"/>
                <a:gd name="connsiteX2" fmla="*/ 1302560 w 2529723"/>
                <a:gd name="connsiteY2" fmla="*/ 24338 h 6858000"/>
                <a:gd name="connsiteX3" fmla="*/ 2522825 w 2529723"/>
                <a:gd name="connsiteY3" fmla="*/ 3678515 h 6858000"/>
                <a:gd name="connsiteX4" fmla="*/ 557500 w 2529723"/>
                <a:gd name="connsiteY4" fmla="*/ 6451411 h 6858000"/>
                <a:gd name="connsiteX5" fmla="*/ 32482 w 2529723"/>
                <a:gd name="connsiteY5" fmla="*/ 6849373 h 6858000"/>
                <a:gd name="connsiteX6" fmla="*/ 19531 w 2529723"/>
                <a:gd name="connsiteY6" fmla="*/ 6858000 h 6858000"/>
                <a:gd name="connsiteX7" fmla="*/ 0 w 2529723"/>
                <a:gd name="connsiteY7" fmla="*/ 6858000 h 6858000"/>
                <a:gd name="connsiteX8" fmla="*/ 14202 w 2529723"/>
                <a:gd name="connsiteY8" fmla="*/ 6848540 h 6858000"/>
                <a:gd name="connsiteX9" fmla="*/ 539221 w 2529723"/>
                <a:gd name="connsiteY9" fmla="*/ 6450578 h 6858000"/>
                <a:gd name="connsiteX10" fmla="*/ 2504546 w 2529723"/>
                <a:gd name="connsiteY10" fmla="*/ 3677682 h 6858000"/>
                <a:gd name="connsiteX11" fmla="*/ 1284280 w 2529723"/>
                <a:gd name="connsiteY11" fmla="*/ 23504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29723" h="6858000">
                  <a:moveTo>
                    <a:pt x="1258269" y="0"/>
                  </a:moveTo>
                  <a:lnTo>
                    <a:pt x="1275627" y="0"/>
                  </a:lnTo>
                  <a:lnTo>
                    <a:pt x="1302560" y="24338"/>
                  </a:lnTo>
                  <a:cubicBezTo>
                    <a:pt x="2156831" y="855667"/>
                    <a:pt x="2590622" y="2191755"/>
                    <a:pt x="2522825" y="3678515"/>
                  </a:cubicBezTo>
                  <a:cubicBezTo>
                    <a:pt x="2459072" y="5076606"/>
                    <a:pt x="1519830" y="5692656"/>
                    <a:pt x="557500" y="6451411"/>
                  </a:cubicBezTo>
                  <a:cubicBezTo>
                    <a:pt x="382255" y="6589587"/>
                    <a:pt x="208689" y="6724853"/>
                    <a:pt x="32482" y="6849373"/>
                  </a:cubicBezTo>
                  <a:lnTo>
                    <a:pt x="19531" y="6858000"/>
                  </a:lnTo>
                  <a:lnTo>
                    <a:pt x="0" y="6858000"/>
                  </a:lnTo>
                  <a:lnTo>
                    <a:pt x="14202" y="6848540"/>
                  </a:lnTo>
                  <a:cubicBezTo>
                    <a:pt x="190409" y="6724020"/>
                    <a:pt x="363976" y="6588754"/>
                    <a:pt x="539221" y="6450578"/>
                  </a:cubicBezTo>
                  <a:cubicBezTo>
                    <a:pt x="1501550" y="5691822"/>
                    <a:pt x="2440792" y="5075773"/>
                    <a:pt x="2504546" y="3677682"/>
                  </a:cubicBezTo>
                  <a:cubicBezTo>
                    <a:pt x="2572343" y="2190921"/>
                    <a:pt x="2138551" y="854834"/>
                    <a:pt x="1284280" y="23504"/>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13" name="Freeform: Shape 12">
              <a:extLst>
                <a:ext uri="{FF2B5EF4-FFF2-40B4-BE49-F238E27FC236}">
                  <a16:creationId xmlns:a16="http://schemas.microsoft.com/office/drawing/2014/main" id="{823926DB-76C8-474A-B5FB-F43C59E33FC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143758" y="-1037574"/>
              <a:ext cx="1904176" cy="12191695"/>
            </a:xfrm>
            <a:custGeom>
              <a:avLst/>
              <a:gdLst>
                <a:gd name="connsiteX0" fmla="*/ 879731 w 2536434"/>
                <a:gd name="connsiteY0" fmla="*/ 0 h 6858000"/>
                <a:gd name="connsiteX1" fmla="*/ 913411 w 2536434"/>
                <a:gd name="connsiteY1" fmla="*/ 0 h 6858000"/>
                <a:gd name="connsiteX2" fmla="*/ 935535 w 2536434"/>
                <a:gd name="connsiteY2" fmla="*/ 14997 h 6858000"/>
                <a:gd name="connsiteX3" fmla="*/ 2536434 w 2536434"/>
                <a:gd name="connsiteY3" fmla="*/ 3621656 h 6858000"/>
                <a:gd name="connsiteX4" fmla="*/ 662084 w 2536434"/>
                <a:gd name="connsiteY4" fmla="*/ 6374814 h 6858000"/>
                <a:gd name="connsiteX5" fmla="*/ 145436 w 2536434"/>
                <a:gd name="connsiteY5" fmla="*/ 6780599 h 6858000"/>
                <a:gd name="connsiteX6" fmla="*/ 33680 w 2536434"/>
                <a:gd name="connsiteY6" fmla="*/ 6858000 h 6858000"/>
                <a:gd name="connsiteX7" fmla="*/ 0 w 2536434"/>
                <a:gd name="connsiteY7" fmla="*/ 6858000 h 6858000"/>
                <a:gd name="connsiteX8" fmla="*/ 111756 w 2536434"/>
                <a:gd name="connsiteY8" fmla="*/ 6780599 h 6858000"/>
                <a:gd name="connsiteX9" fmla="*/ 628404 w 2536434"/>
                <a:gd name="connsiteY9" fmla="*/ 6374814 h 6858000"/>
                <a:gd name="connsiteX10" fmla="*/ 2502754 w 2536434"/>
                <a:gd name="connsiteY10" fmla="*/ 3621656 h 6858000"/>
                <a:gd name="connsiteX11" fmla="*/ 901855 w 2536434"/>
                <a:gd name="connsiteY11" fmla="*/ 1499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36434" h="6858000">
                  <a:moveTo>
                    <a:pt x="879731" y="0"/>
                  </a:moveTo>
                  <a:lnTo>
                    <a:pt x="913411" y="0"/>
                  </a:lnTo>
                  <a:lnTo>
                    <a:pt x="935535" y="14997"/>
                  </a:lnTo>
                  <a:cubicBezTo>
                    <a:pt x="1962698" y="754641"/>
                    <a:pt x="2536434" y="2093192"/>
                    <a:pt x="2536434" y="3621656"/>
                  </a:cubicBezTo>
                  <a:cubicBezTo>
                    <a:pt x="2536434" y="4969131"/>
                    <a:pt x="1607709" y="5602839"/>
                    <a:pt x="662084" y="6374814"/>
                  </a:cubicBezTo>
                  <a:cubicBezTo>
                    <a:pt x="489881" y="6515397"/>
                    <a:pt x="319254" y="6653108"/>
                    <a:pt x="145436" y="6780599"/>
                  </a:cubicBezTo>
                  <a:lnTo>
                    <a:pt x="33680" y="6858000"/>
                  </a:lnTo>
                  <a:lnTo>
                    <a:pt x="0" y="6858000"/>
                  </a:lnTo>
                  <a:lnTo>
                    <a:pt x="111756" y="6780599"/>
                  </a:lnTo>
                  <a:cubicBezTo>
                    <a:pt x="285574" y="6653108"/>
                    <a:pt x="456201" y="6515397"/>
                    <a:pt x="628404" y="6374814"/>
                  </a:cubicBezTo>
                  <a:cubicBezTo>
                    <a:pt x="1574029" y="5602839"/>
                    <a:pt x="2502754" y="4969131"/>
                    <a:pt x="2502754" y="3621656"/>
                  </a:cubicBezTo>
                  <a:cubicBezTo>
                    <a:pt x="2502754" y="2093192"/>
                    <a:pt x="1929018" y="754641"/>
                    <a:pt x="901855" y="14997"/>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14" name="Freeform: Shape 13">
              <a:extLst>
                <a:ext uri="{FF2B5EF4-FFF2-40B4-BE49-F238E27FC236}">
                  <a16:creationId xmlns:a16="http://schemas.microsoft.com/office/drawing/2014/main" id="{3C1F5347-E00A-4E12-AC11-18E0B1AF2D7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247015" y="-1314429"/>
              <a:ext cx="1697663" cy="12191695"/>
            </a:xfrm>
            <a:custGeom>
              <a:avLst/>
              <a:gdLst>
                <a:gd name="connsiteX0" fmla="*/ 879731 w 2521425"/>
                <a:gd name="connsiteY0" fmla="*/ 0 h 6858000"/>
                <a:gd name="connsiteX1" fmla="*/ 898402 w 2521425"/>
                <a:gd name="connsiteY1" fmla="*/ 0 h 6858000"/>
                <a:gd name="connsiteX2" fmla="*/ 920526 w 2521425"/>
                <a:gd name="connsiteY2" fmla="*/ 14997 h 6858000"/>
                <a:gd name="connsiteX3" fmla="*/ 2521425 w 2521425"/>
                <a:gd name="connsiteY3" fmla="*/ 3621656 h 6858000"/>
                <a:gd name="connsiteX4" fmla="*/ 647075 w 2521425"/>
                <a:gd name="connsiteY4" fmla="*/ 6374814 h 6858000"/>
                <a:gd name="connsiteX5" fmla="*/ 130427 w 2521425"/>
                <a:gd name="connsiteY5" fmla="*/ 6780599 h 6858000"/>
                <a:gd name="connsiteX6" fmla="*/ 18671 w 2521425"/>
                <a:gd name="connsiteY6" fmla="*/ 6858000 h 6858000"/>
                <a:gd name="connsiteX7" fmla="*/ 0 w 2521425"/>
                <a:gd name="connsiteY7" fmla="*/ 6858000 h 6858000"/>
                <a:gd name="connsiteX8" fmla="*/ 111756 w 2521425"/>
                <a:gd name="connsiteY8" fmla="*/ 6780599 h 6858000"/>
                <a:gd name="connsiteX9" fmla="*/ 628404 w 2521425"/>
                <a:gd name="connsiteY9" fmla="*/ 6374814 h 6858000"/>
                <a:gd name="connsiteX10" fmla="*/ 2502754 w 2521425"/>
                <a:gd name="connsiteY10" fmla="*/ 3621656 h 6858000"/>
                <a:gd name="connsiteX11" fmla="*/ 901855 w 2521425"/>
                <a:gd name="connsiteY11" fmla="*/ 1499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21425" h="6858000">
                  <a:moveTo>
                    <a:pt x="879731" y="0"/>
                  </a:moveTo>
                  <a:lnTo>
                    <a:pt x="898402" y="0"/>
                  </a:lnTo>
                  <a:lnTo>
                    <a:pt x="920526" y="14997"/>
                  </a:lnTo>
                  <a:cubicBezTo>
                    <a:pt x="1947689" y="754641"/>
                    <a:pt x="2521425" y="2093192"/>
                    <a:pt x="2521425" y="3621656"/>
                  </a:cubicBezTo>
                  <a:cubicBezTo>
                    <a:pt x="2521425" y="4969131"/>
                    <a:pt x="1592700" y="5602839"/>
                    <a:pt x="647075" y="6374814"/>
                  </a:cubicBezTo>
                  <a:cubicBezTo>
                    <a:pt x="474872" y="6515397"/>
                    <a:pt x="304245" y="6653108"/>
                    <a:pt x="130427" y="6780599"/>
                  </a:cubicBezTo>
                  <a:lnTo>
                    <a:pt x="18671" y="6858000"/>
                  </a:lnTo>
                  <a:lnTo>
                    <a:pt x="0" y="6858000"/>
                  </a:lnTo>
                  <a:lnTo>
                    <a:pt x="111756" y="6780599"/>
                  </a:lnTo>
                  <a:cubicBezTo>
                    <a:pt x="285574" y="6653108"/>
                    <a:pt x="456201" y="6515397"/>
                    <a:pt x="628404" y="6374814"/>
                  </a:cubicBezTo>
                  <a:cubicBezTo>
                    <a:pt x="1574029" y="5602839"/>
                    <a:pt x="2502754" y="4969131"/>
                    <a:pt x="2502754" y="3621656"/>
                  </a:cubicBezTo>
                  <a:cubicBezTo>
                    <a:pt x="2502754" y="2093192"/>
                    <a:pt x="1929018" y="754641"/>
                    <a:pt x="901855" y="14997"/>
                  </a:cubicBezTo>
                  <a:close/>
                </a:path>
              </a:pathLst>
            </a:cu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Meiryo"/>
                <a:ea typeface="+mn-ea"/>
                <a:cs typeface="+mn-cs"/>
              </a:endParaRPr>
            </a:p>
          </p:txBody>
        </p:sp>
      </p:grpSp>
      <p:sp>
        <p:nvSpPr>
          <p:cNvPr id="2" name="Otsikko 1">
            <a:extLst>
              <a:ext uri="{FF2B5EF4-FFF2-40B4-BE49-F238E27FC236}">
                <a16:creationId xmlns:a16="http://schemas.microsoft.com/office/drawing/2014/main" id="{D4E76147-BC12-410C-8BE7-C58C8BF679D9}"/>
              </a:ext>
            </a:extLst>
          </p:cNvPr>
          <p:cNvSpPr>
            <a:spLocks noGrp="1"/>
          </p:cNvSpPr>
          <p:nvPr>
            <p:ph type="title"/>
          </p:nvPr>
        </p:nvSpPr>
        <p:spPr>
          <a:xfrm>
            <a:off x="876692" y="442913"/>
            <a:ext cx="9643525" cy="784836"/>
          </a:xfrm>
        </p:spPr>
        <p:txBody>
          <a:bodyPr anchor="b">
            <a:noAutofit/>
          </a:bodyPr>
          <a:lstStyle/>
          <a:p>
            <a:r>
              <a:rPr lang="fi-FI" sz="2800" b="0" dirty="0"/>
              <a:t>Vammaispalvelulain mukaiset asumispalvelut (2)</a:t>
            </a:r>
          </a:p>
        </p:txBody>
      </p:sp>
      <p:sp>
        <p:nvSpPr>
          <p:cNvPr id="3" name="Sisällön paikkamerkki 2">
            <a:extLst>
              <a:ext uri="{FF2B5EF4-FFF2-40B4-BE49-F238E27FC236}">
                <a16:creationId xmlns:a16="http://schemas.microsoft.com/office/drawing/2014/main" id="{EC40A3C1-8605-4A48-9C4D-01DF022C2D69}"/>
              </a:ext>
            </a:extLst>
          </p:cNvPr>
          <p:cNvSpPr>
            <a:spLocks noGrp="1"/>
          </p:cNvSpPr>
          <p:nvPr>
            <p:ph idx="1"/>
          </p:nvPr>
        </p:nvSpPr>
        <p:spPr>
          <a:xfrm>
            <a:off x="876693" y="1329397"/>
            <a:ext cx="9436149" cy="4564313"/>
          </a:xfrm>
        </p:spPr>
        <p:txBody>
          <a:bodyPr>
            <a:normAutofit lnSpcReduction="10000"/>
          </a:bodyPr>
          <a:lstStyle/>
          <a:p>
            <a:pPr>
              <a:lnSpc>
                <a:spcPct val="107000"/>
              </a:lnSpc>
              <a:spcAft>
                <a:spcPts val="800"/>
              </a:spcAft>
            </a:pPr>
            <a:r>
              <a:rPr lang="fi-FI" sz="1800" b="1" dirty="0">
                <a:solidFill>
                  <a:srgbClr val="212529"/>
                </a:solidFill>
                <a:effectLst/>
                <a:latin typeface="Segoe UI" panose="020B0502040204020203" pitchFamily="34" charset="0"/>
                <a:ea typeface="Times New Roman" panose="02020603050405020304" pitchFamily="18" charset="0"/>
                <a:cs typeface="Times New Roman" panose="02020603050405020304" pitchFamily="18" charset="0"/>
              </a:rPr>
              <a:t>Palvelun tavoite / tarkoitus:</a:t>
            </a:r>
            <a:r>
              <a:rPr lang="fi-FI" sz="1800" dirty="0">
                <a:solidFill>
                  <a:srgbClr val="212529"/>
                </a:solidFill>
                <a:effectLst/>
                <a:latin typeface="Segoe UI" panose="020B0502040204020203" pitchFamily="34" charset="0"/>
                <a:ea typeface="Times New Roman" panose="02020603050405020304" pitchFamily="18" charset="0"/>
                <a:cs typeface="Times New Roman" panose="02020603050405020304" pitchFamily="18" charset="0"/>
              </a:rPr>
              <a:t> Palveluasumista (tehostettua/vaativaa tehostettua) tarvitaan tavallisesti silloin, kun asiakkaan tarvitsemaa välttämätöntä tukea, palveluita, hoivaa tai valvontaa ei ole mahdollista hänen etunsa mukaisella tavalla järjestää hänen omaan kotiinsa. Asiakasta tulee kuulla ja hän voi toivoa tiettyä palvelun järjestämistapaa, mutta kunnalla ei ole ehdotonta velvollisuutta järjestää asiakkaan haluamalla tavalla. </a:t>
            </a:r>
            <a:endParaRPr lang="fi-FI"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i-FI" sz="1800" b="1" dirty="0">
                <a:solidFill>
                  <a:srgbClr val="212529"/>
                </a:solidFill>
                <a:effectLst/>
                <a:latin typeface="Segoe UI" panose="020B0502040204020203" pitchFamily="34" charset="0"/>
                <a:ea typeface="Times New Roman" panose="02020603050405020304" pitchFamily="18" charset="0"/>
                <a:cs typeface="Times New Roman" panose="02020603050405020304" pitchFamily="18" charset="0"/>
              </a:rPr>
              <a:t>Palvelun sisältö:</a:t>
            </a:r>
            <a:r>
              <a:rPr lang="fi-FI" sz="1800" dirty="0">
                <a:solidFill>
                  <a:srgbClr val="212529"/>
                </a:solidFill>
                <a:effectLst/>
                <a:latin typeface="Segoe UI" panose="020B0502040204020203" pitchFamily="34" charset="0"/>
                <a:ea typeface="Times New Roman" panose="02020603050405020304" pitchFamily="18" charset="0"/>
                <a:cs typeface="Times New Roman" panose="02020603050405020304" pitchFamily="18" charset="0"/>
              </a:rPr>
              <a:t> Asumisyksikössä järjestettävä palveluasuminen sisältää asiakkaan tarpeita vastaavan asunnon, yksilöllistä tarvetta vastaavan päivittäisen avun, hoivan ja huolenpidon, päivittäiset ateriat (jotka asiakas maksaa itse) sekä tukipalvelut. Asiakas maksaa itse asunnon vuokran, johon on mahdollista hakea Kelan asumistukea. </a:t>
            </a:r>
          </a:p>
          <a:p>
            <a:pPr>
              <a:lnSpc>
                <a:spcPct val="107000"/>
              </a:lnSpc>
              <a:spcAft>
                <a:spcPts val="800"/>
              </a:spcAft>
            </a:pPr>
            <a:r>
              <a:rPr lang="fi-FI" sz="1800" dirty="0">
                <a:solidFill>
                  <a:srgbClr val="212529"/>
                </a:solidFill>
                <a:effectLst/>
                <a:highlight>
                  <a:srgbClr val="FFFF00"/>
                </a:highlight>
                <a:latin typeface="Segoe UI" panose="020B0502040204020203" pitchFamily="34" charset="0"/>
                <a:ea typeface="Times New Roman" panose="02020603050405020304" pitchFamily="18" charset="0"/>
                <a:cs typeface="Times New Roman" panose="02020603050405020304" pitchFamily="18" charset="0"/>
              </a:rPr>
              <a:t>Selvitetään vielä: mitä maksuja kunnat perivät tällä hetkellä asiakkailta (KVL tai VPL asumispalveluissa?) Nykytilanteessa olemassa erilaisia käytäntöjä. Avattava tarkoin, mitkä kustannukset kuuluvat kenenkin vastuulle?</a:t>
            </a:r>
            <a:endParaRPr lang="fi-FI" dirty="0">
              <a:highlight>
                <a:srgbClr val="FFFF00"/>
              </a:highlight>
            </a:endParaRPr>
          </a:p>
        </p:txBody>
      </p:sp>
    </p:spTree>
    <p:extLst>
      <p:ext uri="{BB962C8B-B14F-4D97-AF65-F5344CB8AC3E}">
        <p14:creationId xmlns:p14="http://schemas.microsoft.com/office/powerpoint/2010/main" val="2043020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593B4D24-F4A8-4141-A20A-E0575D19963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grpSp>
        <p:nvGrpSpPr>
          <p:cNvPr id="10" name="Group 9">
            <a:extLst>
              <a:ext uri="{FF2B5EF4-FFF2-40B4-BE49-F238E27FC236}">
                <a16:creationId xmlns:a16="http://schemas.microsoft.com/office/drawing/2014/main" id="{6CCEEF8A-4A3A-4B35-AA57-D804767F5AD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 y="0"/>
            <a:ext cx="12191696" cy="6170490"/>
            <a:chOff x="-2" y="0"/>
            <a:chExt cx="12191696" cy="6170490"/>
          </a:xfrm>
        </p:grpSpPr>
        <p:sp>
          <p:nvSpPr>
            <p:cNvPr id="11" name="Freeform: Shape 10">
              <a:extLst>
                <a:ext uri="{FF2B5EF4-FFF2-40B4-BE49-F238E27FC236}">
                  <a16:creationId xmlns:a16="http://schemas.microsoft.com/office/drawing/2014/main" id="{55A741C2-AB82-4BF5-9324-5D0B56A3D0F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3167675" y="-3167677"/>
              <a:ext cx="5856341" cy="12191695"/>
            </a:xfrm>
            <a:custGeom>
              <a:avLst/>
              <a:gdLst>
                <a:gd name="connsiteX0" fmla="*/ 0 w 5856341"/>
                <a:gd name="connsiteY0" fmla="*/ 12191695 h 12191695"/>
                <a:gd name="connsiteX1" fmla="*/ 0 w 5856341"/>
                <a:gd name="connsiteY1" fmla="*/ 0 h 12191695"/>
                <a:gd name="connsiteX2" fmla="*/ 243849 w 5856341"/>
                <a:gd name="connsiteY2" fmla="*/ 0 h 12191695"/>
                <a:gd name="connsiteX3" fmla="*/ 505121 w 5856341"/>
                <a:gd name="connsiteY3" fmla="*/ 0 h 12191695"/>
                <a:gd name="connsiteX4" fmla="*/ 723207 w 5856341"/>
                <a:gd name="connsiteY4" fmla="*/ 0 h 12191695"/>
                <a:gd name="connsiteX5" fmla="*/ 755828 w 5856341"/>
                <a:gd name="connsiteY5" fmla="*/ 0 h 12191695"/>
                <a:gd name="connsiteX6" fmla="*/ 1411868 w 5856341"/>
                <a:gd name="connsiteY6" fmla="*/ 0 h 12191695"/>
                <a:gd name="connsiteX7" fmla="*/ 1421034 w 5856341"/>
                <a:gd name="connsiteY7" fmla="*/ 0 h 12191695"/>
                <a:gd name="connsiteX8" fmla="*/ 1515206 w 5856341"/>
                <a:gd name="connsiteY8" fmla="*/ 0 h 12191695"/>
                <a:gd name="connsiteX9" fmla="*/ 2636151 w 5856341"/>
                <a:gd name="connsiteY9" fmla="*/ 0 h 12191695"/>
                <a:gd name="connsiteX10" fmla="*/ 4637890 w 5856341"/>
                <a:gd name="connsiteY10" fmla="*/ 0 h 12191695"/>
                <a:gd name="connsiteX11" fmla="*/ 4654499 w 5856341"/>
                <a:gd name="connsiteY11" fmla="*/ 26661 h 12191695"/>
                <a:gd name="connsiteX12" fmla="*/ 5856341 w 5856341"/>
                <a:gd name="connsiteY12" fmla="*/ 6438338 h 12191695"/>
                <a:gd name="connsiteX13" fmla="*/ 4449211 w 5856341"/>
                <a:gd name="connsiteY13" fmla="*/ 11332719 h 12191695"/>
                <a:gd name="connsiteX14" fmla="*/ 4061349 w 5856341"/>
                <a:gd name="connsiteY14" fmla="*/ 12054097 h 12191695"/>
                <a:gd name="connsiteX15" fmla="*/ 3977450 w 5856341"/>
                <a:gd name="connsiteY15" fmla="*/ 12191695 h 12191695"/>
                <a:gd name="connsiteX16" fmla="*/ 2636151 w 5856341"/>
                <a:gd name="connsiteY16" fmla="*/ 12191695 h 12191695"/>
                <a:gd name="connsiteX17" fmla="*/ 1421034 w 5856341"/>
                <a:gd name="connsiteY17" fmla="*/ 12191695 h 12191695"/>
                <a:gd name="connsiteX18" fmla="*/ 1411868 w 5856341"/>
                <a:gd name="connsiteY18" fmla="*/ 12191695 h 12191695"/>
                <a:gd name="connsiteX19" fmla="*/ 1283685 w 5856341"/>
                <a:gd name="connsiteY19" fmla="*/ 12191695 h 12191695"/>
                <a:gd name="connsiteX20" fmla="*/ 755828 w 5856341"/>
                <a:gd name="connsiteY20" fmla="*/ 12191695 h 12191695"/>
                <a:gd name="connsiteX21" fmla="*/ 723207 w 5856341"/>
                <a:gd name="connsiteY21" fmla="*/ 12191695 h 12191695"/>
                <a:gd name="connsiteX22" fmla="*/ 505121 w 5856341"/>
                <a:gd name="connsiteY22" fmla="*/ 12191695 h 12191695"/>
                <a:gd name="connsiteX23" fmla="*/ 243849 w 5856341"/>
                <a:gd name="connsiteY23" fmla="*/ 12191695 h 121916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5856341" h="12191695">
                  <a:moveTo>
                    <a:pt x="0" y="12191695"/>
                  </a:moveTo>
                  <a:lnTo>
                    <a:pt x="0" y="0"/>
                  </a:lnTo>
                  <a:lnTo>
                    <a:pt x="243849" y="0"/>
                  </a:lnTo>
                  <a:lnTo>
                    <a:pt x="505121" y="0"/>
                  </a:lnTo>
                  <a:lnTo>
                    <a:pt x="723207" y="0"/>
                  </a:lnTo>
                  <a:lnTo>
                    <a:pt x="755828" y="0"/>
                  </a:lnTo>
                  <a:lnTo>
                    <a:pt x="1411868" y="0"/>
                  </a:lnTo>
                  <a:lnTo>
                    <a:pt x="1421034" y="0"/>
                  </a:lnTo>
                  <a:lnTo>
                    <a:pt x="1515206" y="0"/>
                  </a:lnTo>
                  <a:lnTo>
                    <a:pt x="2636151" y="0"/>
                  </a:lnTo>
                  <a:lnTo>
                    <a:pt x="4637890" y="0"/>
                  </a:lnTo>
                  <a:lnTo>
                    <a:pt x="4654499" y="26661"/>
                  </a:lnTo>
                  <a:cubicBezTo>
                    <a:pt x="5425621" y="1341551"/>
                    <a:pt x="5856341" y="3721137"/>
                    <a:pt x="5856341" y="6438338"/>
                  </a:cubicBezTo>
                  <a:cubicBezTo>
                    <a:pt x="5856341" y="8833790"/>
                    <a:pt x="5159120" y="9960353"/>
                    <a:pt x="4449211" y="11332719"/>
                  </a:cubicBezTo>
                  <a:cubicBezTo>
                    <a:pt x="4319934" y="11582638"/>
                    <a:pt x="4191839" y="11827452"/>
                    <a:pt x="4061349" y="12054097"/>
                  </a:cubicBezTo>
                  <a:lnTo>
                    <a:pt x="3977450" y="12191695"/>
                  </a:lnTo>
                  <a:lnTo>
                    <a:pt x="2636151" y="12191695"/>
                  </a:lnTo>
                  <a:lnTo>
                    <a:pt x="1421034" y="12191695"/>
                  </a:lnTo>
                  <a:lnTo>
                    <a:pt x="1411868" y="12191695"/>
                  </a:lnTo>
                  <a:lnTo>
                    <a:pt x="1283685" y="12191695"/>
                  </a:lnTo>
                  <a:lnTo>
                    <a:pt x="755828" y="12191695"/>
                  </a:lnTo>
                  <a:lnTo>
                    <a:pt x="723207" y="12191695"/>
                  </a:lnTo>
                  <a:lnTo>
                    <a:pt x="505121" y="12191695"/>
                  </a:lnTo>
                  <a:lnTo>
                    <a:pt x="243849" y="12191695"/>
                  </a:lnTo>
                  <a:close/>
                </a:path>
              </a:pathLst>
            </a:custGeom>
            <a:solidFill>
              <a:schemeClr val="bg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a16="http://schemas.microsoft.com/office/drawing/2014/main" id="{DCD46807-BF17-4E5D-90A8-A062604C00C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146277" y="-874927"/>
              <a:ext cx="1899138" cy="12191695"/>
            </a:xfrm>
            <a:custGeom>
              <a:avLst/>
              <a:gdLst>
                <a:gd name="connsiteX0" fmla="*/ 1258269 w 2529723"/>
                <a:gd name="connsiteY0" fmla="*/ 0 h 6858000"/>
                <a:gd name="connsiteX1" fmla="*/ 1275627 w 2529723"/>
                <a:gd name="connsiteY1" fmla="*/ 0 h 6858000"/>
                <a:gd name="connsiteX2" fmla="*/ 1302560 w 2529723"/>
                <a:gd name="connsiteY2" fmla="*/ 24338 h 6858000"/>
                <a:gd name="connsiteX3" fmla="*/ 2522825 w 2529723"/>
                <a:gd name="connsiteY3" fmla="*/ 3678515 h 6858000"/>
                <a:gd name="connsiteX4" fmla="*/ 557500 w 2529723"/>
                <a:gd name="connsiteY4" fmla="*/ 6451411 h 6858000"/>
                <a:gd name="connsiteX5" fmla="*/ 32482 w 2529723"/>
                <a:gd name="connsiteY5" fmla="*/ 6849373 h 6858000"/>
                <a:gd name="connsiteX6" fmla="*/ 19531 w 2529723"/>
                <a:gd name="connsiteY6" fmla="*/ 6858000 h 6858000"/>
                <a:gd name="connsiteX7" fmla="*/ 0 w 2529723"/>
                <a:gd name="connsiteY7" fmla="*/ 6858000 h 6858000"/>
                <a:gd name="connsiteX8" fmla="*/ 14202 w 2529723"/>
                <a:gd name="connsiteY8" fmla="*/ 6848540 h 6858000"/>
                <a:gd name="connsiteX9" fmla="*/ 539221 w 2529723"/>
                <a:gd name="connsiteY9" fmla="*/ 6450578 h 6858000"/>
                <a:gd name="connsiteX10" fmla="*/ 2504546 w 2529723"/>
                <a:gd name="connsiteY10" fmla="*/ 3677682 h 6858000"/>
                <a:gd name="connsiteX11" fmla="*/ 1284280 w 2529723"/>
                <a:gd name="connsiteY11" fmla="*/ 23504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29723" h="6858000">
                  <a:moveTo>
                    <a:pt x="1258269" y="0"/>
                  </a:moveTo>
                  <a:lnTo>
                    <a:pt x="1275627" y="0"/>
                  </a:lnTo>
                  <a:lnTo>
                    <a:pt x="1302560" y="24338"/>
                  </a:lnTo>
                  <a:cubicBezTo>
                    <a:pt x="2156831" y="855667"/>
                    <a:pt x="2590622" y="2191755"/>
                    <a:pt x="2522825" y="3678515"/>
                  </a:cubicBezTo>
                  <a:cubicBezTo>
                    <a:pt x="2459072" y="5076606"/>
                    <a:pt x="1519830" y="5692656"/>
                    <a:pt x="557500" y="6451411"/>
                  </a:cubicBezTo>
                  <a:cubicBezTo>
                    <a:pt x="382255" y="6589587"/>
                    <a:pt x="208689" y="6724853"/>
                    <a:pt x="32482" y="6849373"/>
                  </a:cubicBezTo>
                  <a:lnTo>
                    <a:pt x="19531" y="6858000"/>
                  </a:lnTo>
                  <a:lnTo>
                    <a:pt x="0" y="6858000"/>
                  </a:lnTo>
                  <a:lnTo>
                    <a:pt x="14202" y="6848540"/>
                  </a:lnTo>
                  <a:cubicBezTo>
                    <a:pt x="190409" y="6724020"/>
                    <a:pt x="363976" y="6588754"/>
                    <a:pt x="539221" y="6450578"/>
                  </a:cubicBezTo>
                  <a:cubicBezTo>
                    <a:pt x="1501550" y="5691822"/>
                    <a:pt x="2440792" y="5075773"/>
                    <a:pt x="2504546" y="3677682"/>
                  </a:cubicBezTo>
                  <a:cubicBezTo>
                    <a:pt x="2572343" y="2190921"/>
                    <a:pt x="2138551" y="854834"/>
                    <a:pt x="1284280" y="23504"/>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13" name="Freeform: Shape 12">
              <a:extLst>
                <a:ext uri="{FF2B5EF4-FFF2-40B4-BE49-F238E27FC236}">
                  <a16:creationId xmlns:a16="http://schemas.microsoft.com/office/drawing/2014/main" id="{823926DB-76C8-474A-B5FB-F43C59E33FC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143758" y="-1037574"/>
              <a:ext cx="1904176" cy="12191695"/>
            </a:xfrm>
            <a:custGeom>
              <a:avLst/>
              <a:gdLst>
                <a:gd name="connsiteX0" fmla="*/ 879731 w 2536434"/>
                <a:gd name="connsiteY0" fmla="*/ 0 h 6858000"/>
                <a:gd name="connsiteX1" fmla="*/ 913411 w 2536434"/>
                <a:gd name="connsiteY1" fmla="*/ 0 h 6858000"/>
                <a:gd name="connsiteX2" fmla="*/ 935535 w 2536434"/>
                <a:gd name="connsiteY2" fmla="*/ 14997 h 6858000"/>
                <a:gd name="connsiteX3" fmla="*/ 2536434 w 2536434"/>
                <a:gd name="connsiteY3" fmla="*/ 3621656 h 6858000"/>
                <a:gd name="connsiteX4" fmla="*/ 662084 w 2536434"/>
                <a:gd name="connsiteY4" fmla="*/ 6374814 h 6858000"/>
                <a:gd name="connsiteX5" fmla="*/ 145436 w 2536434"/>
                <a:gd name="connsiteY5" fmla="*/ 6780599 h 6858000"/>
                <a:gd name="connsiteX6" fmla="*/ 33680 w 2536434"/>
                <a:gd name="connsiteY6" fmla="*/ 6858000 h 6858000"/>
                <a:gd name="connsiteX7" fmla="*/ 0 w 2536434"/>
                <a:gd name="connsiteY7" fmla="*/ 6858000 h 6858000"/>
                <a:gd name="connsiteX8" fmla="*/ 111756 w 2536434"/>
                <a:gd name="connsiteY8" fmla="*/ 6780599 h 6858000"/>
                <a:gd name="connsiteX9" fmla="*/ 628404 w 2536434"/>
                <a:gd name="connsiteY9" fmla="*/ 6374814 h 6858000"/>
                <a:gd name="connsiteX10" fmla="*/ 2502754 w 2536434"/>
                <a:gd name="connsiteY10" fmla="*/ 3621656 h 6858000"/>
                <a:gd name="connsiteX11" fmla="*/ 901855 w 2536434"/>
                <a:gd name="connsiteY11" fmla="*/ 1499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36434" h="6858000">
                  <a:moveTo>
                    <a:pt x="879731" y="0"/>
                  </a:moveTo>
                  <a:lnTo>
                    <a:pt x="913411" y="0"/>
                  </a:lnTo>
                  <a:lnTo>
                    <a:pt x="935535" y="14997"/>
                  </a:lnTo>
                  <a:cubicBezTo>
                    <a:pt x="1962698" y="754641"/>
                    <a:pt x="2536434" y="2093192"/>
                    <a:pt x="2536434" y="3621656"/>
                  </a:cubicBezTo>
                  <a:cubicBezTo>
                    <a:pt x="2536434" y="4969131"/>
                    <a:pt x="1607709" y="5602839"/>
                    <a:pt x="662084" y="6374814"/>
                  </a:cubicBezTo>
                  <a:cubicBezTo>
                    <a:pt x="489881" y="6515397"/>
                    <a:pt x="319254" y="6653108"/>
                    <a:pt x="145436" y="6780599"/>
                  </a:cubicBezTo>
                  <a:lnTo>
                    <a:pt x="33680" y="6858000"/>
                  </a:lnTo>
                  <a:lnTo>
                    <a:pt x="0" y="6858000"/>
                  </a:lnTo>
                  <a:lnTo>
                    <a:pt x="111756" y="6780599"/>
                  </a:lnTo>
                  <a:cubicBezTo>
                    <a:pt x="285574" y="6653108"/>
                    <a:pt x="456201" y="6515397"/>
                    <a:pt x="628404" y="6374814"/>
                  </a:cubicBezTo>
                  <a:cubicBezTo>
                    <a:pt x="1574029" y="5602839"/>
                    <a:pt x="2502754" y="4969131"/>
                    <a:pt x="2502754" y="3621656"/>
                  </a:cubicBezTo>
                  <a:cubicBezTo>
                    <a:pt x="2502754" y="2093192"/>
                    <a:pt x="1929018" y="754641"/>
                    <a:pt x="901855" y="14997"/>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14" name="Freeform: Shape 13">
              <a:extLst>
                <a:ext uri="{FF2B5EF4-FFF2-40B4-BE49-F238E27FC236}">
                  <a16:creationId xmlns:a16="http://schemas.microsoft.com/office/drawing/2014/main" id="{3C1F5347-E00A-4E12-AC11-18E0B1AF2D7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247015" y="-1314429"/>
              <a:ext cx="1697663" cy="12191695"/>
            </a:xfrm>
            <a:custGeom>
              <a:avLst/>
              <a:gdLst>
                <a:gd name="connsiteX0" fmla="*/ 879731 w 2521425"/>
                <a:gd name="connsiteY0" fmla="*/ 0 h 6858000"/>
                <a:gd name="connsiteX1" fmla="*/ 898402 w 2521425"/>
                <a:gd name="connsiteY1" fmla="*/ 0 h 6858000"/>
                <a:gd name="connsiteX2" fmla="*/ 920526 w 2521425"/>
                <a:gd name="connsiteY2" fmla="*/ 14997 h 6858000"/>
                <a:gd name="connsiteX3" fmla="*/ 2521425 w 2521425"/>
                <a:gd name="connsiteY3" fmla="*/ 3621656 h 6858000"/>
                <a:gd name="connsiteX4" fmla="*/ 647075 w 2521425"/>
                <a:gd name="connsiteY4" fmla="*/ 6374814 h 6858000"/>
                <a:gd name="connsiteX5" fmla="*/ 130427 w 2521425"/>
                <a:gd name="connsiteY5" fmla="*/ 6780599 h 6858000"/>
                <a:gd name="connsiteX6" fmla="*/ 18671 w 2521425"/>
                <a:gd name="connsiteY6" fmla="*/ 6858000 h 6858000"/>
                <a:gd name="connsiteX7" fmla="*/ 0 w 2521425"/>
                <a:gd name="connsiteY7" fmla="*/ 6858000 h 6858000"/>
                <a:gd name="connsiteX8" fmla="*/ 111756 w 2521425"/>
                <a:gd name="connsiteY8" fmla="*/ 6780599 h 6858000"/>
                <a:gd name="connsiteX9" fmla="*/ 628404 w 2521425"/>
                <a:gd name="connsiteY9" fmla="*/ 6374814 h 6858000"/>
                <a:gd name="connsiteX10" fmla="*/ 2502754 w 2521425"/>
                <a:gd name="connsiteY10" fmla="*/ 3621656 h 6858000"/>
                <a:gd name="connsiteX11" fmla="*/ 901855 w 2521425"/>
                <a:gd name="connsiteY11" fmla="*/ 1499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21425" h="6858000">
                  <a:moveTo>
                    <a:pt x="879731" y="0"/>
                  </a:moveTo>
                  <a:lnTo>
                    <a:pt x="898402" y="0"/>
                  </a:lnTo>
                  <a:lnTo>
                    <a:pt x="920526" y="14997"/>
                  </a:lnTo>
                  <a:cubicBezTo>
                    <a:pt x="1947689" y="754641"/>
                    <a:pt x="2521425" y="2093192"/>
                    <a:pt x="2521425" y="3621656"/>
                  </a:cubicBezTo>
                  <a:cubicBezTo>
                    <a:pt x="2521425" y="4969131"/>
                    <a:pt x="1592700" y="5602839"/>
                    <a:pt x="647075" y="6374814"/>
                  </a:cubicBezTo>
                  <a:cubicBezTo>
                    <a:pt x="474872" y="6515397"/>
                    <a:pt x="304245" y="6653108"/>
                    <a:pt x="130427" y="6780599"/>
                  </a:cubicBezTo>
                  <a:lnTo>
                    <a:pt x="18671" y="6858000"/>
                  </a:lnTo>
                  <a:lnTo>
                    <a:pt x="0" y="6858000"/>
                  </a:lnTo>
                  <a:lnTo>
                    <a:pt x="111756" y="6780599"/>
                  </a:lnTo>
                  <a:cubicBezTo>
                    <a:pt x="285574" y="6653108"/>
                    <a:pt x="456201" y="6515397"/>
                    <a:pt x="628404" y="6374814"/>
                  </a:cubicBezTo>
                  <a:cubicBezTo>
                    <a:pt x="1574029" y="5602839"/>
                    <a:pt x="2502754" y="4969131"/>
                    <a:pt x="2502754" y="3621656"/>
                  </a:cubicBezTo>
                  <a:cubicBezTo>
                    <a:pt x="2502754" y="2093192"/>
                    <a:pt x="1929018" y="754641"/>
                    <a:pt x="901855" y="14997"/>
                  </a:cubicBezTo>
                  <a:close/>
                </a:path>
              </a:pathLst>
            </a:cu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Meiryo"/>
                <a:ea typeface="+mn-ea"/>
                <a:cs typeface="+mn-cs"/>
              </a:endParaRPr>
            </a:p>
          </p:txBody>
        </p:sp>
      </p:grpSp>
      <p:sp>
        <p:nvSpPr>
          <p:cNvPr id="2" name="Otsikko 1">
            <a:extLst>
              <a:ext uri="{FF2B5EF4-FFF2-40B4-BE49-F238E27FC236}">
                <a16:creationId xmlns:a16="http://schemas.microsoft.com/office/drawing/2014/main" id="{D4E76147-BC12-410C-8BE7-C58C8BF679D9}"/>
              </a:ext>
            </a:extLst>
          </p:cNvPr>
          <p:cNvSpPr>
            <a:spLocks noGrp="1"/>
          </p:cNvSpPr>
          <p:nvPr>
            <p:ph type="title"/>
          </p:nvPr>
        </p:nvSpPr>
        <p:spPr>
          <a:xfrm>
            <a:off x="876692" y="442913"/>
            <a:ext cx="9643525" cy="784836"/>
          </a:xfrm>
        </p:spPr>
        <p:txBody>
          <a:bodyPr anchor="b">
            <a:normAutofit fontScale="90000"/>
          </a:bodyPr>
          <a:lstStyle/>
          <a:p>
            <a:r>
              <a:rPr lang="fi-FI" b="0" dirty="0"/>
              <a:t>VPL-palveluasumisen sisällön määritelmiä</a:t>
            </a:r>
          </a:p>
        </p:txBody>
      </p:sp>
      <p:sp>
        <p:nvSpPr>
          <p:cNvPr id="3" name="Sisällön paikkamerkki 2">
            <a:extLst>
              <a:ext uri="{FF2B5EF4-FFF2-40B4-BE49-F238E27FC236}">
                <a16:creationId xmlns:a16="http://schemas.microsoft.com/office/drawing/2014/main" id="{EC40A3C1-8605-4A48-9C4D-01DF022C2D69}"/>
              </a:ext>
            </a:extLst>
          </p:cNvPr>
          <p:cNvSpPr>
            <a:spLocks noGrp="1"/>
          </p:cNvSpPr>
          <p:nvPr>
            <p:ph idx="1"/>
          </p:nvPr>
        </p:nvSpPr>
        <p:spPr>
          <a:xfrm>
            <a:off x="876693" y="1329397"/>
            <a:ext cx="9436149" cy="4143751"/>
          </a:xfrm>
        </p:spPr>
        <p:txBody>
          <a:bodyPr>
            <a:normAutofit/>
          </a:bodyPr>
          <a:lstStyle/>
          <a:p>
            <a:pPr>
              <a:lnSpc>
                <a:spcPct val="107000"/>
              </a:lnSpc>
              <a:spcAft>
                <a:spcPts val="800"/>
              </a:spcAft>
            </a:pPr>
            <a:r>
              <a:rPr lang="fi-FI" sz="1200" dirty="0">
                <a:solidFill>
                  <a:srgbClr val="212529"/>
                </a:solidFill>
                <a:effectLst/>
                <a:latin typeface="Segoe UI" panose="020B0502040204020203" pitchFamily="34" charset="0"/>
                <a:ea typeface="Times New Roman" panose="02020603050405020304" pitchFamily="18" charset="0"/>
                <a:cs typeface="Times New Roman" panose="02020603050405020304" pitchFamily="18" charset="0"/>
              </a:rPr>
              <a:t>Tällä hetkellä palvelun sisältöä ja vaativuutta määritellään kunnissa eri tavoin. Tämä on riippuvainen siitä, miten kunta on kilpailutuksessa määritellyt palvelun sisällöt ja hinnat. Käytössä on ainakin seuraavat tavat:</a:t>
            </a:r>
            <a:endParaRPr lang="fi-FI"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mj-lt"/>
              <a:buAutoNum type="arabicPeriod"/>
            </a:pPr>
            <a:r>
              <a:rPr lang="fi-FI" sz="1200" b="1" dirty="0">
                <a:solidFill>
                  <a:srgbClr val="212529"/>
                </a:solidFill>
                <a:effectLst/>
                <a:latin typeface="Segoe UI" panose="020B0502040204020203" pitchFamily="34" charset="0"/>
                <a:ea typeface="Times New Roman" panose="02020603050405020304" pitchFamily="18" charset="0"/>
                <a:cs typeface="Times New Roman" panose="02020603050405020304" pitchFamily="18" charset="0"/>
              </a:rPr>
              <a:t>Tavallinen, tehostettu ja vaativa tehostettu palveluasuminen (määritelmät </a:t>
            </a:r>
            <a:r>
              <a:rPr lang="fi-FI" sz="1200" b="1" dirty="0" err="1">
                <a:solidFill>
                  <a:srgbClr val="212529"/>
                </a:solidFill>
                <a:effectLst/>
                <a:latin typeface="Segoe UI" panose="020B0502040204020203" pitchFamily="34" charset="0"/>
                <a:ea typeface="Times New Roman" panose="02020603050405020304" pitchFamily="18" charset="0"/>
                <a:cs typeface="Times New Roman" panose="02020603050405020304" pitchFamily="18" charset="0"/>
              </a:rPr>
              <a:t>SHL:sta</a:t>
            </a:r>
            <a:r>
              <a:rPr lang="fi-FI" sz="1200" b="1" dirty="0">
                <a:solidFill>
                  <a:srgbClr val="212529"/>
                </a:solidFill>
                <a:effectLst/>
                <a:latin typeface="Segoe UI" panose="020B0502040204020203" pitchFamily="34" charset="0"/>
                <a:ea typeface="Times New Roman" panose="02020603050405020304" pitchFamily="18" charset="0"/>
                <a:cs typeface="Times New Roman" panose="02020603050405020304" pitchFamily="18" charset="0"/>
              </a:rPr>
              <a:t>)</a:t>
            </a:r>
            <a:endParaRPr lang="fi-FI"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mj-lt"/>
              <a:buAutoNum type="alphaLcParenR"/>
            </a:pPr>
            <a:r>
              <a:rPr lang="fi-FI" sz="1200" dirty="0">
                <a:solidFill>
                  <a:srgbClr val="212529"/>
                </a:solidFill>
                <a:effectLst/>
                <a:latin typeface="Segoe UI" panose="020B0502040204020203" pitchFamily="34" charset="0"/>
                <a:ea typeface="Times New Roman" panose="02020603050405020304" pitchFamily="18" charset="0"/>
                <a:cs typeface="Times New Roman" panose="02020603050405020304" pitchFamily="18" charset="0"/>
              </a:rPr>
              <a:t>Palveluasuminen: henkilökunta on läsnä päiväsaikaan, ei </a:t>
            </a:r>
            <a:r>
              <a:rPr lang="fi-FI" sz="1200" dirty="0" err="1">
                <a:solidFill>
                  <a:srgbClr val="212529"/>
                </a:solidFill>
                <a:effectLst/>
                <a:latin typeface="Segoe UI" panose="020B0502040204020203" pitchFamily="34" charset="0"/>
                <a:ea typeface="Times New Roman" panose="02020603050405020304" pitchFamily="18" charset="0"/>
                <a:cs typeface="Times New Roman" panose="02020603050405020304" pitchFamily="18" charset="0"/>
              </a:rPr>
              <a:t>yöapua</a:t>
            </a:r>
            <a:r>
              <a:rPr lang="fi-FI" sz="1200" dirty="0">
                <a:solidFill>
                  <a:srgbClr val="212529"/>
                </a:solidFill>
                <a:effectLst/>
                <a:latin typeface="Segoe UI" panose="020B0502040204020203" pitchFamily="34" charset="0"/>
                <a:ea typeface="Times New Roman" panose="02020603050405020304" pitchFamily="18" charset="0"/>
                <a:cs typeface="Times New Roman" panose="02020603050405020304" pitchFamily="18" charset="0"/>
              </a:rPr>
              <a:t>.</a:t>
            </a:r>
            <a:endParaRPr lang="fi-FI"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mj-lt"/>
              <a:buAutoNum type="alphaLcParenR"/>
            </a:pPr>
            <a:r>
              <a:rPr lang="fi-FI" sz="1200" dirty="0">
                <a:solidFill>
                  <a:srgbClr val="212529"/>
                </a:solidFill>
                <a:effectLst/>
                <a:latin typeface="Segoe UI" panose="020B0502040204020203" pitchFamily="34" charset="0"/>
                <a:ea typeface="Times New Roman" panose="02020603050405020304" pitchFamily="18" charset="0"/>
                <a:cs typeface="Times New Roman" panose="02020603050405020304" pitchFamily="18" charset="0"/>
              </a:rPr>
              <a:t>Tehostettu palveluasuminen: henkilökunta on paikalla ympäri vuorokauden</a:t>
            </a:r>
            <a:endParaRPr lang="fi-FI"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mj-lt"/>
              <a:buAutoNum type="alphaLcParenR"/>
            </a:pPr>
            <a:r>
              <a:rPr lang="fi-FI" sz="1200" dirty="0">
                <a:solidFill>
                  <a:srgbClr val="212529"/>
                </a:solidFill>
                <a:effectLst/>
                <a:latin typeface="Segoe UI" panose="020B0502040204020203" pitchFamily="34" charset="0"/>
                <a:ea typeface="Times New Roman" panose="02020603050405020304" pitchFamily="18" charset="0"/>
                <a:cs typeface="Times New Roman" panose="02020603050405020304" pitchFamily="18" charset="0"/>
              </a:rPr>
              <a:t>Vaativa tehostettu palveluasuminen: asiakas tarvitsee erityisen runsaasti apua, hoivaa ja/tai valvontaa ympäri vuorokauden. </a:t>
            </a:r>
            <a:endParaRPr lang="fi-FI" sz="1100" dirty="0">
              <a:effectLst/>
              <a:latin typeface="Calibri" panose="020F0502020204030204" pitchFamily="34" charset="0"/>
              <a:ea typeface="Calibri" panose="020F0502020204030204" pitchFamily="34" charset="0"/>
              <a:cs typeface="Times New Roman" panose="02020603050405020304" pitchFamily="18" charset="0"/>
            </a:endParaRPr>
          </a:p>
          <a:p>
            <a:pPr marL="1056640">
              <a:lnSpc>
                <a:spcPct val="107000"/>
              </a:lnSpc>
            </a:pPr>
            <a:r>
              <a:rPr lang="fi-FI" sz="1200" i="1" dirty="0">
                <a:solidFill>
                  <a:srgbClr val="212529"/>
                </a:solidFill>
                <a:effectLst/>
                <a:latin typeface="Segoe UI" panose="020B0502040204020203" pitchFamily="34" charset="0"/>
                <a:ea typeface="Times New Roman" panose="02020603050405020304" pitchFamily="18" charset="0"/>
                <a:cs typeface="Times New Roman" panose="02020603050405020304" pitchFamily="18" charset="0"/>
              </a:rPr>
              <a:t> </a:t>
            </a:r>
            <a:endParaRPr lang="fi-FI"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mj-lt"/>
              <a:buAutoNum type="arabicPeriod"/>
            </a:pPr>
            <a:r>
              <a:rPr lang="fi-FI" sz="1200" b="1" dirty="0">
                <a:solidFill>
                  <a:srgbClr val="212529"/>
                </a:solidFill>
                <a:latin typeface="Segoe UI" panose="020B0502040204020203" pitchFamily="34" charset="0"/>
                <a:ea typeface="Times New Roman" panose="02020603050405020304" pitchFamily="18" charset="0"/>
                <a:cs typeface="Times New Roman" panose="02020603050405020304" pitchFamily="18" charset="0"/>
              </a:rPr>
              <a:t>Palveluasuminen, jossa l</a:t>
            </a:r>
            <a:r>
              <a:rPr lang="fi-FI" sz="1200" b="1" dirty="0">
                <a:solidFill>
                  <a:srgbClr val="212529"/>
                </a:solidFill>
                <a:effectLst/>
                <a:latin typeface="Segoe UI" panose="020B0502040204020203" pitchFamily="34" charset="0"/>
                <a:ea typeface="Times New Roman" panose="02020603050405020304" pitchFamily="18" charset="0"/>
                <a:cs typeface="Times New Roman" panose="02020603050405020304" pitchFamily="18" charset="0"/>
              </a:rPr>
              <a:t>askennalliseen avuntarpeen tuntimäärään perustuva palvelutaso:</a:t>
            </a:r>
            <a:endParaRPr lang="fi-FI" sz="1100"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07000"/>
              </a:lnSpc>
              <a:buFont typeface="+mj-lt"/>
              <a:buAutoNum type="alphaLcPeriod"/>
            </a:pPr>
            <a:r>
              <a:rPr lang="fi-FI" sz="1200" dirty="0">
                <a:solidFill>
                  <a:srgbClr val="212529"/>
                </a:solidFill>
                <a:effectLst/>
                <a:latin typeface="Segoe UI" panose="020B0502040204020203" pitchFamily="34" charset="0"/>
                <a:ea typeface="Times New Roman" panose="02020603050405020304" pitchFamily="18" charset="0"/>
                <a:cs typeface="Times New Roman" panose="02020603050405020304" pitchFamily="18" charset="0"/>
              </a:rPr>
              <a:t>Palvelutaso 1: 0-2 tuntia aktiivista avuntarvetta vuorokaudessa</a:t>
            </a:r>
            <a:endParaRPr lang="fi-FI" sz="1100"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07000"/>
              </a:lnSpc>
              <a:buFont typeface="+mj-lt"/>
              <a:buAutoNum type="alphaLcPeriod"/>
            </a:pPr>
            <a:r>
              <a:rPr lang="fi-FI" sz="1200" dirty="0">
                <a:solidFill>
                  <a:srgbClr val="212529"/>
                </a:solidFill>
                <a:effectLst/>
                <a:latin typeface="Segoe UI" panose="020B0502040204020203" pitchFamily="34" charset="0"/>
                <a:ea typeface="Times New Roman" panose="02020603050405020304" pitchFamily="18" charset="0"/>
                <a:cs typeface="Times New Roman" panose="02020603050405020304" pitchFamily="18" charset="0"/>
              </a:rPr>
              <a:t>Palvelutaso 2. 2-4 tuntia aktiivista avuntarvetta vuorokaudessa</a:t>
            </a:r>
            <a:endParaRPr lang="fi-FI" sz="1100"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07000"/>
              </a:lnSpc>
              <a:buFont typeface="+mj-lt"/>
              <a:buAutoNum type="alphaLcPeriod"/>
            </a:pPr>
            <a:r>
              <a:rPr lang="fi-FI" sz="1200" dirty="0">
                <a:solidFill>
                  <a:srgbClr val="212529"/>
                </a:solidFill>
                <a:effectLst/>
                <a:latin typeface="Segoe UI" panose="020B0502040204020203" pitchFamily="34" charset="0"/>
                <a:ea typeface="Times New Roman" panose="02020603050405020304" pitchFamily="18" charset="0"/>
                <a:cs typeface="Times New Roman" panose="02020603050405020304" pitchFamily="18" charset="0"/>
              </a:rPr>
              <a:t>Palvelutaso 3. 4-6 tuntia aktiivista avuntarvetta vuorokaudessa</a:t>
            </a:r>
            <a:endParaRPr lang="fi-FI" sz="1100"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07000"/>
              </a:lnSpc>
              <a:spcAft>
                <a:spcPts val="800"/>
              </a:spcAft>
              <a:buFont typeface="+mj-lt"/>
              <a:buAutoNum type="alphaLcPeriod"/>
            </a:pPr>
            <a:r>
              <a:rPr lang="fi-FI" sz="1200" dirty="0">
                <a:solidFill>
                  <a:srgbClr val="212529"/>
                </a:solidFill>
                <a:effectLst/>
                <a:latin typeface="Segoe UI" panose="020B0502040204020203" pitchFamily="34" charset="0"/>
                <a:ea typeface="Times New Roman" panose="02020603050405020304" pitchFamily="18" charset="0"/>
                <a:cs typeface="Times New Roman" panose="02020603050405020304" pitchFamily="18" charset="0"/>
              </a:rPr>
              <a:t>Palvelutaso 4. 6-8 tuntia aktiivista avuntarvetta vuorokaudessa</a:t>
            </a:r>
            <a:endParaRPr lang="fi-FI" sz="1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fi-FI" dirty="0">
              <a:solidFill>
                <a:srgbClr val="212529"/>
              </a:solidFill>
              <a:latin typeface="Segoe UI" panose="020B0502040204020203" pitchFamily="34" charset="0"/>
              <a:ea typeface="Calibri" panose="020F0502020204030204" pitchFamily="34" charset="0"/>
              <a:cs typeface="Times New Roman" panose="02020603050405020304" pitchFamily="18" charset="0"/>
            </a:endParaRPr>
          </a:p>
          <a:p>
            <a:pPr>
              <a:lnSpc>
                <a:spcPct val="107000"/>
              </a:lnSpc>
              <a:spcAft>
                <a:spcPts val="800"/>
              </a:spcAft>
            </a:pPr>
            <a:endParaRPr lang="fi-FI"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fi-FI" dirty="0"/>
          </a:p>
        </p:txBody>
      </p:sp>
      <p:sp>
        <p:nvSpPr>
          <p:cNvPr id="5" name="Tekstiruutu 4">
            <a:extLst>
              <a:ext uri="{FF2B5EF4-FFF2-40B4-BE49-F238E27FC236}">
                <a16:creationId xmlns:a16="http://schemas.microsoft.com/office/drawing/2014/main" id="{93E06ACF-6E1E-CBEA-5C1A-C248AE3FD9EE}"/>
              </a:ext>
            </a:extLst>
          </p:cNvPr>
          <p:cNvSpPr txBox="1"/>
          <p:nvPr/>
        </p:nvSpPr>
        <p:spPr>
          <a:xfrm>
            <a:off x="1141281" y="5885242"/>
            <a:ext cx="8587110" cy="871008"/>
          </a:xfrm>
          <a:prstGeom prst="rect">
            <a:avLst/>
          </a:prstGeom>
          <a:solidFill>
            <a:schemeClr val="accent2">
              <a:lumMod val="40000"/>
              <a:lumOff val="60000"/>
            </a:schemeClr>
          </a:solidFill>
        </p:spPr>
        <p:txBody>
          <a:bodyPr wrap="square" rtlCol="0">
            <a:spAutoFit/>
          </a:bodyPr>
          <a:lstStyle/>
          <a:p>
            <a:pPr lvl="0">
              <a:lnSpc>
                <a:spcPct val="107000"/>
              </a:lnSpc>
              <a:spcAft>
                <a:spcPts val="800"/>
              </a:spcAft>
            </a:pPr>
            <a:r>
              <a:rPr lang="fi-FI" sz="1600" dirty="0">
                <a:effectLst/>
                <a:latin typeface="Calibri" panose="020F0502020204030204" pitchFamily="34" charset="0"/>
                <a:ea typeface="Times New Roman" panose="02020603050405020304" pitchFamily="18" charset="0"/>
                <a:cs typeface="Segoe UI" panose="020B0502040204020203" pitchFamily="34" charset="0"/>
              </a:rPr>
              <a:t>Haasteena on, että </a:t>
            </a:r>
            <a:r>
              <a:rPr lang="fi-FI" sz="1600" dirty="0" err="1">
                <a:effectLst/>
                <a:latin typeface="Calibri" panose="020F0502020204030204" pitchFamily="34" charset="0"/>
                <a:ea typeface="Times New Roman" panose="02020603050405020304" pitchFamily="18" charset="0"/>
                <a:cs typeface="Segoe UI" panose="020B0502040204020203" pitchFamily="34" charset="0"/>
              </a:rPr>
              <a:t>SHL:ssa</a:t>
            </a:r>
            <a:r>
              <a:rPr lang="fi-FI" sz="1600" dirty="0">
                <a:effectLst/>
                <a:latin typeface="Calibri" panose="020F0502020204030204" pitchFamily="34" charset="0"/>
                <a:ea typeface="Times New Roman" panose="02020603050405020304" pitchFamily="18" charset="0"/>
                <a:cs typeface="Segoe UI" panose="020B0502040204020203" pitchFamily="34" charset="0"/>
              </a:rPr>
              <a:t> ”tavallisella” palveluasumisella tarkoitetaan ei-ympärivuorokautista palveluasumista. </a:t>
            </a:r>
            <a:r>
              <a:rPr lang="fi-FI" sz="1600" dirty="0">
                <a:latin typeface="Calibri" panose="020F0502020204030204" pitchFamily="34" charset="0"/>
                <a:ea typeface="Times New Roman" panose="02020603050405020304" pitchFamily="18" charset="0"/>
                <a:cs typeface="Segoe UI" panose="020B0502040204020203" pitchFamily="34" charset="0"/>
              </a:rPr>
              <a:t>Sen sijaan </a:t>
            </a:r>
            <a:r>
              <a:rPr lang="fi-FI" sz="1600" dirty="0" err="1">
                <a:latin typeface="Calibri" panose="020F0502020204030204" pitchFamily="34" charset="0"/>
                <a:ea typeface="Times New Roman" panose="02020603050405020304" pitchFamily="18" charset="0"/>
                <a:cs typeface="Segoe UI" panose="020B0502040204020203" pitchFamily="34" charset="0"/>
              </a:rPr>
              <a:t>VPL:ssa</a:t>
            </a:r>
            <a:r>
              <a:rPr lang="fi-FI" sz="1600" dirty="0">
                <a:latin typeface="Calibri" panose="020F0502020204030204" pitchFamily="34" charset="0"/>
                <a:ea typeface="Times New Roman" panose="02020603050405020304" pitchFamily="18" charset="0"/>
                <a:cs typeface="Segoe UI" panose="020B0502040204020203" pitchFamily="34" charset="0"/>
              </a:rPr>
              <a:t> puhutaan vain palveluasumisesta, joka on ymmärrettävissä kattokäsitteeksi kaiken tasoiselle palveluasumiselle.</a:t>
            </a:r>
            <a:endParaRPr lang="fi-FI" sz="1600" dirty="0">
              <a:effectLst/>
              <a:latin typeface="Calibri" panose="020F0502020204030204" pitchFamily="34" charset="0"/>
              <a:ea typeface="Times New Roman" panose="02020603050405020304" pitchFamily="18" charset="0"/>
              <a:cs typeface="Segoe UI" panose="020B0502040204020203" pitchFamily="34" charset="0"/>
            </a:endParaRPr>
          </a:p>
        </p:txBody>
      </p:sp>
    </p:spTree>
    <p:extLst>
      <p:ext uri="{BB962C8B-B14F-4D97-AF65-F5344CB8AC3E}">
        <p14:creationId xmlns:p14="http://schemas.microsoft.com/office/powerpoint/2010/main" val="28356133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593B4D24-F4A8-4141-A20A-E0575D19963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grpSp>
        <p:nvGrpSpPr>
          <p:cNvPr id="10" name="Group 9">
            <a:extLst>
              <a:ext uri="{FF2B5EF4-FFF2-40B4-BE49-F238E27FC236}">
                <a16:creationId xmlns:a16="http://schemas.microsoft.com/office/drawing/2014/main" id="{6CCEEF8A-4A3A-4B35-AA57-D804767F5AD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 y="0"/>
            <a:ext cx="12191696" cy="6170490"/>
            <a:chOff x="-2" y="0"/>
            <a:chExt cx="12191696" cy="6170490"/>
          </a:xfrm>
        </p:grpSpPr>
        <p:sp>
          <p:nvSpPr>
            <p:cNvPr id="11" name="Freeform: Shape 10">
              <a:extLst>
                <a:ext uri="{FF2B5EF4-FFF2-40B4-BE49-F238E27FC236}">
                  <a16:creationId xmlns:a16="http://schemas.microsoft.com/office/drawing/2014/main" id="{55A741C2-AB82-4BF5-9324-5D0B56A3D0F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3167675" y="-3167677"/>
              <a:ext cx="5856341" cy="12191695"/>
            </a:xfrm>
            <a:custGeom>
              <a:avLst/>
              <a:gdLst>
                <a:gd name="connsiteX0" fmla="*/ 0 w 5856341"/>
                <a:gd name="connsiteY0" fmla="*/ 12191695 h 12191695"/>
                <a:gd name="connsiteX1" fmla="*/ 0 w 5856341"/>
                <a:gd name="connsiteY1" fmla="*/ 0 h 12191695"/>
                <a:gd name="connsiteX2" fmla="*/ 243849 w 5856341"/>
                <a:gd name="connsiteY2" fmla="*/ 0 h 12191695"/>
                <a:gd name="connsiteX3" fmla="*/ 505121 w 5856341"/>
                <a:gd name="connsiteY3" fmla="*/ 0 h 12191695"/>
                <a:gd name="connsiteX4" fmla="*/ 723207 w 5856341"/>
                <a:gd name="connsiteY4" fmla="*/ 0 h 12191695"/>
                <a:gd name="connsiteX5" fmla="*/ 755828 w 5856341"/>
                <a:gd name="connsiteY5" fmla="*/ 0 h 12191695"/>
                <a:gd name="connsiteX6" fmla="*/ 1411868 w 5856341"/>
                <a:gd name="connsiteY6" fmla="*/ 0 h 12191695"/>
                <a:gd name="connsiteX7" fmla="*/ 1421034 w 5856341"/>
                <a:gd name="connsiteY7" fmla="*/ 0 h 12191695"/>
                <a:gd name="connsiteX8" fmla="*/ 1515206 w 5856341"/>
                <a:gd name="connsiteY8" fmla="*/ 0 h 12191695"/>
                <a:gd name="connsiteX9" fmla="*/ 2636151 w 5856341"/>
                <a:gd name="connsiteY9" fmla="*/ 0 h 12191695"/>
                <a:gd name="connsiteX10" fmla="*/ 4637890 w 5856341"/>
                <a:gd name="connsiteY10" fmla="*/ 0 h 12191695"/>
                <a:gd name="connsiteX11" fmla="*/ 4654499 w 5856341"/>
                <a:gd name="connsiteY11" fmla="*/ 26661 h 12191695"/>
                <a:gd name="connsiteX12" fmla="*/ 5856341 w 5856341"/>
                <a:gd name="connsiteY12" fmla="*/ 6438338 h 12191695"/>
                <a:gd name="connsiteX13" fmla="*/ 4449211 w 5856341"/>
                <a:gd name="connsiteY13" fmla="*/ 11332719 h 12191695"/>
                <a:gd name="connsiteX14" fmla="*/ 4061349 w 5856341"/>
                <a:gd name="connsiteY14" fmla="*/ 12054097 h 12191695"/>
                <a:gd name="connsiteX15" fmla="*/ 3977450 w 5856341"/>
                <a:gd name="connsiteY15" fmla="*/ 12191695 h 12191695"/>
                <a:gd name="connsiteX16" fmla="*/ 2636151 w 5856341"/>
                <a:gd name="connsiteY16" fmla="*/ 12191695 h 12191695"/>
                <a:gd name="connsiteX17" fmla="*/ 1421034 w 5856341"/>
                <a:gd name="connsiteY17" fmla="*/ 12191695 h 12191695"/>
                <a:gd name="connsiteX18" fmla="*/ 1411868 w 5856341"/>
                <a:gd name="connsiteY18" fmla="*/ 12191695 h 12191695"/>
                <a:gd name="connsiteX19" fmla="*/ 1283685 w 5856341"/>
                <a:gd name="connsiteY19" fmla="*/ 12191695 h 12191695"/>
                <a:gd name="connsiteX20" fmla="*/ 755828 w 5856341"/>
                <a:gd name="connsiteY20" fmla="*/ 12191695 h 12191695"/>
                <a:gd name="connsiteX21" fmla="*/ 723207 w 5856341"/>
                <a:gd name="connsiteY21" fmla="*/ 12191695 h 12191695"/>
                <a:gd name="connsiteX22" fmla="*/ 505121 w 5856341"/>
                <a:gd name="connsiteY22" fmla="*/ 12191695 h 12191695"/>
                <a:gd name="connsiteX23" fmla="*/ 243849 w 5856341"/>
                <a:gd name="connsiteY23" fmla="*/ 12191695 h 121916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5856341" h="12191695">
                  <a:moveTo>
                    <a:pt x="0" y="12191695"/>
                  </a:moveTo>
                  <a:lnTo>
                    <a:pt x="0" y="0"/>
                  </a:lnTo>
                  <a:lnTo>
                    <a:pt x="243849" y="0"/>
                  </a:lnTo>
                  <a:lnTo>
                    <a:pt x="505121" y="0"/>
                  </a:lnTo>
                  <a:lnTo>
                    <a:pt x="723207" y="0"/>
                  </a:lnTo>
                  <a:lnTo>
                    <a:pt x="755828" y="0"/>
                  </a:lnTo>
                  <a:lnTo>
                    <a:pt x="1411868" y="0"/>
                  </a:lnTo>
                  <a:lnTo>
                    <a:pt x="1421034" y="0"/>
                  </a:lnTo>
                  <a:lnTo>
                    <a:pt x="1515206" y="0"/>
                  </a:lnTo>
                  <a:lnTo>
                    <a:pt x="2636151" y="0"/>
                  </a:lnTo>
                  <a:lnTo>
                    <a:pt x="4637890" y="0"/>
                  </a:lnTo>
                  <a:lnTo>
                    <a:pt x="4654499" y="26661"/>
                  </a:lnTo>
                  <a:cubicBezTo>
                    <a:pt x="5425621" y="1341551"/>
                    <a:pt x="5856341" y="3721137"/>
                    <a:pt x="5856341" y="6438338"/>
                  </a:cubicBezTo>
                  <a:cubicBezTo>
                    <a:pt x="5856341" y="8833790"/>
                    <a:pt x="5159120" y="9960353"/>
                    <a:pt x="4449211" y="11332719"/>
                  </a:cubicBezTo>
                  <a:cubicBezTo>
                    <a:pt x="4319934" y="11582638"/>
                    <a:pt x="4191839" y="11827452"/>
                    <a:pt x="4061349" y="12054097"/>
                  </a:cubicBezTo>
                  <a:lnTo>
                    <a:pt x="3977450" y="12191695"/>
                  </a:lnTo>
                  <a:lnTo>
                    <a:pt x="2636151" y="12191695"/>
                  </a:lnTo>
                  <a:lnTo>
                    <a:pt x="1421034" y="12191695"/>
                  </a:lnTo>
                  <a:lnTo>
                    <a:pt x="1411868" y="12191695"/>
                  </a:lnTo>
                  <a:lnTo>
                    <a:pt x="1283685" y="12191695"/>
                  </a:lnTo>
                  <a:lnTo>
                    <a:pt x="755828" y="12191695"/>
                  </a:lnTo>
                  <a:lnTo>
                    <a:pt x="723207" y="12191695"/>
                  </a:lnTo>
                  <a:lnTo>
                    <a:pt x="505121" y="12191695"/>
                  </a:lnTo>
                  <a:lnTo>
                    <a:pt x="243849" y="12191695"/>
                  </a:lnTo>
                  <a:close/>
                </a:path>
              </a:pathLst>
            </a:custGeom>
            <a:solidFill>
              <a:schemeClr val="bg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a16="http://schemas.microsoft.com/office/drawing/2014/main" id="{DCD46807-BF17-4E5D-90A8-A062604C00C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146277" y="-874927"/>
              <a:ext cx="1899138" cy="12191695"/>
            </a:xfrm>
            <a:custGeom>
              <a:avLst/>
              <a:gdLst>
                <a:gd name="connsiteX0" fmla="*/ 1258269 w 2529723"/>
                <a:gd name="connsiteY0" fmla="*/ 0 h 6858000"/>
                <a:gd name="connsiteX1" fmla="*/ 1275627 w 2529723"/>
                <a:gd name="connsiteY1" fmla="*/ 0 h 6858000"/>
                <a:gd name="connsiteX2" fmla="*/ 1302560 w 2529723"/>
                <a:gd name="connsiteY2" fmla="*/ 24338 h 6858000"/>
                <a:gd name="connsiteX3" fmla="*/ 2522825 w 2529723"/>
                <a:gd name="connsiteY3" fmla="*/ 3678515 h 6858000"/>
                <a:gd name="connsiteX4" fmla="*/ 557500 w 2529723"/>
                <a:gd name="connsiteY4" fmla="*/ 6451411 h 6858000"/>
                <a:gd name="connsiteX5" fmla="*/ 32482 w 2529723"/>
                <a:gd name="connsiteY5" fmla="*/ 6849373 h 6858000"/>
                <a:gd name="connsiteX6" fmla="*/ 19531 w 2529723"/>
                <a:gd name="connsiteY6" fmla="*/ 6858000 h 6858000"/>
                <a:gd name="connsiteX7" fmla="*/ 0 w 2529723"/>
                <a:gd name="connsiteY7" fmla="*/ 6858000 h 6858000"/>
                <a:gd name="connsiteX8" fmla="*/ 14202 w 2529723"/>
                <a:gd name="connsiteY8" fmla="*/ 6848540 h 6858000"/>
                <a:gd name="connsiteX9" fmla="*/ 539221 w 2529723"/>
                <a:gd name="connsiteY9" fmla="*/ 6450578 h 6858000"/>
                <a:gd name="connsiteX10" fmla="*/ 2504546 w 2529723"/>
                <a:gd name="connsiteY10" fmla="*/ 3677682 h 6858000"/>
                <a:gd name="connsiteX11" fmla="*/ 1284280 w 2529723"/>
                <a:gd name="connsiteY11" fmla="*/ 23504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29723" h="6858000">
                  <a:moveTo>
                    <a:pt x="1258269" y="0"/>
                  </a:moveTo>
                  <a:lnTo>
                    <a:pt x="1275627" y="0"/>
                  </a:lnTo>
                  <a:lnTo>
                    <a:pt x="1302560" y="24338"/>
                  </a:lnTo>
                  <a:cubicBezTo>
                    <a:pt x="2156831" y="855667"/>
                    <a:pt x="2590622" y="2191755"/>
                    <a:pt x="2522825" y="3678515"/>
                  </a:cubicBezTo>
                  <a:cubicBezTo>
                    <a:pt x="2459072" y="5076606"/>
                    <a:pt x="1519830" y="5692656"/>
                    <a:pt x="557500" y="6451411"/>
                  </a:cubicBezTo>
                  <a:cubicBezTo>
                    <a:pt x="382255" y="6589587"/>
                    <a:pt x="208689" y="6724853"/>
                    <a:pt x="32482" y="6849373"/>
                  </a:cubicBezTo>
                  <a:lnTo>
                    <a:pt x="19531" y="6858000"/>
                  </a:lnTo>
                  <a:lnTo>
                    <a:pt x="0" y="6858000"/>
                  </a:lnTo>
                  <a:lnTo>
                    <a:pt x="14202" y="6848540"/>
                  </a:lnTo>
                  <a:cubicBezTo>
                    <a:pt x="190409" y="6724020"/>
                    <a:pt x="363976" y="6588754"/>
                    <a:pt x="539221" y="6450578"/>
                  </a:cubicBezTo>
                  <a:cubicBezTo>
                    <a:pt x="1501550" y="5691822"/>
                    <a:pt x="2440792" y="5075773"/>
                    <a:pt x="2504546" y="3677682"/>
                  </a:cubicBezTo>
                  <a:cubicBezTo>
                    <a:pt x="2572343" y="2190921"/>
                    <a:pt x="2138551" y="854834"/>
                    <a:pt x="1284280" y="23504"/>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13" name="Freeform: Shape 12">
              <a:extLst>
                <a:ext uri="{FF2B5EF4-FFF2-40B4-BE49-F238E27FC236}">
                  <a16:creationId xmlns:a16="http://schemas.microsoft.com/office/drawing/2014/main" id="{823926DB-76C8-474A-B5FB-F43C59E33FC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143758" y="-1037574"/>
              <a:ext cx="1904176" cy="12191695"/>
            </a:xfrm>
            <a:custGeom>
              <a:avLst/>
              <a:gdLst>
                <a:gd name="connsiteX0" fmla="*/ 879731 w 2536434"/>
                <a:gd name="connsiteY0" fmla="*/ 0 h 6858000"/>
                <a:gd name="connsiteX1" fmla="*/ 913411 w 2536434"/>
                <a:gd name="connsiteY1" fmla="*/ 0 h 6858000"/>
                <a:gd name="connsiteX2" fmla="*/ 935535 w 2536434"/>
                <a:gd name="connsiteY2" fmla="*/ 14997 h 6858000"/>
                <a:gd name="connsiteX3" fmla="*/ 2536434 w 2536434"/>
                <a:gd name="connsiteY3" fmla="*/ 3621656 h 6858000"/>
                <a:gd name="connsiteX4" fmla="*/ 662084 w 2536434"/>
                <a:gd name="connsiteY4" fmla="*/ 6374814 h 6858000"/>
                <a:gd name="connsiteX5" fmla="*/ 145436 w 2536434"/>
                <a:gd name="connsiteY5" fmla="*/ 6780599 h 6858000"/>
                <a:gd name="connsiteX6" fmla="*/ 33680 w 2536434"/>
                <a:gd name="connsiteY6" fmla="*/ 6858000 h 6858000"/>
                <a:gd name="connsiteX7" fmla="*/ 0 w 2536434"/>
                <a:gd name="connsiteY7" fmla="*/ 6858000 h 6858000"/>
                <a:gd name="connsiteX8" fmla="*/ 111756 w 2536434"/>
                <a:gd name="connsiteY8" fmla="*/ 6780599 h 6858000"/>
                <a:gd name="connsiteX9" fmla="*/ 628404 w 2536434"/>
                <a:gd name="connsiteY9" fmla="*/ 6374814 h 6858000"/>
                <a:gd name="connsiteX10" fmla="*/ 2502754 w 2536434"/>
                <a:gd name="connsiteY10" fmla="*/ 3621656 h 6858000"/>
                <a:gd name="connsiteX11" fmla="*/ 901855 w 2536434"/>
                <a:gd name="connsiteY11" fmla="*/ 1499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36434" h="6858000">
                  <a:moveTo>
                    <a:pt x="879731" y="0"/>
                  </a:moveTo>
                  <a:lnTo>
                    <a:pt x="913411" y="0"/>
                  </a:lnTo>
                  <a:lnTo>
                    <a:pt x="935535" y="14997"/>
                  </a:lnTo>
                  <a:cubicBezTo>
                    <a:pt x="1962698" y="754641"/>
                    <a:pt x="2536434" y="2093192"/>
                    <a:pt x="2536434" y="3621656"/>
                  </a:cubicBezTo>
                  <a:cubicBezTo>
                    <a:pt x="2536434" y="4969131"/>
                    <a:pt x="1607709" y="5602839"/>
                    <a:pt x="662084" y="6374814"/>
                  </a:cubicBezTo>
                  <a:cubicBezTo>
                    <a:pt x="489881" y="6515397"/>
                    <a:pt x="319254" y="6653108"/>
                    <a:pt x="145436" y="6780599"/>
                  </a:cubicBezTo>
                  <a:lnTo>
                    <a:pt x="33680" y="6858000"/>
                  </a:lnTo>
                  <a:lnTo>
                    <a:pt x="0" y="6858000"/>
                  </a:lnTo>
                  <a:lnTo>
                    <a:pt x="111756" y="6780599"/>
                  </a:lnTo>
                  <a:cubicBezTo>
                    <a:pt x="285574" y="6653108"/>
                    <a:pt x="456201" y="6515397"/>
                    <a:pt x="628404" y="6374814"/>
                  </a:cubicBezTo>
                  <a:cubicBezTo>
                    <a:pt x="1574029" y="5602839"/>
                    <a:pt x="2502754" y="4969131"/>
                    <a:pt x="2502754" y="3621656"/>
                  </a:cubicBezTo>
                  <a:cubicBezTo>
                    <a:pt x="2502754" y="2093192"/>
                    <a:pt x="1929018" y="754641"/>
                    <a:pt x="901855" y="14997"/>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14" name="Freeform: Shape 13">
              <a:extLst>
                <a:ext uri="{FF2B5EF4-FFF2-40B4-BE49-F238E27FC236}">
                  <a16:creationId xmlns:a16="http://schemas.microsoft.com/office/drawing/2014/main" id="{3C1F5347-E00A-4E12-AC11-18E0B1AF2D7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247015" y="-1314429"/>
              <a:ext cx="1697663" cy="12191695"/>
            </a:xfrm>
            <a:custGeom>
              <a:avLst/>
              <a:gdLst>
                <a:gd name="connsiteX0" fmla="*/ 879731 w 2521425"/>
                <a:gd name="connsiteY0" fmla="*/ 0 h 6858000"/>
                <a:gd name="connsiteX1" fmla="*/ 898402 w 2521425"/>
                <a:gd name="connsiteY1" fmla="*/ 0 h 6858000"/>
                <a:gd name="connsiteX2" fmla="*/ 920526 w 2521425"/>
                <a:gd name="connsiteY2" fmla="*/ 14997 h 6858000"/>
                <a:gd name="connsiteX3" fmla="*/ 2521425 w 2521425"/>
                <a:gd name="connsiteY3" fmla="*/ 3621656 h 6858000"/>
                <a:gd name="connsiteX4" fmla="*/ 647075 w 2521425"/>
                <a:gd name="connsiteY4" fmla="*/ 6374814 h 6858000"/>
                <a:gd name="connsiteX5" fmla="*/ 130427 w 2521425"/>
                <a:gd name="connsiteY5" fmla="*/ 6780599 h 6858000"/>
                <a:gd name="connsiteX6" fmla="*/ 18671 w 2521425"/>
                <a:gd name="connsiteY6" fmla="*/ 6858000 h 6858000"/>
                <a:gd name="connsiteX7" fmla="*/ 0 w 2521425"/>
                <a:gd name="connsiteY7" fmla="*/ 6858000 h 6858000"/>
                <a:gd name="connsiteX8" fmla="*/ 111756 w 2521425"/>
                <a:gd name="connsiteY8" fmla="*/ 6780599 h 6858000"/>
                <a:gd name="connsiteX9" fmla="*/ 628404 w 2521425"/>
                <a:gd name="connsiteY9" fmla="*/ 6374814 h 6858000"/>
                <a:gd name="connsiteX10" fmla="*/ 2502754 w 2521425"/>
                <a:gd name="connsiteY10" fmla="*/ 3621656 h 6858000"/>
                <a:gd name="connsiteX11" fmla="*/ 901855 w 2521425"/>
                <a:gd name="connsiteY11" fmla="*/ 1499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21425" h="6858000">
                  <a:moveTo>
                    <a:pt x="879731" y="0"/>
                  </a:moveTo>
                  <a:lnTo>
                    <a:pt x="898402" y="0"/>
                  </a:lnTo>
                  <a:lnTo>
                    <a:pt x="920526" y="14997"/>
                  </a:lnTo>
                  <a:cubicBezTo>
                    <a:pt x="1947689" y="754641"/>
                    <a:pt x="2521425" y="2093192"/>
                    <a:pt x="2521425" y="3621656"/>
                  </a:cubicBezTo>
                  <a:cubicBezTo>
                    <a:pt x="2521425" y="4969131"/>
                    <a:pt x="1592700" y="5602839"/>
                    <a:pt x="647075" y="6374814"/>
                  </a:cubicBezTo>
                  <a:cubicBezTo>
                    <a:pt x="474872" y="6515397"/>
                    <a:pt x="304245" y="6653108"/>
                    <a:pt x="130427" y="6780599"/>
                  </a:cubicBezTo>
                  <a:lnTo>
                    <a:pt x="18671" y="6858000"/>
                  </a:lnTo>
                  <a:lnTo>
                    <a:pt x="0" y="6858000"/>
                  </a:lnTo>
                  <a:lnTo>
                    <a:pt x="111756" y="6780599"/>
                  </a:lnTo>
                  <a:cubicBezTo>
                    <a:pt x="285574" y="6653108"/>
                    <a:pt x="456201" y="6515397"/>
                    <a:pt x="628404" y="6374814"/>
                  </a:cubicBezTo>
                  <a:cubicBezTo>
                    <a:pt x="1574029" y="5602839"/>
                    <a:pt x="2502754" y="4969131"/>
                    <a:pt x="2502754" y="3621656"/>
                  </a:cubicBezTo>
                  <a:cubicBezTo>
                    <a:pt x="2502754" y="2093192"/>
                    <a:pt x="1929018" y="754641"/>
                    <a:pt x="901855" y="14997"/>
                  </a:cubicBezTo>
                  <a:close/>
                </a:path>
              </a:pathLst>
            </a:cu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Meiryo"/>
                <a:ea typeface="+mn-ea"/>
                <a:cs typeface="+mn-cs"/>
              </a:endParaRPr>
            </a:p>
          </p:txBody>
        </p:sp>
      </p:grpSp>
      <p:sp>
        <p:nvSpPr>
          <p:cNvPr id="2" name="Otsikko 1">
            <a:extLst>
              <a:ext uri="{FF2B5EF4-FFF2-40B4-BE49-F238E27FC236}">
                <a16:creationId xmlns:a16="http://schemas.microsoft.com/office/drawing/2014/main" id="{D4E76147-BC12-410C-8BE7-C58C8BF679D9}"/>
              </a:ext>
            </a:extLst>
          </p:cNvPr>
          <p:cNvSpPr>
            <a:spLocks noGrp="1"/>
          </p:cNvSpPr>
          <p:nvPr>
            <p:ph type="title"/>
          </p:nvPr>
        </p:nvSpPr>
        <p:spPr>
          <a:xfrm>
            <a:off x="876692" y="442913"/>
            <a:ext cx="9643525" cy="784836"/>
          </a:xfrm>
        </p:spPr>
        <p:txBody>
          <a:bodyPr anchor="b">
            <a:noAutofit/>
          </a:bodyPr>
          <a:lstStyle/>
          <a:p>
            <a:r>
              <a:rPr lang="fi-FI" sz="2000" dirty="0"/>
              <a:t>Vammaispalvelulain mukainen palveluasuminen kotiin (1)</a:t>
            </a:r>
          </a:p>
        </p:txBody>
      </p:sp>
      <p:sp>
        <p:nvSpPr>
          <p:cNvPr id="3" name="Sisällön paikkamerkki 2">
            <a:extLst>
              <a:ext uri="{FF2B5EF4-FFF2-40B4-BE49-F238E27FC236}">
                <a16:creationId xmlns:a16="http://schemas.microsoft.com/office/drawing/2014/main" id="{EC40A3C1-8605-4A48-9C4D-01DF022C2D69}"/>
              </a:ext>
            </a:extLst>
          </p:cNvPr>
          <p:cNvSpPr>
            <a:spLocks noGrp="1"/>
          </p:cNvSpPr>
          <p:nvPr>
            <p:ph idx="1"/>
          </p:nvPr>
        </p:nvSpPr>
        <p:spPr>
          <a:xfrm>
            <a:off x="876693" y="1329397"/>
            <a:ext cx="9436149" cy="4564313"/>
          </a:xfrm>
        </p:spPr>
        <p:txBody>
          <a:bodyPr>
            <a:normAutofit fontScale="92500" lnSpcReduction="20000"/>
          </a:bodyPr>
          <a:lstStyle/>
          <a:p>
            <a:pPr>
              <a:lnSpc>
                <a:spcPct val="107000"/>
              </a:lnSpc>
              <a:spcAft>
                <a:spcPts val="800"/>
              </a:spcAft>
            </a:pPr>
            <a:r>
              <a:rPr lang="fi-FI" sz="1800" b="1" dirty="0">
                <a:solidFill>
                  <a:srgbClr val="212529"/>
                </a:solidFill>
                <a:effectLst/>
                <a:latin typeface="Segoe UI" panose="020B0502040204020203" pitchFamily="34" charset="0"/>
                <a:ea typeface="Times New Roman" panose="02020603050405020304" pitchFamily="18" charset="0"/>
                <a:cs typeface="Times New Roman" panose="02020603050405020304" pitchFamily="18" charset="0"/>
              </a:rPr>
              <a:t>Palvelun määrittely:</a:t>
            </a:r>
            <a:r>
              <a:rPr lang="fi-FI" sz="1800" dirty="0">
                <a:solidFill>
                  <a:srgbClr val="212529"/>
                </a:solidFill>
                <a:effectLst/>
                <a:latin typeface="Segoe UI" panose="020B0502040204020203" pitchFamily="34" charset="0"/>
                <a:ea typeface="Times New Roman" panose="02020603050405020304" pitchFamily="18" charset="0"/>
                <a:cs typeface="Times New Roman" panose="02020603050405020304" pitchFamily="18" charset="0"/>
              </a:rPr>
              <a:t> Myönnetään nykytilanteessa vammaispalvelulain perusteella silloin, jos vaikeavammainen henkilö ei saa riittäviä palveluita sosiaalihuoltolain perusteella.  Palvelua myönnetään subjektiivisena oikeutena, jos vammaispalvelulaissa määritellyt edellytykset täyttyvät. Palvelun järjestämistapa ratkaistaan asiakkaan yksilöllisen tarpeen perusteella, asiakkaan omaa näkemystä kuullen. Palveluasuminen voidaan toteuttaa vaikeavammaisen henkilön omassa (omistus-, vuokra- ym.) asunnossa.</a:t>
            </a:r>
            <a:endParaRPr lang="fi-FI"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ts val="1800"/>
              </a:lnSpc>
            </a:pPr>
            <a:r>
              <a:rPr lang="fi-FI" sz="1800" b="1" dirty="0">
                <a:solidFill>
                  <a:srgbClr val="212529"/>
                </a:solidFill>
                <a:effectLst/>
                <a:latin typeface="Segoe UI" panose="020B0502040204020203" pitchFamily="34" charset="0"/>
                <a:ea typeface="Times New Roman" panose="02020603050405020304" pitchFamily="18" charset="0"/>
              </a:rPr>
              <a:t>Palvelun kohderyhmä:</a:t>
            </a:r>
            <a:r>
              <a:rPr lang="fi-FI" sz="1800" dirty="0">
                <a:solidFill>
                  <a:srgbClr val="303030"/>
                </a:solidFill>
                <a:effectLst/>
                <a:latin typeface="Segoe UI" panose="020B0502040204020203" pitchFamily="34" charset="0"/>
                <a:ea typeface="Times New Roman" panose="02020603050405020304" pitchFamily="18" charset="0"/>
              </a:rPr>
              <a:t> Palveluasumista järjestettäessä vaikeavammaisena pidetään henkilöä, joka vammansa tai sairautensa vuoksi tarvitsee toisen henkilön apua päivittäisistä toiminnoista suoriutumisessa jatkuvaluonteisesti, vuorokauden eri aikoina tai muutoin erityisen runsaasti.</a:t>
            </a:r>
            <a:br>
              <a:rPr lang="fi-FI" sz="1800" dirty="0">
                <a:solidFill>
                  <a:srgbClr val="303030"/>
                </a:solidFill>
                <a:effectLst/>
                <a:latin typeface="Segoe UI" panose="020B0502040204020203" pitchFamily="34" charset="0"/>
                <a:ea typeface="Times New Roman" panose="02020603050405020304" pitchFamily="18" charset="0"/>
              </a:rPr>
            </a:br>
            <a:r>
              <a:rPr lang="fi-FI" sz="1800" u="sng" dirty="0">
                <a:solidFill>
                  <a:srgbClr val="0060A6"/>
                </a:solidFill>
                <a:effectLst/>
                <a:latin typeface="Segoe UI" panose="020B0502040204020203" pitchFamily="34" charset="0"/>
                <a:ea typeface="Times New Roman" panose="02020603050405020304" pitchFamily="18" charset="0"/>
                <a:hlinkClick r:id="rId2" tooltip="Aukeaa uuteen ikkunaan"/>
              </a:rPr>
              <a:t>Vammaispalveluasetus 11 §</a:t>
            </a:r>
            <a:endParaRPr lang="fi-FI" sz="1800" dirty="0">
              <a:effectLst/>
              <a:latin typeface="Times New Roman" panose="02020603050405020304" pitchFamily="18" charset="0"/>
              <a:ea typeface="Times New Roman" panose="02020603050405020304" pitchFamily="18" charset="0"/>
            </a:endParaRPr>
          </a:p>
          <a:p>
            <a:pPr>
              <a:lnSpc>
                <a:spcPts val="1800"/>
              </a:lnSpc>
            </a:pPr>
            <a:r>
              <a:rPr lang="fi-FI" sz="1800" dirty="0">
                <a:solidFill>
                  <a:srgbClr val="303030"/>
                </a:solidFill>
                <a:effectLst/>
                <a:latin typeface="Segoe UI" panose="020B0502040204020203" pitchFamily="34" charset="0"/>
                <a:ea typeface="Times New Roman" panose="02020603050405020304" pitchFamily="18" charset="0"/>
              </a:rPr>
              <a:t>Vaikeavammaisuuden edellytys täyttyy, mikäli yksikin asetuksessa mainituista kriteereistä toteutuu. Vähäisempikin avun tarve riittää, jos henkilö tarvitsee apua sekä päivällä että yöllä taikka toisaalta erityisen runsas avun tarve pelkästään päiväaikaan riittää. Palvelu koskee kaiken ikäisiä vaikeavammaisia henkilöitä, mitään vammaryhmää pois sulkematta.</a:t>
            </a:r>
            <a:endParaRPr lang="fi-FI" sz="1800" dirty="0">
              <a:effectLst/>
              <a:latin typeface="Times New Roman" panose="02020603050405020304" pitchFamily="18" charset="0"/>
              <a:ea typeface="Times New Roman" panose="02020603050405020304" pitchFamily="18" charset="0"/>
            </a:endParaRPr>
          </a:p>
          <a:p>
            <a:pPr marL="285750" indent="-285750">
              <a:buFont typeface="Arial" panose="020B0604020202020204" pitchFamily="34" charset="0"/>
              <a:buChar char="•"/>
            </a:pPr>
            <a:endParaRPr lang="fi-FI" dirty="0"/>
          </a:p>
        </p:txBody>
      </p:sp>
    </p:spTree>
    <p:extLst>
      <p:ext uri="{BB962C8B-B14F-4D97-AF65-F5344CB8AC3E}">
        <p14:creationId xmlns:p14="http://schemas.microsoft.com/office/powerpoint/2010/main" val="2534041551"/>
      </p:ext>
    </p:extLst>
  </p:cSld>
  <p:clrMapOvr>
    <a:masterClrMapping/>
  </p:clrMapOvr>
</p:sld>
</file>

<file path=ppt/theme/theme1.xml><?xml version="1.0" encoding="utf-8"?>
<a:theme xmlns:a="http://schemas.openxmlformats.org/drawingml/2006/main" name="SketchLinesVTI">
  <a:themeElements>
    <a:clrScheme name="AnalogousFromLightSeedLeftStep">
      <a:dk1>
        <a:srgbClr val="000000"/>
      </a:dk1>
      <a:lt1>
        <a:srgbClr val="FFFFFF"/>
      </a:lt1>
      <a:dk2>
        <a:srgbClr val="20392B"/>
      </a:dk2>
      <a:lt2>
        <a:srgbClr val="E8E2E3"/>
      </a:lt2>
      <a:accent1>
        <a:srgbClr val="80A9A5"/>
      </a:accent1>
      <a:accent2>
        <a:srgbClr val="75AB90"/>
      </a:accent2>
      <a:accent3>
        <a:srgbClr val="81AC84"/>
      </a:accent3>
      <a:accent4>
        <a:srgbClr val="88AC75"/>
      </a:accent4>
      <a:accent5>
        <a:srgbClr val="9BA57D"/>
      </a:accent5>
      <a:accent6>
        <a:srgbClr val="ABA175"/>
      </a:accent6>
      <a:hlink>
        <a:srgbClr val="AE6970"/>
      </a:hlink>
      <a:folHlink>
        <a:srgbClr val="7F7F7F"/>
      </a:folHlink>
    </a:clrScheme>
    <a:fontScheme name="Custom 7">
      <a:majorFont>
        <a:latin typeface="Meiryo"/>
        <a:ea typeface=""/>
        <a:cs typeface=""/>
      </a:majorFont>
      <a:minorFont>
        <a:latin typeface="Meiryo"/>
        <a:ea typeface=""/>
        <a:cs typeface=""/>
      </a:minorFont>
    </a:fontScheme>
    <a:fmtScheme name="Feathered">
      <a:fillStyleLst>
        <a:solidFill>
          <a:schemeClr val="phClr"/>
        </a:solidFill>
        <a:solidFill>
          <a:schemeClr val="phClr">
            <a:tint val="67000"/>
            <a:satMod val="105000"/>
          </a:schemeClr>
        </a:solidFill>
        <a:gradFill rotWithShape="1">
          <a:gsLst>
            <a:gs pos="0">
              <a:schemeClr val="phClr">
                <a:tint val="94000"/>
                <a:satMod val="103000"/>
                <a:lumMod val="102000"/>
              </a:schemeClr>
            </a:gs>
            <a:gs pos="50000">
              <a:schemeClr val="phClr">
                <a:shade val="100000"/>
                <a:satMod val="110000"/>
                <a:lumMod val="100000"/>
              </a:schemeClr>
            </a:gs>
            <a:gs pos="100000">
              <a:schemeClr val="phClr">
                <a:shade val="70000"/>
                <a:satMod val="120000"/>
                <a:lumMod val="99000"/>
              </a:schemeClr>
            </a:gs>
          </a:gsLst>
          <a:path path="circle">
            <a:fillToRect l="100000" t="100000" r="100000" b="100000"/>
          </a:path>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tint val="50000"/>
              <a:shade val="83000"/>
            </a:schemeClr>
          </a:solidFill>
          <a:prstDash val="solid"/>
        </a:ln>
      </a:lnStyleLst>
      <a:effectStyleLst>
        <a:effectStyle>
          <a:effectLst/>
        </a:effectStyle>
        <a:effectStyle>
          <a:effectLst/>
        </a:effectStyle>
        <a:effectStyle>
          <a:effectLst>
            <a:outerShdw blurRad="57150" dist="25400" dir="5400000" algn="ctr" rotWithShape="0">
              <a:srgbClr val="000000">
                <a:alpha val="20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ketchLinesVTI" id="{8C0B0F05-C8D0-4078-9615-83E590287484}" vid="{43A7BC57-C1E3-4EE6-BDBC-5422DD574AF2}"/>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4DC6DC28F120549A49EAB5B167C01C1" ma:contentTypeVersion="2" ma:contentTypeDescription="Create a new document." ma:contentTypeScope="" ma:versionID="152ed002b9d1c7b44145a1ef283ae1af">
  <xsd:schema xmlns:xsd="http://www.w3.org/2001/XMLSchema" xmlns:xs="http://www.w3.org/2001/XMLSchema" xmlns:p="http://schemas.microsoft.com/office/2006/metadata/properties" xmlns:ns3="26166e76-8a37-4c1d-9576-2098bbedf46f" targetNamespace="http://schemas.microsoft.com/office/2006/metadata/properties" ma:root="true" ma:fieldsID="c12c5d698b676568b2a018466ee5158d" ns3:_="">
    <xsd:import namespace="26166e76-8a37-4c1d-9576-2098bbedf46f"/>
    <xsd:element name="properties">
      <xsd:complexType>
        <xsd:sequence>
          <xsd:element name="documentManagement">
            <xsd:complexType>
              <xsd:all>
                <xsd:element ref="ns3:MediaServiceMetadata" minOccurs="0"/>
                <xsd:element ref="ns3: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6166e76-8a37-4c1d-9576-2098bbedf46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802AD824-0D14-4CD4-AB56-28CB57AFDAB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6166e76-8a37-4c1d-9576-2098bbedf46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D6948A5D-01DF-42FC-80F2-E49E7B6F9709}">
  <ds:schemaRefs>
    <ds:schemaRef ds:uri="http://schemas.microsoft.com/sharepoint/v3/contenttype/forms"/>
  </ds:schemaRefs>
</ds:datastoreItem>
</file>

<file path=customXml/itemProps3.xml><?xml version="1.0" encoding="utf-8"?>
<ds:datastoreItem xmlns:ds="http://schemas.openxmlformats.org/officeDocument/2006/customXml" ds:itemID="{93248D8B-3490-4DA9-BEFF-78E7ADD80E73}">
  <ds:schemaRefs>
    <ds:schemaRef ds:uri="http://schemas.microsoft.com/office/2006/metadata/properties"/>
    <ds:schemaRef ds:uri="http://schemas.microsoft.com/office/2006/documentManagement/types"/>
    <ds:schemaRef ds:uri="http://schemas.openxmlformats.org/package/2006/metadata/core-properties"/>
    <ds:schemaRef ds:uri="http://www.w3.org/XML/1998/namespace"/>
    <ds:schemaRef ds:uri="26166e76-8a37-4c1d-9576-2098bbedf46f"/>
    <ds:schemaRef ds:uri="http://schemas.microsoft.com/office/infopath/2007/PartnerControls"/>
    <ds:schemaRef ds:uri="http://purl.org/dc/dcmitype/"/>
    <ds:schemaRef ds:uri="http://purl.org/dc/terms/"/>
    <ds:schemaRef ds:uri="http://purl.org/dc/elements/1.1/"/>
  </ds:schemaRefs>
</ds:datastoreItem>
</file>

<file path=docProps/app.xml><?xml version="1.0" encoding="utf-8"?>
<Properties xmlns="http://schemas.openxmlformats.org/officeDocument/2006/extended-properties" xmlns:vt="http://schemas.openxmlformats.org/officeDocument/2006/docPropsVTypes">
  <TotalTime>493</TotalTime>
  <Words>3067</Words>
  <Application>Microsoft Office PowerPoint</Application>
  <PresentationFormat>Laajakuva</PresentationFormat>
  <Paragraphs>240</Paragraphs>
  <Slides>30</Slides>
  <Notes>0</Notes>
  <HiddenSlides>0</HiddenSlides>
  <MMClips>0</MMClips>
  <ScaleCrop>false</ScaleCrop>
  <HeadingPairs>
    <vt:vector size="6" baseType="variant">
      <vt:variant>
        <vt:lpstr>Käytetyt fontit</vt:lpstr>
      </vt:variant>
      <vt:variant>
        <vt:i4>7</vt:i4>
      </vt:variant>
      <vt:variant>
        <vt:lpstr>Teema</vt:lpstr>
      </vt:variant>
      <vt:variant>
        <vt:i4>1</vt:i4>
      </vt:variant>
      <vt:variant>
        <vt:lpstr>Dian otsikot</vt:lpstr>
      </vt:variant>
      <vt:variant>
        <vt:i4>30</vt:i4>
      </vt:variant>
    </vt:vector>
  </HeadingPairs>
  <TitlesOfParts>
    <vt:vector size="38" baseType="lpstr">
      <vt:lpstr>Meiryo</vt:lpstr>
      <vt:lpstr>Arial</vt:lpstr>
      <vt:lpstr>Calibri</vt:lpstr>
      <vt:lpstr>Corbel</vt:lpstr>
      <vt:lpstr>Segoe UI</vt:lpstr>
      <vt:lpstr>source sans pro</vt:lpstr>
      <vt:lpstr>Times New Roman</vt:lpstr>
      <vt:lpstr>SketchLinesVTI</vt:lpstr>
      <vt:lpstr>Vammaisten henkilöiden asumispalvelut</vt:lpstr>
      <vt:lpstr>Työryhmään osallistuneet</vt:lpstr>
      <vt:lpstr>Kehitysvammalain mukaiset asumispalvelut (1)</vt:lpstr>
      <vt:lpstr>Kehitysvammalain mukaiset asumispalvelut (2)</vt:lpstr>
      <vt:lpstr>KVL-asumispalvelujen sisällön määritelmiä</vt:lpstr>
      <vt:lpstr>Vammaispalvelulain mukaiset asumispalvelut (1)</vt:lpstr>
      <vt:lpstr>Vammaispalvelulain mukaiset asumispalvelut (2)</vt:lpstr>
      <vt:lpstr>VPL-palveluasumisen sisällön määritelmiä</vt:lpstr>
      <vt:lpstr>Vammaispalvelulain mukainen palveluasuminen kotiin (1)</vt:lpstr>
      <vt:lpstr>Vammaispalvelulain mukainen palveluasuminen kotiin (2)</vt:lpstr>
      <vt:lpstr>Palveluasuminen kotiin –kriteerit?</vt:lpstr>
      <vt:lpstr>Palveluprosessi asumispalveluissa</vt:lpstr>
      <vt:lpstr>Palvelutarpeen arvio VPL palveluasumisessa</vt:lpstr>
      <vt:lpstr>Palvelutarpeen arvio KVL palveluasumisessa</vt:lpstr>
      <vt:lpstr>Kehittämistarpeita palvelutarpeen arvioinnissa</vt:lpstr>
      <vt:lpstr>Moniammatillinen SAS-työryhmä ehkäisemään väliinputoamista</vt:lpstr>
      <vt:lpstr>RAI-toimintakykymittari asumispalveluissa?</vt:lpstr>
      <vt:lpstr>Siirtymävaihe asumisyksikköön: huomioitavaa</vt:lpstr>
      <vt:lpstr>Asumisyksikköön jonottavien / siirtyvien asiakkaiden sekä yksiköiden koordinointi</vt:lpstr>
      <vt:lpstr>Asumispalvelut yksiköissä</vt:lpstr>
      <vt:lpstr>Esimerkkejä tilanteista, joissa on ollut vaikea löytää paikkaa</vt:lpstr>
      <vt:lpstr>Syitä järjestämisen vaikeuksiin  VPL ja KVL-palveluissa (THL Kuntakysely 2019)</vt:lpstr>
      <vt:lpstr>Palveluasuminen kotiin</vt:lpstr>
      <vt:lpstr>Palveluasuminen kotiin –päätöksen taloudellinen merkitys asiakkaalle käytännössä?</vt:lpstr>
      <vt:lpstr>Asiakasmaksut vammaispalvelulain mukaisessa palveluasumisessa</vt:lpstr>
      <vt:lpstr>Yksiköiden valvonta ja koordinointi </vt:lpstr>
      <vt:lpstr>Lähde: THL, Tilasto- ja indikaattoripankki Sotkanet.fi 2005-2022 </vt:lpstr>
      <vt:lpstr>PowerPoint-esitys</vt:lpstr>
      <vt:lpstr>PowerPoint-esitys</vt:lpstr>
      <vt:lpstr>PowerPoint-esitys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Vammaisten henkilöiden asumispalvelut</dc:title>
  <dc:creator>Marjaana Luotovirta</dc:creator>
  <cp:lastModifiedBy>Marjaana Luotovirta</cp:lastModifiedBy>
  <cp:revision>1</cp:revision>
  <dcterms:created xsi:type="dcterms:W3CDTF">2022-01-20T07:28:00Z</dcterms:created>
  <dcterms:modified xsi:type="dcterms:W3CDTF">2022-06-03T12:30:13Z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0x010100B4DC6DC28F120549A49EAB5B167C01C1</vt:lpwstr>
  </property>
</Properties>
</file>