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sldIdLst>
    <p:sldId id="258" r:id="rId6"/>
    <p:sldId id="259" r:id="rId7"/>
    <p:sldId id="260" r:id="rId8"/>
    <p:sldId id="261" r:id="rId9"/>
    <p:sldId id="262" r:id="rId10"/>
    <p:sldId id="330" r:id="rId11"/>
    <p:sldId id="358" r:id="rId12"/>
    <p:sldId id="263" r:id="rId13"/>
    <p:sldId id="264" r:id="rId14"/>
    <p:sldId id="265" r:id="rId15"/>
    <p:sldId id="328" r:id="rId16"/>
    <p:sldId id="341" r:id="rId17"/>
    <p:sldId id="343" r:id="rId18"/>
    <p:sldId id="331" r:id="rId19"/>
    <p:sldId id="329" r:id="rId20"/>
    <p:sldId id="332" r:id="rId21"/>
    <p:sldId id="333" r:id="rId22"/>
    <p:sldId id="334" r:id="rId23"/>
    <p:sldId id="360" r:id="rId24"/>
    <p:sldId id="338" r:id="rId25"/>
    <p:sldId id="335" r:id="rId26"/>
    <p:sldId id="342" r:id="rId27"/>
    <p:sldId id="336" r:id="rId28"/>
    <p:sldId id="337" r:id="rId29"/>
    <p:sldId id="359" r:id="rId30"/>
    <p:sldId id="339" r:id="rId31"/>
    <p:sldId id="344" r:id="rId32"/>
    <p:sldId id="345" r:id="rId33"/>
    <p:sldId id="346" r:id="rId34"/>
    <p:sldId id="347" r:id="rId35"/>
    <p:sldId id="348" r:id="rId36"/>
    <p:sldId id="257" r:id="rId37"/>
    <p:sldId id="350" r:id="rId38"/>
    <p:sldId id="353" r:id="rId39"/>
    <p:sldId id="349" r:id="rId40"/>
    <p:sldId id="327" r:id="rId41"/>
    <p:sldId id="354" r:id="rId42"/>
    <p:sldId id="355" r:id="rId43"/>
    <p:sldId id="356" r:id="rId44"/>
    <p:sldId id="357" r:id="rId45"/>
    <p:sldId id="351" r:id="rId46"/>
    <p:sldId id="270" r:id="rId47"/>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00F072-BFDE-41A4-B017-AADE06FED9F4}" v="56" dt="2022-06-03T11:27:11.931"/>
  </p1510:revLst>
</p1510:revInfo>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12" d="100"/>
          <a:sy n="112" d="100"/>
        </p:scale>
        <p:origin x="49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microsoft.com/office/2015/10/relationships/revisionInfo" Target="revisionInfo.xml"/><Relationship Id="rId5" Type="http://schemas.openxmlformats.org/officeDocument/2006/relationships/slideMaster" Target="slideMasters/slideMaster2.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jaana Luotovirta" userId="18ddb7ce-92e3-4b3c-a3c2-ea9cb1ecfe30" providerId="ADAL" clId="{F500F072-BFDE-41A4-B017-AADE06FED9F4}"/>
    <pc:docChg chg="undo redo custSel addSld delSld modSld sldOrd">
      <pc:chgData name="Marjaana Luotovirta" userId="18ddb7ce-92e3-4b3c-a3c2-ea9cb1ecfe30" providerId="ADAL" clId="{F500F072-BFDE-41A4-B017-AADE06FED9F4}" dt="2022-06-03T11:56:21.902" v="19093" actId="20577"/>
      <pc:docMkLst>
        <pc:docMk/>
      </pc:docMkLst>
      <pc:sldChg chg="modSp mod delDesignElem">
        <pc:chgData name="Marjaana Luotovirta" userId="18ddb7ce-92e3-4b3c-a3c2-ea9cb1ecfe30" providerId="ADAL" clId="{F500F072-BFDE-41A4-B017-AADE06FED9F4}" dt="2022-05-04T12:48:09.884" v="13492" actId="20577"/>
        <pc:sldMkLst>
          <pc:docMk/>
          <pc:sldMk cId="2884546750" sldId="257"/>
        </pc:sldMkLst>
        <pc:spChg chg="mod">
          <ac:chgData name="Marjaana Luotovirta" userId="18ddb7ce-92e3-4b3c-a3c2-ea9cb1ecfe30" providerId="ADAL" clId="{F500F072-BFDE-41A4-B017-AADE06FED9F4}" dt="2022-05-04T12:48:09.884" v="13492" actId="20577"/>
          <ac:spMkLst>
            <pc:docMk/>
            <pc:sldMk cId="2884546750" sldId="257"/>
            <ac:spMk id="3" creationId="{18B64920-90B5-4EB1-8059-736CBF1A5E1E}"/>
          </ac:spMkLst>
        </pc:spChg>
      </pc:sldChg>
      <pc:sldChg chg="addSp modSp new mod setBg">
        <pc:chgData name="Marjaana Luotovirta" userId="18ddb7ce-92e3-4b3c-a3c2-ea9cb1ecfe30" providerId="ADAL" clId="{F500F072-BFDE-41A4-B017-AADE06FED9F4}" dt="2022-04-29T11:27:27.107" v="56" actId="20577"/>
        <pc:sldMkLst>
          <pc:docMk/>
          <pc:sldMk cId="1612402229" sldId="259"/>
        </pc:sldMkLst>
        <pc:spChg chg="mod">
          <ac:chgData name="Marjaana Luotovirta" userId="18ddb7ce-92e3-4b3c-a3c2-ea9cb1ecfe30" providerId="ADAL" clId="{F500F072-BFDE-41A4-B017-AADE06FED9F4}" dt="2022-04-29T11:27:27.107" v="56" actId="20577"/>
          <ac:spMkLst>
            <pc:docMk/>
            <pc:sldMk cId="1612402229" sldId="259"/>
            <ac:spMk id="2" creationId="{DE3DA1AA-D93A-4D87-9E68-A6C99CAA168C}"/>
          </ac:spMkLst>
        </pc:spChg>
        <pc:spChg chg="mod">
          <ac:chgData name="Marjaana Luotovirta" userId="18ddb7ce-92e3-4b3c-a3c2-ea9cb1ecfe30" providerId="ADAL" clId="{F500F072-BFDE-41A4-B017-AADE06FED9F4}" dt="2022-04-29T11:27:17.090" v="41" actId="20577"/>
          <ac:spMkLst>
            <pc:docMk/>
            <pc:sldMk cId="1612402229" sldId="259"/>
            <ac:spMk id="3" creationId="{DD71CBE5-3D90-4720-BC65-F9642B5E9446}"/>
          </ac:spMkLst>
        </pc:spChg>
        <pc:spChg chg="add">
          <ac:chgData name="Marjaana Luotovirta" userId="18ddb7ce-92e3-4b3c-a3c2-ea9cb1ecfe30" providerId="ADAL" clId="{F500F072-BFDE-41A4-B017-AADE06FED9F4}" dt="2022-04-29T11:25:53.871" v="1" actId="26606"/>
          <ac:spMkLst>
            <pc:docMk/>
            <pc:sldMk cId="1612402229" sldId="259"/>
            <ac:spMk id="8" creationId="{429917F3-0560-4C6F-B265-458B218C4B87}"/>
          </ac:spMkLst>
        </pc:spChg>
        <pc:grpChg chg="add">
          <ac:chgData name="Marjaana Luotovirta" userId="18ddb7ce-92e3-4b3c-a3c2-ea9cb1ecfe30" providerId="ADAL" clId="{F500F072-BFDE-41A4-B017-AADE06FED9F4}" dt="2022-04-29T11:25:53.871" v="1" actId="26606"/>
          <ac:grpSpMkLst>
            <pc:docMk/>
            <pc:sldMk cId="1612402229" sldId="259"/>
            <ac:grpSpMk id="10" creationId="{AA39BAE7-7EB8-4E22-BCBB-F00F514DB7EA}"/>
          </ac:grpSpMkLst>
        </pc:grpChg>
      </pc:sldChg>
      <pc:sldChg chg="addSp modSp new mod setBg">
        <pc:chgData name="Marjaana Luotovirta" userId="18ddb7ce-92e3-4b3c-a3c2-ea9cb1ecfe30" providerId="ADAL" clId="{F500F072-BFDE-41A4-B017-AADE06FED9F4}" dt="2022-04-29T11:28:10.695" v="99" actId="27636"/>
        <pc:sldMkLst>
          <pc:docMk/>
          <pc:sldMk cId="3494005819" sldId="260"/>
        </pc:sldMkLst>
        <pc:spChg chg="mod">
          <ac:chgData name="Marjaana Luotovirta" userId="18ddb7ce-92e3-4b3c-a3c2-ea9cb1ecfe30" providerId="ADAL" clId="{F500F072-BFDE-41A4-B017-AADE06FED9F4}" dt="2022-04-29T11:27:40.824" v="78" actId="26606"/>
          <ac:spMkLst>
            <pc:docMk/>
            <pc:sldMk cId="3494005819" sldId="260"/>
            <ac:spMk id="2" creationId="{D4E7A09C-E37F-4351-994B-DD143013FEAE}"/>
          </ac:spMkLst>
        </pc:spChg>
        <pc:spChg chg="mod">
          <ac:chgData name="Marjaana Luotovirta" userId="18ddb7ce-92e3-4b3c-a3c2-ea9cb1ecfe30" providerId="ADAL" clId="{F500F072-BFDE-41A4-B017-AADE06FED9F4}" dt="2022-04-29T11:28:10.695" v="99" actId="27636"/>
          <ac:spMkLst>
            <pc:docMk/>
            <pc:sldMk cId="3494005819" sldId="260"/>
            <ac:spMk id="3" creationId="{35F52943-B597-439F-821D-5ACA7936B776}"/>
          </ac:spMkLst>
        </pc:spChg>
        <pc:spChg chg="add">
          <ac:chgData name="Marjaana Luotovirta" userId="18ddb7ce-92e3-4b3c-a3c2-ea9cb1ecfe30" providerId="ADAL" clId="{F500F072-BFDE-41A4-B017-AADE06FED9F4}" dt="2022-04-29T11:27:40.824" v="78" actId="26606"/>
          <ac:spMkLst>
            <pc:docMk/>
            <pc:sldMk cId="3494005819" sldId="260"/>
            <ac:spMk id="8" creationId="{429917F3-0560-4C6F-B265-458B218C4B87}"/>
          </ac:spMkLst>
        </pc:spChg>
        <pc:grpChg chg="add">
          <ac:chgData name="Marjaana Luotovirta" userId="18ddb7ce-92e3-4b3c-a3c2-ea9cb1ecfe30" providerId="ADAL" clId="{F500F072-BFDE-41A4-B017-AADE06FED9F4}" dt="2022-04-29T11:27:40.824" v="78" actId="26606"/>
          <ac:grpSpMkLst>
            <pc:docMk/>
            <pc:sldMk cId="3494005819" sldId="260"/>
            <ac:grpSpMk id="10" creationId="{AA39BAE7-7EB8-4E22-BCBB-F00F514DB7EA}"/>
          </ac:grpSpMkLst>
        </pc:grpChg>
      </pc:sldChg>
      <pc:sldChg chg="modSp add mod">
        <pc:chgData name="Marjaana Luotovirta" userId="18ddb7ce-92e3-4b3c-a3c2-ea9cb1ecfe30" providerId="ADAL" clId="{F500F072-BFDE-41A4-B017-AADE06FED9F4}" dt="2022-04-29T11:30:34.210" v="121" actId="27636"/>
        <pc:sldMkLst>
          <pc:docMk/>
          <pc:sldMk cId="3444356841" sldId="261"/>
        </pc:sldMkLst>
        <pc:spChg chg="mod">
          <ac:chgData name="Marjaana Luotovirta" userId="18ddb7ce-92e3-4b3c-a3c2-ea9cb1ecfe30" providerId="ADAL" clId="{F500F072-BFDE-41A4-B017-AADE06FED9F4}" dt="2022-04-29T11:30:09.662" v="117" actId="14100"/>
          <ac:spMkLst>
            <pc:docMk/>
            <pc:sldMk cId="3444356841" sldId="261"/>
            <ac:spMk id="2" creationId="{D4E7A09C-E37F-4351-994B-DD143013FEAE}"/>
          </ac:spMkLst>
        </pc:spChg>
        <pc:spChg chg="mod">
          <ac:chgData name="Marjaana Luotovirta" userId="18ddb7ce-92e3-4b3c-a3c2-ea9cb1ecfe30" providerId="ADAL" clId="{F500F072-BFDE-41A4-B017-AADE06FED9F4}" dt="2022-04-29T11:30:34.210" v="121" actId="27636"/>
          <ac:spMkLst>
            <pc:docMk/>
            <pc:sldMk cId="3444356841" sldId="261"/>
            <ac:spMk id="3" creationId="{35F52943-B597-439F-821D-5ACA7936B776}"/>
          </ac:spMkLst>
        </pc:spChg>
      </pc:sldChg>
      <pc:sldChg chg="modSp add mod ord">
        <pc:chgData name="Marjaana Luotovirta" userId="18ddb7ce-92e3-4b3c-a3c2-ea9cb1ecfe30" providerId="ADAL" clId="{F500F072-BFDE-41A4-B017-AADE06FED9F4}" dt="2022-04-29T11:31:40.888" v="189" actId="20577"/>
        <pc:sldMkLst>
          <pc:docMk/>
          <pc:sldMk cId="3752775569" sldId="262"/>
        </pc:sldMkLst>
        <pc:spChg chg="mod">
          <ac:chgData name="Marjaana Luotovirta" userId="18ddb7ce-92e3-4b3c-a3c2-ea9cb1ecfe30" providerId="ADAL" clId="{F500F072-BFDE-41A4-B017-AADE06FED9F4}" dt="2022-04-29T11:31:40.888" v="189" actId="20577"/>
          <ac:spMkLst>
            <pc:docMk/>
            <pc:sldMk cId="3752775569" sldId="262"/>
            <ac:spMk id="2" creationId="{A6ACA36D-FC4F-495F-BE3F-7203D185BC93}"/>
          </ac:spMkLst>
        </pc:spChg>
        <pc:spChg chg="mod">
          <ac:chgData name="Marjaana Luotovirta" userId="18ddb7ce-92e3-4b3c-a3c2-ea9cb1ecfe30" providerId="ADAL" clId="{F500F072-BFDE-41A4-B017-AADE06FED9F4}" dt="2022-04-29T11:31:28.995" v="162" actId="20577"/>
          <ac:spMkLst>
            <pc:docMk/>
            <pc:sldMk cId="3752775569" sldId="262"/>
            <ac:spMk id="3" creationId="{62A2BFF1-6CB4-43B6-AD25-71A4385F0EC0}"/>
          </ac:spMkLst>
        </pc:spChg>
      </pc:sldChg>
      <pc:sldChg chg="modSp add mod ord">
        <pc:chgData name="Marjaana Luotovirta" userId="18ddb7ce-92e3-4b3c-a3c2-ea9cb1ecfe30" providerId="ADAL" clId="{F500F072-BFDE-41A4-B017-AADE06FED9F4}" dt="2022-06-03T11:21:19.459" v="14068" actId="20577"/>
        <pc:sldMkLst>
          <pc:docMk/>
          <pc:sldMk cId="4039660469" sldId="263"/>
        </pc:sldMkLst>
        <pc:spChg chg="mod">
          <ac:chgData name="Marjaana Luotovirta" userId="18ddb7ce-92e3-4b3c-a3c2-ea9cb1ecfe30" providerId="ADAL" clId="{F500F072-BFDE-41A4-B017-AADE06FED9F4}" dt="2022-04-29T11:32:52.407" v="203" actId="404"/>
          <ac:spMkLst>
            <pc:docMk/>
            <pc:sldMk cId="4039660469" sldId="263"/>
            <ac:spMk id="2" creationId="{D4E7A09C-E37F-4351-994B-DD143013FEAE}"/>
          </ac:spMkLst>
        </pc:spChg>
        <pc:spChg chg="mod">
          <ac:chgData name="Marjaana Luotovirta" userId="18ddb7ce-92e3-4b3c-a3c2-ea9cb1ecfe30" providerId="ADAL" clId="{F500F072-BFDE-41A4-B017-AADE06FED9F4}" dt="2022-06-03T11:21:19.459" v="14068" actId="20577"/>
          <ac:spMkLst>
            <pc:docMk/>
            <pc:sldMk cId="4039660469" sldId="263"/>
            <ac:spMk id="3" creationId="{35F52943-B597-439F-821D-5ACA7936B776}"/>
          </ac:spMkLst>
        </pc:spChg>
      </pc:sldChg>
      <pc:sldChg chg="modSp add mod">
        <pc:chgData name="Marjaana Luotovirta" userId="18ddb7ce-92e3-4b3c-a3c2-ea9cb1ecfe30" providerId="ADAL" clId="{F500F072-BFDE-41A4-B017-AADE06FED9F4}" dt="2022-06-03T11:24:52.789" v="14459" actId="27636"/>
        <pc:sldMkLst>
          <pc:docMk/>
          <pc:sldMk cId="1787534568" sldId="264"/>
        </pc:sldMkLst>
        <pc:spChg chg="mod">
          <ac:chgData name="Marjaana Luotovirta" userId="18ddb7ce-92e3-4b3c-a3c2-ea9cb1ecfe30" providerId="ADAL" clId="{F500F072-BFDE-41A4-B017-AADE06FED9F4}" dt="2022-04-29T11:37:52.942" v="984" actId="20577"/>
          <ac:spMkLst>
            <pc:docMk/>
            <pc:sldMk cId="1787534568" sldId="264"/>
            <ac:spMk id="2" creationId="{D4E7A09C-E37F-4351-994B-DD143013FEAE}"/>
          </ac:spMkLst>
        </pc:spChg>
        <pc:spChg chg="mod">
          <ac:chgData name="Marjaana Luotovirta" userId="18ddb7ce-92e3-4b3c-a3c2-ea9cb1ecfe30" providerId="ADAL" clId="{F500F072-BFDE-41A4-B017-AADE06FED9F4}" dt="2022-06-03T11:24:52.789" v="14459" actId="27636"/>
          <ac:spMkLst>
            <pc:docMk/>
            <pc:sldMk cId="1787534568" sldId="264"/>
            <ac:spMk id="3" creationId="{35F52943-B597-439F-821D-5ACA7936B776}"/>
          </ac:spMkLst>
        </pc:spChg>
      </pc:sldChg>
      <pc:sldChg chg="modSp add del mod">
        <pc:chgData name="Marjaana Luotovirta" userId="18ddb7ce-92e3-4b3c-a3c2-ea9cb1ecfe30" providerId="ADAL" clId="{F500F072-BFDE-41A4-B017-AADE06FED9F4}" dt="2022-04-29T11:39:37.925" v="1056" actId="2890"/>
        <pc:sldMkLst>
          <pc:docMk/>
          <pc:sldMk cId="947948569" sldId="265"/>
        </pc:sldMkLst>
        <pc:spChg chg="mod">
          <ac:chgData name="Marjaana Luotovirta" userId="18ddb7ce-92e3-4b3c-a3c2-ea9cb1ecfe30" providerId="ADAL" clId="{F500F072-BFDE-41A4-B017-AADE06FED9F4}" dt="2022-04-29T11:39:36.412" v="1055" actId="20577"/>
          <ac:spMkLst>
            <pc:docMk/>
            <pc:sldMk cId="947948569" sldId="265"/>
            <ac:spMk id="2" creationId="{D4E7A09C-E37F-4351-994B-DD143013FEAE}"/>
          </ac:spMkLst>
        </pc:spChg>
        <pc:spChg chg="mod">
          <ac:chgData name="Marjaana Luotovirta" userId="18ddb7ce-92e3-4b3c-a3c2-ea9cb1ecfe30" providerId="ADAL" clId="{F500F072-BFDE-41A4-B017-AADE06FED9F4}" dt="2022-04-29T11:39:35.051" v="1053" actId="20577"/>
          <ac:spMkLst>
            <pc:docMk/>
            <pc:sldMk cId="947948569" sldId="265"/>
            <ac:spMk id="3" creationId="{35F52943-B597-439F-821D-5ACA7936B776}"/>
          </ac:spMkLst>
        </pc:spChg>
      </pc:sldChg>
      <pc:sldChg chg="delSp modSp add mod">
        <pc:chgData name="Marjaana Luotovirta" userId="18ddb7ce-92e3-4b3c-a3c2-ea9cb1ecfe30" providerId="ADAL" clId="{F500F072-BFDE-41A4-B017-AADE06FED9F4}" dt="2022-04-29T11:41:59.218" v="1111"/>
        <pc:sldMkLst>
          <pc:docMk/>
          <pc:sldMk cId="1975097027" sldId="265"/>
        </pc:sldMkLst>
        <pc:spChg chg="mod">
          <ac:chgData name="Marjaana Luotovirta" userId="18ddb7ce-92e3-4b3c-a3c2-ea9cb1ecfe30" providerId="ADAL" clId="{F500F072-BFDE-41A4-B017-AADE06FED9F4}" dt="2022-04-29T11:39:47.736" v="1059" actId="20577"/>
          <ac:spMkLst>
            <pc:docMk/>
            <pc:sldMk cId="1975097027" sldId="265"/>
            <ac:spMk id="2" creationId="{D4E7A09C-E37F-4351-994B-DD143013FEAE}"/>
          </ac:spMkLst>
        </pc:spChg>
        <pc:spChg chg="mod">
          <ac:chgData name="Marjaana Luotovirta" userId="18ddb7ce-92e3-4b3c-a3c2-ea9cb1ecfe30" providerId="ADAL" clId="{F500F072-BFDE-41A4-B017-AADE06FED9F4}" dt="2022-04-29T11:41:04.697" v="1110" actId="113"/>
          <ac:spMkLst>
            <pc:docMk/>
            <pc:sldMk cId="1975097027" sldId="265"/>
            <ac:spMk id="3" creationId="{35F52943-B597-439F-821D-5ACA7936B776}"/>
          </ac:spMkLst>
        </pc:spChg>
        <pc:picChg chg="del">
          <ac:chgData name="Marjaana Luotovirta" userId="18ddb7ce-92e3-4b3c-a3c2-ea9cb1ecfe30" providerId="ADAL" clId="{F500F072-BFDE-41A4-B017-AADE06FED9F4}" dt="2022-04-29T11:41:59.218" v="1111"/>
          <ac:picMkLst>
            <pc:docMk/>
            <pc:sldMk cId="1975097027" sldId="265"/>
            <ac:picMk id="4" creationId="{54D36D3C-D1E6-495A-BAA7-A26FC223E48B}"/>
          </ac:picMkLst>
        </pc:picChg>
      </pc:sldChg>
      <pc:sldChg chg="delSp new del mod modClrScheme chgLayout">
        <pc:chgData name="Marjaana Luotovirta" userId="18ddb7ce-92e3-4b3c-a3c2-ea9cb1ecfe30" providerId="ADAL" clId="{F500F072-BFDE-41A4-B017-AADE06FED9F4}" dt="2022-04-29T11:42:57.629" v="1121" actId="2696"/>
        <pc:sldMkLst>
          <pc:docMk/>
          <pc:sldMk cId="563698828" sldId="266"/>
        </pc:sldMkLst>
        <pc:spChg chg="del">
          <ac:chgData name="Marjaana Luotovirta" userId="18ddb7ce-92e3-4b3c-a3c2-ea9cb1ecfe30" providerId="ADAL" clId="{F500F072-BFDE-41A4-B017-AADE06FED9F4}" dt="2022-04-29T11:42:08.768" v="1113" actId="700"/>
          <ac:spMkLst>
            <pc:docMk/>
            <pc:sldMk cId="563698828" sldId="266"/>
            <ac:spMk id="2" creationId="{5FED88D2-3B55-49ED-8DBB-DB9284DCD4E1}"/>
          </ac:spMkLst>
        </pc:spChg>
        <pc:spChg chg="del">
          <ac:chgData name="Marjaana Luotovirta" userId="18ddb7ce-92e3-4b3c-a3c2-ea9cb1ecfe30" providerId="ADAL" clId="{F500F072-BFDE-41A4-B017-AADE06FED9F4}" dt="2022-04-29T11:42:08.768" v="1113" actId="700"/>
          <ac:spMkLst>
            <pc:docMk/>
            <pc:sldMk cId="563698828" sldId="266"/>
            <ac:spMk id="3" creationId="{DFA0CFC1-0415-4631-96D8-4FF736C2A239}"/>
          </ac:spMkLst>
        </pc:spChg>
      </pc:sldChg>
      <pc:sldChg chg="modSp del mod">
        <pc:chgData name="Marjaana Luotovirta" userId="18ddb7ce-92e3-4b3c-a3c2-ea9cb1ecfe30" providerId="ADAL" clId="{F500F072-BFDE-41A4-B017-AADE06FED9F4}" dt="2022-05-03T09:22:06.001" v="11531" actId="2696"/>
        <pc:sldMkLst>
          <pc:docMk/>
          <pc:sldMk cId="3780079011" sldId="269"/>
        </pc:sldMkLst>
        <pc:spChg chg="mod">
          <ac:chgData name="Marjaana Luotovirta" userId="18ddb7ce-92e3-4b3c-a3c2-ea9cb1ecfe30" providerId="ADAL" clId="{F500F072-BFDE-41A4-B017-AADE06FED9F4}" dt="2022-05-03T09:21:37.154" v="11450" actId="21"/>
          <ac:spMkLst>
            <pc:docMk/>
            <pc:sldMk cId="3780079011" sldId="269"/>
            <ac:spMk id="4" creationId="{95ECB946-3DD1-4136-9C0E-3D42CF82CE03}"/>
          </ac:spMkLst>
        </pc:spChg>
      </pc:sldChg>
      <pc:sldChg chg="addSp modSp mod setBg">
        <pc:chgData name="Marjaana Luotovirta" userId="18ddb7ce-92e3-4b3c-a3c2-ea9cb1ecfe30" providerId="ADAL" clId="{F500F072-BFDE-41A4-B017-AADE06FED9F4}" dt="2022-05-03T09:22:27.421" v="11532" actId="26606"/>
        <pc:sldMkLst>
          <pc:docMk/>
          <pc:sldMk cId="1922581476" sldId="270"/>
        </pc:sldMkLst>
        <pc:spChg chg="mod">
          <ac:chgData name="Marjaana Luotovirta" userId="18ddb7ce-92e3-4b3c-a3c2-ea9cb1ecfe30" providerId="ADAL" clId="{F500F072-BFDE-41A4-B017-AADE06FED9F4}" dt="2022-05-03T09:22:27.421" v="11532" actId="26606"/>
          <ac:spMkLst>
            <pc:docMk/>
            <pc:sldMk cId="1922581476" sldId="270"/>
            <ac:spMk id="2" creationId="{BE8AF070-344D-4969-8310-B79A914845DC}"/>
          </ac:spMkLst>
        </pc:spChg>
        <pc:spChg chg="mod">
          <ac:chgData name="Marjaana Luotovirta" userId="18ddb7ce-92e3-4b3c-a3c2-ea9cb1ecfe30" providerId="ADAL" clId="{F500F072-BFDE-41A4-B017-AADE06FED9F4}" dt="2022-05-03T09:22:27.421" v="11532" actId="26606"/>
          <ac:spMkLst>
            <pc:docMk/>
            <pc:sldMk cId="1922581476" sldId="270"/>
            <ac:spMk id="3" creationId="{D9E30E3F-4E51-419C-B434-F3D966A05368}"/>
          </ac:spMkLst>
        </pc:spChg>
        <pc:spChg chg="add">
          <ac:chgData name="Marjaana Luotovirta" userId="18ddb7ce-92e3-4b3c-a3c2-ea9cb1ecfe30" providerId="ADAL" clId="{F500F072-BFDE-41A4-B017-AADE06FED9F4}" dt="2022-05-03T09:22:27.421" v="11532" actId="26606"/>
          <ac:spMkLst>
            <pc:docMk/>
            <pc:sldMk cId="1922581476" sldId="270"/>
            <ac:spMk id="8" creationId="{907EF6B7-1338-4443-8C46-6A318D952DFD}"/>
          </ac:spMkLst>
        </pc:spChg>
        <pc:spChg chg="add">
          <ac:chgData name="Marjaana Luotovirta" userId="18ddb7ce-92e3-4b3c-a3c2-ea9cb1ecfe30" providerId="ADAL" clId="{F500F072-BFDE-41A4-B017-AADE06FED9F4}" dt="2022-05-03T09:22:27.421" v="11532" actId="26606"/>
          <ac:spMkLst>
            <pc:docMk/>
            <pc:sldMk cId="1922581476" sldId="270"/>
            <ac:spMk id="10" creationId="{DAAE4CDD-124C-4DCF-9584-B6033B545DD5}"/>
          </ac:spMkLst>
        </pc:spChg>
        <pc:spChg chg="add">
          <ac:chgData name="Marjaana Luotovirta" userId="18ddb7ce-92e3-4b3c-a3c2-ea9cb1ecfe30" providerId="ADAL" clId="{F500F072-BFDE-41A4-B017-AADE06FED9F4}" dt="2022-05-03T09:22:27.421" v="11532" actId="26606"/>
          <ac:spMkLst>
            <pc:docMk/>
            <pc:sldMk cId="1922581476" sldId="270"/>
            <ac:spMk id="12" creationId="{081E4A58-353D-44AE-B2FC-2A74E2E400F7}"/>
          </ac:spMkLst>
        </pc:spChg>
      </pc:sldChg>
      <pc:sldChg chg="delSp modSp mod">
        <pc:chgData name="Marjaana Luotovirta" userId="18ddb7ce-92e3-4b3c-a3c2-ea9cb1ecfe30" providerId="ADAL" clId="{F500F072-BFDE-41A4-B017-AADE06FED9F4}" dt="2022-05-03T09:17:58.022" v="11439"/>
        <pc:sldMkLst>
          <pc:docMk/>
          <pc:sldMk cId="1847156245" sldId="327"/>
        </pc:sldMkLst>
        <pc:spChg chg="mod">
          <ac:chgData name="Marjaana Luotovirta" userId="18ddb7ce-92e3-4b3c-a3c2-ea9cb1ecfe30" providerId="ADAL" clId="{F500F072-BFDE-41A4-B017-AADE06FED9F4}" dt="2022-05-02T12:28:56.847" v="6401" actId="27636"/>
          <ac:spMkLst>
            <pc:docMk/>
            <pc:sldMk cId="1847156245" sldId="327"/>
            <ac:spMk id="2" creationId="{1817A905-75F2-465D-BE65-D2CCF21EFE80}"/>
          </ac:spMkLst>
        </pc:spChg>
        <pc:spChg chg="mod">
          <ac:chgData name="Marjaana Luotovirta" userId="18ddb7ce-92e3-4b3c-a3c2-ea9cb1ecfe30" providerId="ADAL" clId="{F500F072-BFDE-41A4-B017-AADE06FED9F4}" dt="2022-05-02T12:29:01.799" v="6402" actId="14100"/>
          <ac:spMkLst>
            <pc:docMk/>
            <pc:sldMk cId="1847156245" sldId="327"/>
            <ac:spMk id="3" creationId="{C2E40EBE-6D94-41D7-A4E9-C0A8B4A83811}"/>
          </ac:spMkLst>
        </pc:spChg>
        <pc:picChg chg="del">
          <ac:chgData name="Marjaana Luotovirta" userId="18ddb7ce-92e3-4b3c-a3c2-ea9cb1ecfe30" providerId="ADAL" clId="{F500F072-BFDE-41A4-B017-AADE06FED9F4}" dt="2022-05-03T09:17:58.022" v="11439"/>
          <ac:picMkLst>
            <pc:docMk/>
            <pc:sldMk cId="1847156245" sldId="327"/>
            <ac:picMk id="5" creationId="{746647C9-7DE8-4E3A-B5D9-BD481E07C082}"/>
          </ac:picMkLst>
        </pc:picChg>
      </pc:sldChg>
      <pc:sldChg chg="modSp add mod">
        <pc:chgData name="Marjaana Luotovirta" userId="18ddb7ce-92e3-4b3c-a3c2-ea9cb1ecfe30" providerId="ADAL" clId="{F500F072-BFDE-41A4-B017-AADE06FED9F4}" dt="2022-04-29T11:43:34.990" v="1125" actId="1076"/>
        <pc:sldMkLst>
          <pc:docMk/>
          <pc:sldMk cId="766868116" sldId="328"/>
        </pc:sldMkLst>
        <pc:spChg chg="mod">
          <ac:chgData name="Marjaana Luotovirta" userId="18ddb7ce-92e3-4b3c-a3c2-ea9cb1ecfe30" providerId="ADAL" clId="{F500F072-BFDE-41A4-B017-AADE06FED9F4}" dt="2022-04-29T11:43:11.218" v="1123" actId="1076"/>
          <ac:spMkLst>
            <pc:docMk/>
            <pc:sldMk cId="766868116" sldId="328"/>
            <ac:spMk id="2" creationId="{FB0FB633-A557-4C11-8DD8-901A8B3DB610}"/>
          </ac:spMkLst>
        </pc:spChg>
        <pc:spChg chg="mod">
          <ac:chgData name="Marjaana Luotovirta" userId="18ddb7ce-92e3-4b3c-a3c2-ea9cb1ecfe30" providerId="ADAL" clId="{F500F072-BFDE-41A4-B017-AADE06FED9F4}" dt="2022-04-29T11:42:42.817" v="1119" actId="1076"/>
          <ac:spMkLst>
            <pc:docMk/>
            <pc:sldMk cId="766868116" sldId="328"/>
            <ac:spMk id="3" creationId="{445E572A-A714-4EC9-BA5F-C1DF0CC5B054}"/>
          </ac:spMkLst>
        </pc:spChg>
        <pc:spChg chg="mod">
          <ac:chgData name="Marjaana Luotovirta" userId="18ddb7ce-92e3-4b3c-a3c2-ea9cb1ecfe30" providerId="ADAL" clId="{F500F072-BFDE-41A4-B017-AADE06FED9F4}" dt="2022-04-29T11:43:34.990" v="1125" actId="1076"/>
          <ac:spMkLst>
            <pc:docMk/>
            <pc:sldMk cId="766868116" sldId="328"/>
            <ac:spMk id="5" creationId="{D3E9C0EC-786F-4366-A8CB-27367D482074}"/>
          </ac:spMkLst>
        </pc:spChg>
        <pc:spChg chg="mod">
          <ac:chgData name="Marjaana Luotovirta" userId="18ddb7ce-92e3-4b3c-a3c2-ea9cb1ecfe30" providerId="ADAL" clId="{F500F072-BFDE-41A4-B017-AADE06FED9F4}" dt="2022-04-29T11:43:14.970" v="1124" actId="1076"/>
          <ac:spMkLst>
            <pc:docMk/>
            <pc:sldMk cId="766868116" sldId="328"/>
            <ac:spMk id="6" creationId="{7E617260-6B86-4140-BE31-8189A6D2011B}"/>
          </ac:spMkLst>
        </pc:spChg>
        <pc:spChg chg="mod">
          <ac:chgData name="Marjaana Luotovirta" userId="18ddb7ce-92e3-4b3c-a3c2-ea9cb1ecfe30" providerId="ADAL" clId="{F500F072-BFDE-41A4-B017-AADE06FED9F4}" dt="2022-04-29T11:42:40.930" v="1118" actId="1076"/>
          <ac:spMkLst>
            <pc:docMk/>
            <pc:sldMk cId="766868116" sldId="328"/>
            <ac:spMk id="10" creationId="{08F720D0-9A35-432D-96FC-25FA8B9DBC09}"/>
          </ac:spMkLst>
        </pc:spChg>
        <pc:spChg chg="mod">
          <ac:chgData name="Marjaana Luotovirta" userId="18ddb7ce-92e3-4b3c-a3c2-ea9cb1ecfe30" providerId="ADAL" clId="{F500F072-BFDE-41A4-B017-AADE06FED9F4}" dt="2022-04-29T11:42:27.449" v="1117" actId="1076"/>
          <ac:spMkLst>
            <pc:docMk/>
            <pc:sldMk cId="766868116" sldId="328"/>
            <ac:spMk id="13" creationId="{BFE695B4-8F0E-4A3E-BA9B-CEA4A6D40EA9}"/>
          </ac:spMkLst>
        </pc:spChg>
        <pc:graphicFrameChg chg="mod">
          <ac:chgData name="Marjaana Luotovirta" userId="18ddb7ce-92e3-4b3c-a3c2-ea9cb1ecfe30" providerId="ADAL" clId="{F500F072-BFDE-41A4-B017-AADE06FED9F4}" dt="2022-04-29T11:42:46.114" v="1120"/>
          <ac:graphicFrameMkLst>
            <pc:docMk/>
            <pc:sldMk cId="766868116" sldId="328"/>
            <ac:graphicFrameMk id="4" creationId="{6941AB33-C571-44F5-9433-793700C72D10}"/>
          </ac:graphicFrameMkLst>
        </pc:graphicFrameChg>
      </pc:sldChg>
      <pc:sldChg chg="addSp modSp new mod ord setBg">
        <pc:chgData name="Marjaana Luotovirta" userId="18ddb7ce-92e3-4b3c-a3c2-ea9cb1ecfe30" providerId="ADAL" clId="{F500F072-BFDE-41A4-B017-AADE06FED9F4}" dt="2022-05-03T10:05:50.255" v="12073" actId="20577"/>
        <pc:sldMkLst>
          <pc:docMk/>
          <pc:sldMk cId="3891621070" sldId="329"/>
        </pc:sldMkLst>
        <pc:spChg chg="mod">
          <ac:chgData name="Marjaana Luotovirta" userId="18ddb7ce-92e3-4b3c-a3c2-ea9cb1ecfe30" providerId="ADAL" clId="{F500F072-BFDE-41A4-B017-AADE06FED9F4}" dt="2022-04-29T11:49:03.159" v="1224" actId="26606"/>
          <ac:spMkLst>
            <pc:docMk/>
            <pc:sldMk cId="3891621070" sldId="329"/>
            <ac:spMk id="2" creationId="{ED5131D4-6972-4613-902D-728FC4256199}"/>
          </ac:spMkLst>
        </pc:spChg>
        <pc:spChg chg="mod">
          <ac:chgData name="Marjaana Luotovirta" userId="18ddb7ce-92e3-4b3c-a3c2-ea9cb1ecfe30" providerId="ADAL" clId="{F500F072-BFDE-41A4-B017-AADE06FED9F4}" dt="2022-05-03T10:05:50.255" v="12073" actId="20577"/>
          <ac:spMkLst>
            <pc:docMk/>
            <pc:sldMk cId="3891621070" sldId="329"/>
            <ac:spMk id="3" creationId="{820F269D-0946-41E2-B015-969D5DB0260A}"/>
          </ac:spMkLst>
        </pc:spChg>
        <pc:spChg chg="add">
          <ac:chgData name="Marjaana Luotovirta" userId="18ddb7ce-92e3-4b3c-a3c2-ea9cb1ecfe30" providerId="ADAL" clId="{F500F072-BFDE-41A4-B017-AADE06FED9F4}" dt="2022-04-29T11:49:03.159" v="1224" actId="26606"/>
          <ac:spMkLst>
            <pc:docMk/>
            <pc:sldMk cId="3891621070" sldId="329"/>
            <ac:spMk id="8" creationId="{429917F3-0560-4C6F-B265-458B218C4B87}"/>
          </ac:spMkLst>
        </pc:spChg>
        <pc:grpChg chg="add">
          <ac:chgData name="Marjaana Luotovirta" userId="18ddb7ce-92e3-4b3c-a3c2-ea9cb1ecfe30" providerId="ADAL" clId="{F500F072-BFDE-41A4-B017-AADE06FED9F4}" dt="2022-04-29T11:49:03.159" v="1224" actId="26606"/>
          <ac:grpSpMkLst>
            <pc:docMk/>
            <pc:sldMk cId="3891621070" sldId="329"/>
            <ac:grpSpMk id="10" creationId="{AA39BAE7-7EB8-4E22-BCBB-F00F514DB7EA}"/>
          </ac:grpSpMkLst>
        </pc:grpChg>
      </pc:sldChg>
      <pc:sldChg chg="addSp modSp new mod setBg">
        <pc:chgData name="Marjaana Luotovirta" userId="18ddb7ce-92e3-4b3c-a3c2-ea9cb1ecfe30" providerId="ADAL" clId="{F500F072-BFDE-41A4-B017-AADE06FED9F4}" dt="2022-06-03T11:15:32.668" v="13519" actId="207"/>
        <pc:sldMkLst>
          <pc:docMk/>
          <pc:sldMk cId="1992628071" sldId="330"/>
        </pc:sldMkLst>
        <pc:spChg chg="mod">
          <ac:chgData name="Marjaana Luotovirta" userId="18ddb7ce-92e3-4b3c-a3c2-ea9cb1ecfe30" providerId="ADAL" clId="{F500F072-BFDE-41A4-B017-AADE06FED9F4}" dt="2022-04-29T11:45:25.102" v="1167" actId="26606"/>
          <ac:spMkLst>
            <pc:docMk/>
            <pc:sldMk cId="1992628071" sldId="330"/>
            <ac:spMk id="2" creationId="{680AEDD4-3B12-442D-B007-6D1B71614C6D}"/>
          </ac:spMkLst>
        </pc:spChg>
        <pc:spChg chg="mod">
          <ac:chgData name="Marjaana Luotovirta" userId="18ddb7ce-92e3-4b3c-a3c2-ea9cb1ecfe30" providerId="ADAL" clId="{F500F072-BFDE-41A4-B017-AADE06FED9F4}" dt="2022-06-03T11:15:32.668" v="13519" actId="207"/>
          <ac:spMkLst>
            <pc:docMk/>
            <pc:sldMk cId="1992628071" sldId="330"/>
            <ac:spMk id="3" creationId="{D2C6FE87-E8DC-496A-B6F0-D9658E1949C6}"/>
          </ac:spMkLst>
        </pc:spChg>
        <pc:spChg chg="add">
          <ac:chgData name="Marjaana Luotovirta" userId="18ddb7ce-92e3-4b3c-a3c2-ea9cb1ecfe30" providerId="ADAL" clId="{F500F072-BFDE-41A4-B017-AADE06FED9F4}" dt="2022-04-29T11:45:25.102" v="1167" actId="26606"/>
          <ac:spMkLst>
            <pc:docMk/>
            <pc:sldMk cId="1992628071" sldId="330"/>
            <ac:spMk id="8" creationId="{429917F3-0560-4C6F-B265-458B218C4B87}"/>
          </ac:spMkLst>
        </pc:spChg>
        <pc:grpChg chg="add">
          <ac:chgData name="Marjaana Luotovirta" userId="18ddb7ce-92e3-4b3c-a3c2-ea9cb1ecfe30" providerId="ADAL" clId="{F500F072-BFDE-41A4-B017-AADE06FED9F4}" dt="2022-04-29T11:45:25.102" v="1167" actId="26606"/>
          <ac:grpSpMkLst>
            <pc:docMk/>
            <pc:sldMk cId="1992628071" sldId="330"/>
            <ac:grpSpMk id="10" creationId="{AA39BAE7-7EB8-4E22-BCBB-F00F514DB7EA}"/>
          </ac:grpSpMkLst>
        </pc:grpChg>
      </pc:sldChg>
      <pc:sldChg chg="modSp add mod ord">
        <pc:chgData name="Marjaana Luotovirta" userId="18ddb7ce-92e3-4b3c-a3c2-ea9cb1ecfe30" providerId="ADAL" clId="{F500F072-BFDE-41A4-B017-AADE06FED9F4}" dt="2022-05-02T12:58:08.912" v="9227"/>
        <pc:sldMkLst>
          <pc:docMk/>
          <pc:sldMk cId="778924713" sldId="331"/>
        </pc:sldMkLst>
        <pc:spChg chg="mod">
          <ac:chgData name="Marjaana Luotovirta" userId="18ddb7ce-92e3-4b3c-a3c2-ea9cb1ecfe30" providerId="ADAL" clId="{F500F072-BFDE-41A4-B017-AADE06FED9F4}" dt="2022-04-29T11:47:51.488" v="1213" actId="20577"/>
          <ac:spMkLst>
            <pc:docMk/>
            <pc:sldMk cId="778924713" sldId="331"/>
            <ac:spMk id="2" creationId="{A6ACA36D-FC4F-495F-BE3F-7203D185BC93}"/>
          </ac:spMkLst>
        </pc:spChg>
      </pc:sldChg>
      <pc:sldChg chg="modSp add mod ord">
        <pc:chgData name="Marjaana Luotovirta" userId="18ddb7ce-92e3-4b3c-a3c2-ea9cb1ecfe30" providerId="ADAL" clId="{F500F072-BFDE-41A4-B017-AADE06FED9F4}" dt="2022-05-02T12:58:17.529" v="9235"/>
        <pc:sldMkLst>
          <pc:docMk/>
          <pc:sldMk cId="1477953347" sldId="332"/>
        </pc:sldMkLst>
        <pc:spChg chg="mod">
          <ac:chgData name="Marjaana Luotovirta" userId="18ddb7ce-92e3-4b3c-a3c2-ea9cb1ecfe30" providerId="ADAL" clId="{F500F072-BFDE-41A4-B017-AADE06FED9F4}" dt="2022-04-29T11:49:19.303" v="1238" actId="20577"/>
          <ac:spMkLst>
            <pc:docMk/>
            <pc:sldMk cId="1477953347" sldId="332"/>
            <ac:spMk id="2" creationId="{ED5131D4-6972-4613-902D-728FC4256199}"/>
          </ac:spMkLst>
        </pc:spChg>
        <pc:spChg chg="mod">
          <ac:chgData name="Marjaana Luotovirta" userId="18ddb7ce-92e3-4b3c-a3c2-ea9cb1ecfe30" providerId="ADAL" clId="{F500F072-BFDE-41A4-B017-AADE06FED9F4}" dt="2022-05-02T12:32:42.162" v="6431" actId="27636"/>
          <ac:spMkLst>
            <pc:docMk/>
            <pc:sldMk cId="1477953347" sldId="332"/>
            <ac:spMk id="3" creationId="{820F269D-0946-41E2-B015-969D5DB0260A}"/>
          </ac:spMkLst>
        </pc:spChg>
      </pc:sldChg>
      <pc:sldChg chg="modSp add mod ord">
        <pc:chgData name="Marjaana Luotovirta" userId="18ddb7ce-92e3-4b3c-a3c2-ea9cb1ecfe30" providerId="ADAL" clId="{F500F072-BFDE-41A4-B017-AADE06FED9F4}" dt="2022-06-03T11:41:34.573" v="17223" actId="20577"/>
        <pc:sldMkLst>
          <pc:docMk/>
          <pc:sldMk cId="3916485769" sldId="333"/>
        </pc:sldMkLst>
        <pc:spChg chg="mod">
          <ac:chgData name="Marjaana Luotovirta" userId="18ddb7ce-92e3-4b3c-a3c2-ea9cb1ecfe30" providerId="ADAL" clId="{F500F072-BFDE-41A4-B017-AADE06FED9F4}" dt="2022-04-29T11:51:12.199" v="1446" actId="20577"/>
          <ac:spMkLst>
            <pc:docMk/>
            <pc:sldMk cId="3916485769" sldId="333"/>
            <ac:spMk id="2" creationId="{ED5131D4-6972-4613-902D-728FC4256199}"/>
          </ac:spMkLst>
        </pc:spChg>
        <pc:spChg chg="mod">
          <ac:chgData name="Marjaana Luotovirta" userId="18ddb7ce-92e3-4b3c-a3c2-ea9cb1ecfe30" providerId="ADAL" clId="{F500F072-BFDE-41A4-B017-AADE06FED9F4}" dt="2022-06-03T11:41:34.573" v="17223" actId="20577"/>
          <ac:spMkLst>
            <pc:docMk/>
            <pc:sldMk cId="3916485769" sldId="333"/>
            <ac:spMk id="3" creationId="{820F269D-0946-41E2-B015-969D5DB0260A}"/>
          </ac:spMkLst>
        </pc:spChg>
      </pc:sldChg>
      <pc:sldChg chg="modSp add mod ord">
        <pc:chgData name="Marjaana Luotovirta" userId="18ddb7ce-92e3-4b3c-a3c2-ea9cb1ecfe30" providerId="ADAL" clId="{F500F072-BFDE-41A4-B017-AADE06FED9F4}" dt="2022-06-03T11:50:15.550" v="18368" actId="20577"/>
        <pc:sldMkLst>
          <pc:docMk/>
          <pc:sldMk cId="1324856584" sldId="334"/>
        </pc:sldMkLst>
        <pc:spChg chg="mod">
          <ac:chgData name="Marjaana Luotovirta" userId="18ddb7ce-92e3-4b3c-a3c2-ea9cb1ecfe30" providerId="ADAL" clId="{F500F072-BFDE-41A4-B017-AADE06FED9F4}" dt="2022-05-02T11:32:05.985" v="3109" actId="20577"/>
          <ac:spMkLst>
            <pc:docMk/>
            <pc:sldMk cId="1324856584" sldId="334"/>
            <ac:spMk id="2" creationId="{ED5131D4-6972-4613-902D-728FC4256199}"/>
          </ac:spMkLst>
        </pc:spChg>
        <pc:spChg chg="mod">
          <ac:chgData name="Marjaana Luotovirta" userId="18ddb7ce-92e3-4b3c-a3c2-ea9cb1ecfe30" providerId="ADAL" clId="{F500F072-BFDE-41A4-B017-AADE06FED9F4}" dt="2022-06-03T11:50:15.550" v="18368" actId="20577"/>
          <ac:spMkLst>
            <pc:docMk/>
            <pc:sldMk cId="1324856584" sldId="334"/>
            <ac:spMk id="3" creationId="{820F269D-0946-41E2-B015-969D5DB0260A}"/>
          </ac:spMkLst>
        </pc:spChg>
      </pc:sldChg>
      <pc:sldChg chg="modSp add mod ord">
        <pc:chgData name="Marjaana Luotovirta" userId="18ddb7ce-92e3-4b3c-a3c2-ea9cb1ecfe30" providerId="ADAL" clId="{F500F072-BFDE-41A4-B017-AADE06FED9F4}" dt="2022-04-29T12:01:59.561" v="2862" actId="20577"/>
        <pc:sldMkLst>
          <pc:docMk/>
          <pc:sldMk cId="2374662" sldId="335"/>
        </pc:sldMkLst>
        <pc:spChg chg="mod">
          <ac:chgData name="Marjaana Luotovirta" userId="18ddb7ce-92e3-4b3c-a3c2-ea9cb1ecfe30" providerId="ADAL" clId="{F500F072-BFDE-41A4-B017-AADE06FED9F4}" dt="2022-04-29T12:01:59.561" v="2862" actId="20577"/>
          <ac:spMkLst>
            <pc:docMk/>
            <pc:sldMk cId="2374662" sldId="335"/>
            <ac:spMk id="2" creationId="{A6ACA36D-FC4F-495F-BE3F-7203D185BC93}"/>
          </ac:spMkLst>
        </pc:spChg>
      </pc:sldChg>
      <pc:sldChg chg="addSp delSp modSp add mod ord">
        <pc:chgData name="Marjaana Luotovirta" userId="18ddb7ce-92e3-4b3c-a3c2-ea9cb1ecfe30" providerId="ADAL" clId="{F500F072-BFDE-41A4-B017-AADE06FED9F4}" dt="2022-05-02T12:26:07.188" v="6357" actId="20577"/>
        <pc:sldMkLst>
          <pc:docMk/>
          <pc:sldMk cId="1081137328" sldId="336"/>
        </pc:sldMkLst>
        <pc:spChg chg="mod">
          <ac:chgData name="Marjaana Luotovirta" userId="18ddb7ce-92e3-4b3c-a3c2-ea9cb1ecfe30" providerId="ADAL" clId="{F500F072-BFDE-41A4-B017-AADE06FED9F4}" dt="2022-05-02T12:24:19.984" v="5839" actId="20577"/>
          <ac:spMkLst>
            <pc:docMk/>
            <pc:sldMk cId="1081137328" sldId="336"/>
            <ac:spMk id="2" creationId="{ED5131D4-6972-4613-902D-728FC4256199}"/>
          </ac:spMkLst>
        </pc:spChg>
        <pc:spChg chg="add del mod">
          <ac:chgData name="Marjaana Luotovirta" userId="18ddb7ce-92e3-4b3c-a3c2-ea9cb1ecfe30" providerId="ADAL" clId="{F500F072-BFDE-41A4-B017-AADE06FED9F4}" dt="2022-05-02T12:26:07.188" v="6357" actId="20577"/>
          <ac:spMkLst>
            <pc:docMk/>
            <pc:sldMk cId="1081137328" sldId="336"/>
            <ac:spMk id="3" creationId="{820F269D-0946-41E2-B015-969D5DB0260A}"/>
          </ac:spMkLst>
        </pc:spChg>
        <pc:graphicFrameChg chg="add del mod">
          <ac:chgData name="Marjaana Luotovirta" userId="18ddb7ce-92e3-4b3c-a3c2-ea9cb1ecfe30" providerId="ADAL" clId="{F500F072-BFDE-41A4-B017-AADE06FED9F4}" dt="2022-04-29T12:02:17.114" v="2870"/>
          <ac:graphicFrameMkLst>
            <pc:docMk/>
            <pc:sldMk cId="1081137328" sldId="336"/>
            <ac:graphicFrameMk id="4" creationId="{BA328095-D497-490A-855E-59B91831057F}"/>
          </ac:graphicFrameMkLst>
        </pc:graphicFrameChg>
        <pc:graphicFrameChg chg="add del mod">
          <ac:chgData name="Marjaana Luotovirta" userId="18ddb7ce-92e3-4b3c-a3c2-ea9cb1ecfe30" providerId="ADAL" clId="{F500F072-BFDE-41A4-B017-AADE06FED9F4}" dt="2022-04-29T12:02:22.420" v="2872"/>
          <ac:graphicFrameMkLst>
            <pc:docMk/>
            <pc:sldMk cId="1081137328" sldId="336"/>
            <ac:graphicFrameMk id="5" creationId="{C78C885B-BA26-4EDF-88B5-96B45B8AB7E9}"/>
          </ac:graphicFrameMkLst>
        </pc:graphicFrameChg>
      </pc:sldChg>
      <pc:sldChg chg="modSp add mod ord">
        <pc:chgData name="Marjaana Luotovirta" userId="18ddb7ce-92e3-4b3c-a3c2-ea9cb1ecfe30" providerId="ADAL" clId="{F500F072-BFDE-41A4-B017-AADE06FED9F4}" dt="2022-05-02T11:53:10.154" v="3773" actId="20577"/>
        <pc:sldMkLst>
          <pc:docMk/>
          <pc:sldMk cId="2835652835" sldId="337"/>
        </pc:sldMkLst>
        <pc:spChg chg="mod">
          <ac:chgData name="Marjaana Luotovirta" userId="18ddb7ce-92e3-4b3c-a3c2-ea9cb1ecfe30" providerId="ADAL" clId="{F500F072-BFDE-41A4-B017-AADE06FED9F4}" dt="2022-05-02T11:53:10.154" v="3773" actId="20577"/>
          <ac:spMkLst>
            <pc:docMk/>
            <pc:sldMk cId="2835652835" sldId="337"/>
            <ac:spMk id="2" creationId="{A6ACA36D-FC4F-495F-BE3F-7203D185BC93}"/>
          </ac:spMkLst>
        </pc:spChg>
      </pc:sldChg>
      <pc:sldChg chg="addSp delSp modSp add mod ord">
        <pc:chgData name="Marjaana Luotovirta" userId="18ddb7ce-92e3-4b3c-a3c2-ea9cb1ecfe30" providerId="ADAL" clId="{F500F072-BFDE-41A4-B017-AADE06FED9F4}" dt="2022-06-03T11:53:01.486" v="18684" actId="20577"/>
        <pc:sldMkLst>
          <pc:docMk/>
          <pc:sldMk cId="1964445934" sldId="338"/>
        </pc:sldMkLst>
        <pc:spChg chg="mod">
          <ac:chgData name="Marjaana Luotovirta" userId="18ddb7ce-92e3-4b3c-a3c2-ea9cb1ecfe30" providerId="ADAL" clId="{F500F072-BFDE-41A4-B017-AADE06FED9F4}" dt="2022-04-29T12:04:15.015" v="2982" actId="20577"/>
          <ac:spMkLst>
            <pc:docMk/>
            <pc:sldMk cId="1964445934" sldId="338"/>
            <ac:spMk id="2" creationId="{ED5131D4-6972-4613-902D-728FC4256199}"/>
          </ac:spMkLst>
        </pc:spChg>
        <pc:spChg chg="add del mod">
          <ac:chgData name="Marjaana Luotovirta" userId="18ddb7ce-92e3-4b3c-a3c2-ea9cb1ecfe30" providerId="ADAL" clId="{F500F072-BFDE-41A4-B017-AADE06FED9F4}" dt="2022-06-03T11:53:01.486" v="18684" actId="20577"/>
          <ac:spMkLst>
            <pc:docMk/>
            <pc:sldMk cId="1964445934" sldId="338"/>
            <ac:spMk id="3" creationId="{820F269D-0946-41E2-B015-969D5DB0260A}"/>
          </ac:spMkLst>
        </pc:spChg>
        <pc:graphicFrameChg chg="add del mod">
          <ac:chgData name="Marjaana Luotovirta" userId="18ddb7ce-92e3-4b3c-a3c2-ea9cb1ecfe30" providerId="ADAL" clId="{F500F072-BFDE-41A4-B017-AADE06FED9F4}" dt="2022-04-29T12:03:35.961" v="2894"/>
          <ac:graphicFrameMkLst>
            <pc:docMk/>
            <pc:sldMk cId="1964445934" sldId="338"/>
            <ac:graphicFrameMk id="4" creationId="{10FAFC8D-3425-4EBC-A884-1875422AE215}"/>
          </ac:graphicFrameMkLst>
        </pc:graphicFrameChg>
      </pc:sldChg>
      <pc:sldChg chg="modSp add mod ord">
        <pc:chgData name="Marjaana Luotovirta" userId="18ddb7ce-92e3-4b3c-a3c2-ea9cb1ecfe30" providerId="ADAL" clId="{F500F072-BFDE-41A4-B017-AADE06FED9F4}" dt="2022-06-03T11:56:21.902" v="19093" actId="20577"/>
        <pc:sldMkLst>
          <pc:docMk/>
          <pc:sldMk cId="3862910868" sldId="339"/>
        </pc:sldMkLst>
        <pc:spChg chg="mod">
          <ac:chgData name="Marjaana Luotovirta" userId="18ddb7ce-92e3-4b3c-a3c2-ea9cb1ecfe30" providerId="ADAL" clId="{F500F072-BFDE-41A4-B017-AADE06FED9F4}" dt="2022-05-02T11:55:59.710" v="3782" actId="20577"/>
          <ac:spMkLst>
            <pc:docMk/>
            <pc:sldMk cId="3862910868" sldId="339"/>
            <ac:spMk id="2" creationId="{ED5131D4-6972-4613-902D-728FC4256199}"/>
          </ac:spMkLst>
        </pc:spChg>
        <pc:spChg chg="mod">
          <ac:chgData name="Marjaana Luotovirta" userId="18ddb7ce-92e3-4b3c-a3c2-ea9cb1ecfe30" providerId="ADAL" clId="{F500F072-BFDE-41A4-B017-AADE06FED9F4}" dt="2022-06-03T11:56:21.902" v="19093" actId="20577"/>
          <ac:spMkLst>
            <pc:docMk/>
            <pc:sldMk cId="3862910868" sldId="339"/>
            <ac:spMk id="3" creationId="{820F269D-0946-41E2-B015-969D5DB0260A}"/>
          </ac:spMkLst>
        </pc:spChg>
      </pc:sldChg>
      <pc:sldChg chg="new del ord">
        <pc:chgData name="Marjaana Luotovirta" userId="18ddb7ce-92e3-4b3c-a3c2-ea9cb1ecfe30" providerId="ADAL" clId="{F500F072-BFDE-41A4-B017-AADE06FED9F4}" dt="2022-05-02T11:33:13.594" v="3118" actId="2696"/>
        <pc:sldMkLst>
          <pc:docMk/>
          <pc:sldMk cId="2507403995" sldId="340"/>
        </pc:sldMkLst>
      </pc:sldChg>
      <pc:sldChg chg="modSp add mod ord">
        <pc:chgData name="Marjaana Luotovirta" userId="18ddb7ce-92e3-4b3c-a3c2-ea9cb1ecfe30" providerId="ADAL" clId="{F500F072-BFDE-41A4-B017-AADE06FED9F4}" dt="2022-06-03T11:33:02.212" v="15607" actId="20577"/>
        <pc:sldMkLst>
          <pc:docMk/>
          <pc:sldMk cId="2965250027" sldId="341"/>
        </pc:sldMkLst>
        <pc:spChg chg="mod">
          <ac:chgData name="Marjaana Luotovirta" userId="18ddb7ce-92e3-4b3c-a3c2-ea9cb1ecfe30" providerId="ADAL" clId="{F500F072-BFDE-41A4-B017-AADE06FED9F4}" dt="2022-05-02T12:35:43.988" v="6505" actId="20577"/>
          <ac:spMkLst>
            <pc:docMk/>
            <pc:sldMk cId="2965250027" sldId="341"/>
            <ac:spMk id="2" creationId="{D4E7A09C-E37F-4351-994B-DD143013FEAE}"/>
          </ac:spMkLst>
        </pc:spChg>
        <pc:spChg chg="mod">
          <ac:chgData name="Marjaana Luotovirta" userId="18ddb7ce-92e3-4b3c-a3c2-ea9cb1ecfe30" providerId="ADAL" clId="{F500F072-BFDE-41A4-B017-AADE06FED9F4}" dt="2022-06-03T11:33:02.212" v="15607" actId="20577"/>
          <ac:spMkLst>
            <pc:docMk/>
            <pc:sldMk cId="2965250027" sldId="341"/>
            <ac:spMk id="3" creationId="{35F52943-B597-439F-821D-5ACA7936B776}"/>
          </ac:spMkLst>
        </pc:spChg>
      </pc:sldChg>
      <pc:sldChg chg="modSp add mod ord">
        <pc:chgData name="Marjaana Luotovirta" userId="18ddb7ce-92e3-4b3c-a3c2-ea9cb1ecfe30" providerId="ADAL" clId="{F500F072-BFDE-41A4-B017-AADE06FED9F4}" dt="2022-05-03T10:30:59.442" v="12717" actId="115"/>
        <pc:sldMkLst>
          <pc:docMk/>
          <pc:sldMk cId="1432507730" sldId="342"/>
        </pc:sldMkLst>
        <pc:spChg chg="mod">
          <ac:chgData name="Marjaana Luotovirta" userId="18ddb7ce-92e3-4b3c-a3c2-ea9cb1ecfe30" providerId="ADAL" clId="{F500F072-BFDE-41A4-B017-AADE06FED9F4}" dt="2022-05-02T12:26:19.807" v="6379" actId="20577"/>
          <ac:spMkLst>
            <pc:docMk/>
            <pc:sldMk cId="1432507730" sldId="342"/>
            <ac:spMk id="2" creationId="{ED5131D4-6972-4613-902D-728FC4256199}"/>
          </ac:spMkLst>
        </pc:spChg>
        <pc:spChg chg="mod">
          <ac:chgData name="Marjaana Luotovirta" userId="18ddb7ce-92e3-4b3c-a3c2-ea9cb1ecfe30" providerId="ADAL" clId="{F500F072-BFDE-41A4-B017-AADE06FED9F4}" dt="2022-05-03T10:30:59.442" v="12717" actId="115"/>
          <ac:spMkLst>
            <pc:docMk/>
            <pc:sldMk cId="1432507730" sldId="342"/>
            <ac:spMk id="3" creationId="{820F269D-0946-41E2-B015-969D5DB0260A}"/>
          </ac:spMkLst>
        </pc:spChg>
      </pc:sldChg>
      <pc:sldChg chg="modSp add mod">
        <pc:chgData name="Marjaana Luotovirta" userId="18ddb7ce-92e3-4b3c-a3c2-ea9cb1ecfe30" providerId="ADAL" clId="{F500F072-BFDE-41A4-B017-AADE06FED9F4}" dt="2022-05-02T11:50:26.677" v="3731"/>
        <pc:sldMkLst>
          <pc:docMk/>
          <pc:sldMk cId="1257014023" sldId="343"/>
        </pc:sldMkLst>
        <pc:spChg chg="mod">
          <ac:chgData name="Marjaana Luotovirta" userId="18ddb7ce-92e3-4b3c-a3c2-ea9cb1ecfe30" providerId="ADAL" clId="{F500F072-BFDE-41A4-B017-AADE06FED9F4}" dt="2022-05-02T11:50:26.677" v="3731"/>
          <ac:spMkLst>
            <pc:docMk/>
            <pc:sldMk cId="1257014023" sldId="343"/>
            <ac:spMk id="2" creationId="{D4E7A09C-E37F-4351-994B-DD143013FEAE}"/>
          </ac:spMkLst>
        </pc:spChg>
        <pc:spChg chg="mod">
          <ac:chgData name="Marjaana Luotovirta" userId="18ddb7ce-92e3-4b3c-a3c2-ea9cb1ecfe30" providerId="ADAL" clId="{F500F072-BFDE-41A4-B017-AADE06FED9F4}" dt="2022-05-02T11:50:22.026" v="3730" actId="21"/>
          <ac:spMkLst>
            <pc:docMk/>
            <pc:sldMk cId="1257014023" sldId="343"/>
            <ac:spMk id="3" creationId="{35F52943-B597-439F-821D-5ACA7936B776}"/>
          </ac:spMkLst>
        </pc:spChg>
      </pc:sldChg>
      <pc:sldChg chg="modSp add mod">
        <pc:chgData name="Marjaana Luotovirta" userId="18ddb7ce-92e3-4b3c-a3c2-ea9cb1ecfe30" providerId="ADAL" clId="{F500F072-BFDE-41A4-B017-AADE06FED9F4}" dt="2022-06-03T11:55:10.715" v="18938" actId="20577"/>
        <pc:sldMkLst>
          <pc:docMk/>
          <pc:sldMk cId="4203591725" sldId="344"/>
        </pc:sldMkLst>
        <pc:spChg chg="mod">
          <ac:chgData name="Marjaana Luotovirta" userId="18ddb7ce-92e3-4b3c-a3c2-ea9cb1ecfe30" providerId="ADAL" clId="{F500F072-BFDE-41A4-B017-AADE06FED9F4}" dt="2022-05-02T11:58:05.991" v="3852" actId="20577"/>
          <ac:spMkLst>
            <pc:docMk/>
            <pc:sldMk cId="4203591725" sldId="344"/>
            <ac:spMk id="2" creationId="{ED5131D4-6972-4613-902D-728FC4256199}"/>
          </ac:spMkLst>
        </pc:spChg>
        <pc:spChg chg="mod">
          <ac:chgData name="Marjaana Luotovirta" userId="18ddb7ce-92e3-4b3c-a3c2-ea9cb1ecfe30" providerId="ADAL" clId="{F500F072-BFDE-41A4-B017-AADE06FED9F4}" dt="2022-06-03T11:55:10.715" v="18938" actId="20577"/>
          <ac:spMkLst>
            <pc:docMk/>
            <pc:sldMk cId="4203591725" sldId="344"/>
            <ac:spMk id="3" creationId="{820F269D-0946-41E2-B015-969D5DB0260A}"/>
          </ac:spMkLst>
        </pc:spChg>
      </pc:sldChg>
      <pc:sldChg chg="modSp add mod">
        <pc:chgData name="Marjaana Luotovirta" userId="18ddb7ce-92e3-4b3c-a3c2-ea9cb1ecfe30" providerId="ADAL" clId="{F500F072-BFDE-41A4-B017-AADE06FED9F4}" dt="2022-05-02T12:02:08.359" v="4230" actId="14100"/>
        <pc:sldMkLst>
          <pc:docMk/>
          <pc:sldMk cId="2101769542" sldId="345"/>
        </pc:sldMkLst>
        <pc:spChg chg="mod">
          <ac:chgData name="Marjaana Luotovirta" userId="18ddb7ce-92e3-4b3c-a3c2-ea9cb1ecfe30" providerId="ADAL" clId="{F500F072-BFDE-41A4-B017-AADE06FED9F4}" dt="2022-05-02T12:02:08.359" v="4230" actId="14100"/>
          <ac:spMkLst>
            <pc:docMk/>
            <pc:sldMk cId="2101769542" sldId="345"/>
            <ac:spMk id="2" creationId="{ED5131D4-6972-4613-902D-728FC4256199}"/>
          </ac:spMkLst>
        </pc:spChg>
        <pc:spChg chg="mod">
          <ac:chgData name="Marjaana Luotovirta" userId="18ddb7ce-92e3-4b3c-a3c2-ea9cb1ecfe30" providerId="ADAL" clId="{F500F072-BFDE-41A4-B017-AADE06FED9F4}" dt="2022-05-02T12:01:53.471" v="4166" actId="5793"/>
          <ac:spMkLst>
            <pc:docMk/>
            <pc:sldMk cId="2101769542" sldId="345"/>
            <ac:spMk id="3" creationId="{820F269D-0946-41E2-B015-969D5DB0260A}"/>
          </ac:spMkLst>
        </pc:spChg>
      </pc:sldChg>
      <pc:sldChg chg="modSp add mod">
        <pc:chgData name="Marjaana Luotovirta" userId="18ddb7ce-92e3-4b3c-a3c2-ea9cb1ecfe30" providerId="ADAL" clId="{F500F072-BFDE-41A4-B017-AADE06FED9F4}" dt="2022-05-03T10:45:27.908" v="13053" actId="20577"/>
        <pc:sldMkLst>
          <pc:docMk/>
          <pc:sldMk cId="4246045458" sldId="346"/>
        </pc:sldMkLst>
        <pc:spChg chg="mod">
          <ac:chgData name="Marjaana Luotovirta" userId="18ddb7ce-92e3-4b3c-a3c2-ea9cb1ecfe30" providerId="ADAL" clId="{F500F072-BFDE-41A4-B017-AADE06FED9F4}" dt="2022-05-02T12:09:40.076" v="4677" actId="20577"/>
          <ac:spMkLst>
            <pc:docMk/>
            <pc:sldMk cId="4246045458" sldId="346"/>
            <ac:spMk id="2" creationId="{ED5131D4-6972-4613-902D-728FC4256199}"/>
          </ac:spMkLst>
        </pc:spChg>
        <pc:spChg chg="mod">
          <ac:chgData name="Marjaana Luotovirta" userId="18ddb7ce-92e3-4b3c-a3c2-ea9cb1ecfe30" providerId="ADAL" clId="{F500F072-BFDE-41A4-B017-AADE06FED9F4}" dt="2022-05-03T10:45:27.908" v="13053" actId="20577"/>
          <ac:spMkLst>
            <pc:docMk/>
            <pc:sldMk cId="4246045458" sldId="346"/>
            <ac:spMk id="3" creationId="{820F269D-0946-41E2-B015-969D5DB0260A}"/>
          </ac:spMkLst>
        </pc:spChg>
      </pc:sldChg>
      <pc:sldChg chg="modSp add mod">
        <pc:chgData name="Marjaana Luotovirta" userId="18ddb7ce-92e3-4b3c-a3c2-ea9cb1ecfe30" providerId="ADAL" clId="{F500F072-BFDE-41A4-B017-AADE06FED9F4}" dt="2022-05-02T12:16:13.040" v="5422" actId="20577"/>
        <pc:sldMkLst>
          <pc:docMk/>
          <pc:sldMk cId="3402004631" sldId="347"/>
        </pc:sldMkLst>
        <pc:spChg chg="mod">
          <ac:chgData name="Marjaana Luotovirta" userId="18ddb7ce-92e3-4b3c-a3c2-ea9cb1ecfe30" providerId="ADAL" clId="{F500F072-BFDE-41A4-B017-AADE06FED9F4}" dt="2022-05-02T12:12:31.233" v="4961" actId="20577"/>
          <ac:spMkLst>
            <pc:docMk/>
            <pc:sldMk cId="3402004631" sldId="347"/>
            <ac:spMk id="2" creationId="{ED5131D4-6972-4613-902D-728FC4256199}"/>
          </ac:spMkLst>
        </pc:spChg>
        <pc:spChg chg="mod">
          <ac:chgData name="Marjaana Luotovirta" userId="18ddb7ce-92e3-4b3c-a3c2-ea9cb1ecfe30" providerId="ADAL" clId="{F500F072-BFDE-41A4-B017-AADE06FED9F4}" dt="2022-05-02T12:16:13.040" v="5422" actId="20577"/>
          <ac:spMkLst>
            <pc:docMk/>
            <pc:sldMk cId="3402004631" sldId="347"/>
            <ac:spMk id="3" creationId="{820F269D-0946-41E2-B015-969D5DB0260A}"/>
          </ac:spMkLst>
        </pc:spChg>
      </pc:sldChg>
      <pc:sldChg chg="delSp modSp add mod ord">
        <pc:chgData name="Marjaana Luotovirta" userId="18ddb7ce-92e3-4b3c-a3c2-ea9cb1ecfe30" providerId="ADAL" clId="{F500F072-BFDE-41A4-B017-AADE06FED9F4}" dt="2022-05-02T12:39:09.061" v="6900" actId="20577"/>
        <pc:sldMkLst>
          <pc:docMk/>
          <pc:sldMk cId="738516958" sldId="348"/>
        </pc:sldMkLst>
        <pc:spChg chg="mod">
          <ac:chgData name="Marjaana Luotovirta" userId="18ddb7ce-92e3-4b3c-a3c2-ea9cb1ecfe30" providerId="ADAL" clId="{F500F072-BFDE-41A4-B017-AADE06FED9F4}" dt="2022-05-02T12:39:09.061" v="6900" actId="20577"/>
          <ac:spMkLst>
            <pc:docMk/>
            <pc:sldMk cId="738516958" sldId="348"/>
            <ac:spMk id="2" creationId="{A6ACA36D-FC4F-495F-BE3F-7203D185BC93}"/>
          </ac:spMkLst>
        </pc:spChg>
        <pc:picChg chg="del">
          <ac:chgData name="Marjaana Luotovirta" userId="18ddb7ce-92e3-4b3c-a3c2-ea9cb1ecfe30" providerId="ADAL" clId="{F500F072-BFDE-41A4-B017-AADE06FED9F4}" dt="2022-05-02T12:28:52.579" v="6400"/>
          <ac:picMkLst>
            <pc:docMk/>
            <pc:sldMk cId="738516958" sldId="348"/>
            <ac:picMk id="4" creationId="{6E92D423-4C01-4080-96EA-FC69C1CAF67D}"/>
          </ac:picMkLst>
        </pc:picChg>
      </pc:sldChg>
      <pc:sldChg chg="modSp add del mod">
        <pc:chgData name="Marjaana Luotovirta" userId="18ddb7ce-92e3-4b3c-a3c2-ea9cb1ecfe30" providerId="ADAL" clId="{F500F072-BFDE-41A4-B017-AADE06FED9F4}" dt="2022-05-02T12:30:32.096" v="6411" actId="2696"/>
        <pc:sldMkLst>
          <pc:docMk/>
          <pc:sldMk cId="335865647" sldId="349"/>
        </pc:sldMkLst>
        <pc:spChg chg="mod">
          <ac:chgData name="Marjaana Luotovirta" userId="18ddb7ce-92e3-4b3c-a3c2-ea9cb1ecfe30" providerId="ADAL" clId="{F500F072-BFDE-41A4-B017-AADE06FED9F4}" dt="2022-05-02T12:30:18.430" v="6406" actId="21"/>
          <ac:spMkLst>
            <pc:docMk/>
            <pc:sldMk cId="335865647" sldId="349"/>
            <ac:spMk id="4" creationId="{95ECB946-3DD1-4136-9C0E-3D42CF82CE03}"/>
          </ac:spMkLst>
        </pc:spChg>
      </pc:sldChg>
      <pc:sldChg chg="add">
        <pc:chgData name="Marjaana Luotovirta" userId="18ddb7ce-92e3-4b3c-a3c2-ea9cb1ecfe30" providerId="ADAL" clId="{F500F072-BFDE-41A4-B017-AADE06FED9F4}" dt="2022-05-02T12:33:10.759" v="6432" actId="2890"/>
        <pc:sldMkLst>
          <pc:docMk/>
          <pc:sldMk cId="2947528176" sldId="349"/>
        </pc:sldMkLst>
      </pc:sldChg>
      <pc:sldChg chg="modSp add mod ord">
        <pc:chgData name="Marjaana Luotovirta" userId="18ddb7ce-92e3-4b3c-a3c2-ea9cb1ecfe30" providerId="ADAL" clId="{F500F072-BFDE-41A4-B017-AADE06FED9F4}" dt="2022-05-02T12:52:27.708" v="8604" actId="20577"/>
        <pc:sldMkLst>
          <pc:docMk/>
          <pc:sldMk cId="3102373547" sldId="350"/>
        </pc:sldMkLst>
        <pc:spChg chg="mod">
          <ac:chgData name="Marjaana Luotovirta" userId="18ddb7ce-92e3-4b3c-a3c2-ea9cb1ecfe30" providerId="ADAL" clId="{F500F072-BFDE-41A4-B017-AADE06FED9F4}" dt="2022-05-02T12:48:36.683" v="8385" actId="20577"/>
          <ac:spMkLst>
            <pc:docMk/>
            <pc:sldMk cId="3102373547" sldId="350"/>
            <ac:spMk id="2" creationId="{ED5131D4-6972-4613-902D-728FC4256199}"/>
          </ac:spMkLst>
        </pc:spChg>
        <pc:spChg chg="mod">
          <ac:chgData name="Marjaana Luotovirta" userId="18ddb7ce-92e3-4b3c-a3c2-ea9cb1ecfe30" providerId="ADAL" clId="{F500F072-BFDE-41A4-B017-AADE06FED9F4}" dt="2022-05-02T12:52:27.708" v="8604" actId="20577"/>
          <ac:spMkLst>
            <pc:docMk/>
            <pc:sldMk cId="3102373547" sldId="350"/>
            <ac:spMk id="3" creationId="{820F269D-0946-41E2-B015-969D5DB0260A}"/>
          </ac:spMkLst>
        </pc:spChg>
      </pc:sldChg>
      <pc:sldChg chg="modSp add mod ord">
        <pc:chgData name="Marjaana Luotovirta" userId="18ddb7ce-92e3-4b3c-a3c2-ea9cb1ecfe30" providerId="ADAL" clId="{F500F072-BFDE-41A4-B017-AADE06FED9F4}" dt="2022-05-02T12:57:46.117" v="9225" actId="20577"/>
        <pc:sldMkLst>
          <pc:docMk/>
          <pc:sldMk cId="297621109" sldId="351"/>
        </pc:sldMkLst>
        <pc:spChg chg="mod">
          <ac:chgData name="Marjaana Luotovirta" userId="18ddb7ce-92e3-4b3c-a3c2-ea9cb1ecfe30" providerId="ADAL" clId="{F500F072-BFDE-41A4-B017-AADE06FED9F4}" dt="2022-05-02T12:56:55.848" v="9011" actId="20577"/>
          <ac:spMkLst>
            <pc:docMk/>
            <pc:sldMk cId="297621109" sldId="351"/>
            <ac:spMk id="2" creationId="{A6ACA36D-FC4F-495F-BE3F-7203D185BC93}"/>
          </ac:spMkLst>
        </pc:spChg>
        <pc:spChg chg="mod">
          <ac:chgData name="Marjaana Luotovirta" userId="18ddb7ce-92e3-4b3c-a3c2-ea9cb1ecfe30" providerId="ADAL" clId="{F500F072-BFDE-41A4-B017-AADE06FED9F4}" dt="2022-05-02T12:57:46.117" v="9225" actId="20577"/>
          <ac:spMkLst>
            <pc:docMk/>
            <pc:sldMk cId="297621109" sldId="351"/>
            <ac:spMk id="3" creationId="{62A2BFF1-6CB4-43B6-AD25-71A4385F0EC0}"/>
          </ac:spMkLst>
        </pc:spChg>
      </pc:sldChg>
      <pc:sldChg chg="modSp new del mod">
        <pc:chgData name="Marjaana Luotovirta" userId="18ddb7ce-92e3-4b3c-a3c2-ea9cb1ecfe30" providerId="ADAL" clId="{F500F072-BFDE-41A4-B017-AADE06FED9F4}" dt="2022-05-03T09:18:35.895" v="11440" actId="2696"/>
        <pc:sldMkLst>
          <pc:docMk/>
          <pc:sldMk cId="866761676" sldId="352"/>
        </pc:sldMkLst>
        <pc:spChg chg="mod">
          <ac:chgData name="Marjaana Luotovirta" userId="18ddb7ce-92e3-4b3c-a3c2-ea9cb1ecfe30" providerId="ADAL" clId="{F500F072-BFDE-41A4-B017-AADE06FED9F4}" dt="2022-05-02T12:53:58.509" v="8622" actId="20577"/>
          <ac:spMkLst>
            <pc:docMk/>
            <pc:sldMk cId="866761676" sldId="352"/>
            <ac:spMk id="2" creationId="{51776008-3F5D-4371-9DC5-B494FE891939}"/>
          </ac:spMkLst>
        </pc:spChg>
        <pc:spChg chg="mod">
          <ac:chgData name="Marjaana Luotovirta" userId="18ddb7ce-92e3-4b3c-a3c2-ea9cb1ecfe30" providerId="ADAL" clId="{F500F072-BFDE-41A4-B017-AADE06FED9F4}" dt="2022-05-02T12:54:17.190" v="8672" actId="20577"/>
          <ac:spMkLst>
            <pc:docMk/>
            <pc:sldMk cId="866761676" sldId="352"/>
            <ac:spMk id="3" creationId="{421D6662-E7FB-4D97-9521-5744AC694310}"/>
          </ac:spMkLst>
        </pc:spChg>
      </pc:sldChg>
      <pc:sldChg chg="modSp add mod">
        <pc:chgData name="Marjaana Luotovirta" userId="18ddb7ce-92e3-4b3c-a3c2-ea9cb1ecfe30" providerId="ADAL" clId="{F500F072-BFDE-41A4-B017-AADE06FED9F4}" dt="2022-05-03T09:16:23.116" v="11437" actId="20577"/>
        <pc:sldMkLst>
          <pc:docMk/>
          <pc:sldMk cId="200224492" sldId="353"/>
        </pc:sldMkLst>
        <pc:spChg chg="mod">
          <ac:chgData name="Marjaana Luotovirta" userId="18ddb7ce-92e3-4b3c-a3c2-ea9cb1ecfe30" providerId="ADAL" clId="{F500F072-BFDE-41A4-B017-AADE06FED9F4}" dt="2022-05-03T09:13:36.944" v="11015"/>
          <ac:spMkLst>
            <pc:docMk/>
            <pc:sldMk cId="200224492" sldId="353"/>
            <ac:spMk id="2" creationId="{ED5131D4-6972-4613-902D-728FC4256199}"/>
          </ac:spMkLst>
        </pc:spChg>
        <pc:spChg chg="mod">
          <ac:chgData name="Marjaana Luotovirta" userId="18ddb7ce-92e3-4b3c-a3c2-ea9cb1ecfe30" providerId="ADAL" clId="{F500F072-BFDE-41A4-B017-AADE06FED9F4}" dt="2022-05-03T09:16:23.116" v="11437" actId="20577"/>
          <ac:spMkLst>
            <pc:docMk/>
            <pc:sldMk cId="200224492" sldId="353"/>
            <ac:spMk id="3" creationId="{820F269D-0946-41E2-B015-969D5DB0260A}"/>
          </ac:spMkLst>
        </pc:spChg>
      </pc:sldChg>
      <pc:sldChg chg="modSp del mod setBg">
        <pc:chgData name="Marjaana Luotovirta" userId="18ddb7ce-92e3-4b3c-a3c2-ea9cb1ecfe30" providerId="ADAL" clId="{F500F072-BFDE-41A4-B017-AADE06FED9F4}" dt="2022-05-04T12:50:57.924" v="13511" actId="207"/>
        <pc:sldMkLst>
          <pc:docMk/>
          <pc:sldMk cId="2401562234" sldId="354"/>
        </pc:sldMkLst>
        <pc:spChg chg="mod">
          <ac:chgData name="Marjaana Luotovirta" userId="18ddb7ce-92e3-4b3c-a3c2-ea9cb1ecfe30" providerId="ADAL" clId="{F500F072-BFDE-41A4-B017-AADE06FED9F4}" dt="2022-05-04T12:50:49.933" v="13509" actId="14100"/>
          <ac:spMkLst>
            <pc:docMk/>
            <pc:sldMk cId="2401562234" sldId="354"/>
            <ac:spMk id="5" creationId="{740D9990-6549-4C76-B410-D777DC5D5155}"/>
          </ac:spMkLst>
        </pc:spChg>
        <pc:graphicFrameChg chg="mod">
          <ac:chgData name="Marjaana Luotovirta" userId="18ddb7ce-92e3-4b3c-a3c2-ea9cb1ecfe30" providerId="ADAL" clId="{F500F072-BFDE-41A4-B017-AADE06FED9F4}" dt="2022-05-04T12:50:57.924" v="13511" actId="207"/>
          <ac:graphicFrameMkLst>
            <pc:docMk/>
            <pc:sldMk cId="2401562234" sldId="354"/>
            <ac:graphicFrameMk id="4" creationId="{F60FC74D-CCDC-40A9-A740-0D204466D019}"/>
          </ac:graphicFrameMkLst>
        </pc:graphicFrameChg>
      </pc:sldChg>
      <pc:sldChg chg="setBg">
        <pc:chgData name="Marjaana Luotovirta" userId="18ddb7ce-92e3-4b3c-a3c2-ea9cb1ecfe30" providerId="ADAL" clId="{F500F072-BFDE-41A4-B017-AADE06FED9F4}" dt="2022-05-04T12:51:15.457" v="13512"/>
        <pc:sldMkLst>
          <pc:docMk/>
          <pc:sldMk cId="2911156168" sldId="355"/>
        </pc:sldMkLst>
      </pc:sldChg>
      <pc:sldChg chg="setBg">
        <pc:chgData name="Marjaana Luotovirta" userId="18ddb7ce-92e3-4b3c-a3c2-ea9cb1ecfe30" providerId="ADAL" clId="{F500F072-BFDE-41A4-B017-AADE06FED9F4}" dt="2022-05-04T12:51:22.040" v="13513"/>
        <pc:sldMkLst>
          <pc:docMk/>
          <pc:sldMk cId="2214843455" sldId="356"/>
        </pc:sldMkLst>
      </pc:sldChg>
      <pc:sldChg chg="modSp mod setBg">
        <pc:chgData name="Marjaana Luotovirta" userId="18ddb7ce-92e3-4b3c-a3c2-ea9cb1ecfe30" providerId="ADAL" clId="{F500F072-BFDE-41A4-B017-AADE06FED9F4}" dt="2022-05-04T12:52:19.404" v="13517"/>
        <pc:sldMkLst>
          <pc:docMk/>
          <pc:sldMk cId="3456823409" sldId="357"/>
        </pc:sldMkLst>
        <pc:spChg chg="mod">
          <ac:chgData name="Marjaana Luotovirta" userId="18ddb7ce-92e3-4b3c-a3c2-ea9cb1ecfe30" providerId="ADAL" clId="{F500F072-BFDE-41A4-B017-AADE06FED9F4}" dt="2022-05-04T12:51:32.837" v="13515" actId="207"/>
          <ac:spMkLst>
            <pc:docMk/>
            <pc:sldMk cId="3456823409" sldId="357"/>
            <ac:spMk id="2" creationId="{1817A905-75F2-465D-BE65-D2CCF21EFE80}"/>
          </ac:spMkLst>
        </pc:spChg>
        <pc:spChg chg="mod">
          <ac:chgData name="Marjaana Luotovirta" userId="18ddb7ce-92e3-4b3c-a3c2-ea9cb1ecfe30" providerId="ADAL" clId="{F500F072-BFDE-41A4-B017-AADE06FED9F4}" dt="2022-05-04T12:51:36.278" v="13516" actId="207"/>
          <ac:spMkLst>
            <pc:docMk/>
            <pc:sldMk cId="3456823409" sldId="357"/>
            <ac:spMk id="3" creationId="{C2E40EBE-6D94-41D7-A4E9-C0A8B4A83811}"/>
          </ac:spMkLst>
        </pc:spChg>
      </pc:sldChg>
      <pc:sldChg chg="modSp mod">
        <pc:chgData name="Marjaana Luotovirta" userId="18ddb7ce-92e3-4b3c-a3c2-ea9cb1ecfe30" providerId="ADAL" clId="{F500F072-BFDE-41A4-B017-AADE06FED9F4}" dt="2022-05-03T09:38:25.944" v="11546" actId="20577"/>
        <pc:sldMkLst>
          <pc:docMk/>
          <pc:sldMk cId="3412263822" sldId="358"/>
        </pc:sldMkLst>
        <pc:spChg chg="mod">
          <ac:chgData name="Marjaana Luotovirta" userId="18ddb7ce-92e3-4b3c-a3c2-ea9cb1ecfe30" providerId="ADAL" clId="{F500F072-BFDE-41A4-B017-AADE06FED9F4}" dt="2022-05-03T09:38:25.944" v="11546" actId="20577"/>
          <ac:spMkLst>
            <pc:docMk/>
            <pc:sldMk cId="3412263822" sldId="358"/>
            <ac:spMk id="6" creationId="{3CA3DF3C-67A7-4BB9-83E2-5E76C1BE4D4D}"/>
          </ac:spMkLst>
        </pc:spChg>
      </pc:sldChg>
      <pc:sldChg chg="modSp mod ord">
        <pc:chgData name="Marjaana Luotovirta" userId="18ddb7ce-92e3-4b3c-a3c2-ea9cb1ecfe30" providerId="ADAL" clId="{F500F072-BFDE-41A4-B017-AADE06FED9F4}" dt="2022-05-03T10:32:44.026" v="12721" actId="27636"/>
        <pc:sldMkLst>
          <pc:docMk/>
          <pc:sldMk cId="2837664366" sldId="359"/>
        </pc:sldMkLst>
        <pc:spChg chg="mod">
          <ac:chgData name="Marjaana Luotovirta" userId="18ddb7ce-92e3-4b3c-a3c2-ea9cb1ecfe30" providerId="ADAL" clId="{F500F072-BFDE-41A4-B017-AADE06FED9F4}" dt="2022-05-03T10:32:44.026" v="12721" actId="27636"/>
          <ac:spMkLst>
            <pc:docMk/>
            <pc:sldMk cId="2837664366" sldId="359"/>
            <ac:spMk id="3" creationId="{9FFF7711-D29D-49E9-BFEB-97D5E31B158C}"/>
          </ac:spMkLst>
        </pc:spChg>
      </pc:sldChg>
      <pc:sldChg chg="modSp add mod">
        <pc:chgData name="Marjaana Luotovirta" userId="18ddb7ce-92e3-4b3c-a3c2-ea9cb1ecfe30" providerId="ADAL" clId="{F500F072-BFDE-41A4-B017-AADE06FED9F4}" dt="2022-05-03T09:22:00.239" v="11530" actId="14100"/>
        <pc:sldMkLst>
          <pc:docMk/>
          <pc:sldMk cId="1071394472" sldId="360"/>
        </pc:sldMkLst>
        <pc:spChg chg="mod">
          <ac:chgData name="Marjaana Luotovirta" userId="18ddb7ce-92e3-4b3c-a3c2-ea9cb1ecfe30" providerId="ADAL" clId="{F500F072-BFDE-41A4-B017-AADE06FED9F4}" dt="2022-05-03T09:21:57.725" v="11529" actId="20577"/>
          <ac:spMkLst>
            <pc:docMk/>
            <pc:sldMk cId="1071394472" sldId="360"/>
            <ac:spMk id="2" creationId="{ED5131D4-6972-4613-902D-728FC4256199}"/>
          </ac:spMkLst>
        </pc:spChg>
        <pc:spChg chg="mod">
          <ac:chgData name="Marjaana Luotovirta" userId="18ddb7ce-92e3-4b3c-a3c2-ea9cb1ecfe30" providerId="ADAL" clId="{F500F072-BFDE-41A4-B017-AADE06FED9F4}" dt="2022-05-03T09:22:00.239" v="11530" actId="14100"/>
          <ac:spMkLst>
            <pc:docMk/>
            <pc:sldMk cId="1071394472" sldId="360"/>
            <ac:spMk id="3" creationId="{820F269D-0946-41E2-B015-969D5DB0260A}"/>
          </ac:spMkLst>
        </pc:spChg>
      </pc:sldChg>
      <pc:sldChg chg="addSp delSp modSp add del mod modClrScheme delDesignElem chgLayout">
        <pc:chgData name="Marjaana Luotovirta" userId="18ddb7ce-92e3-4b3c-a3c2-ea9cb1ecfe30" providerId="ADAL" clId="{F500F072-BFDE-41A4-B017-AADE06FED9F4}" dt="2022-05-04T12:45:20.722" v="13075" actId="47"/>
        <pc:sldMkLst>
          <pc:docMk/>
          <pc:sldMk cId="1418005877" sldId="361"/>
        </pc:sldMkLst>
        <pc:spChg chg="add del mod ord">
          <ac:chgData name="Marjaana Luotovirta" userId="18ddb7ce-92e3-4b3c-a3c2-ea9cb1ecfe30" providerId="ADAL" clId="{F500F072-BFDE-41A4-B017-AADE06FED9F4}" dt="2022-05-04T12:45:09.142" v="13072" actId="700"/>
          <ac:spMkLst>
            <pc:docMk/>
            <pc:sldMk cId="1418005877" sldId="361"/>
            <ac:spMk id="2" creationId="{680AEDD4-3B12-442D-B007-6D1B71614C6D}"/>
          </ac:spMkLst>
        </pc:spChg>
        <pc:spChg chg="add del mod ord">
          <ac:chgData name="Marjaana Luotovirta" userId="18ddb7ce-92e3-4b3c-a3c2-ea9cb1ecfe30" providerId="ADAL" clId="{F500F072-BFDE-41A4-B017-AADE06FED9F4}" dt="2022-05-04T12:45:17.335" v="13074" actId="20577"/>
          <ac:spMkLst>
            <pc:docMk/>
            <pc:sldMk cId="1418005877" sldId="361"/>
            <ac:spMk id="3" creationId="{D2C6FE87-E8DC-496A-B6F0-D9658E1949C6}"/>
          </ac:spMkLst>
        </pc:spChg>
        <pc:spChg chg="add del mod ord">
          <ac:chgData name="Marjaana Luotovirta" userId="18ddb7ce-92e3-4b3c-a3c2-ea9cb1ecfe30" providerId="ADAL" clId="{F500F072-BFDE-41A4-B017-AADE06FED9F4}" dt="2022-05-04T12:45:09.142" v="13072" actId="700"/>
          <ac:spMkLst>
            <pc:docMk/>
            <pc:sldMk cId="1418005877" sldId="361"/>
            <ac:spMk id="4" creationId="{71E293BB-5A46-C5E6-3637-7690A575A04D}"/>
          </ac:spMkLst>
        </pc:spChg>
        <pc:spChg chg="add del mod ord">
          <ac:chgData name="Marjaana Luotovirta" userId="18ddb7ce-92e3-4b3c-a3c2-ea9cb1ecfe30" providerId="ADAL" clId="{F500F072-BFDE-41A4-B017-AADE06FED9F4}" dt="2022-05-04T12:45:09.142" v="13072" actId="700"/>
          <ac:spMkLst>
            <pc:docMk/>
            <pc:sldMk cId="1418005877" sldId="361"/>
            <ac:spMk id="5" creationId="{8C5C93EE-8338-5446-D1F2-0C8C38AFE4EB}"/>
          </ac:spMkLst>
        </pc:spChg>
        <pc:spChg chg="add del mod ord">
          <ac:chgData name="Marjaana Luotovirta" userId="18ddb7ce-92e3-4b3c-a3c2-ea9cb1ecfe30" providerId="ADAL" clId="{F500F072-BFDE-41A4-B017-AADE06FED9F4}" dt="2022-05-04T12:45:09.142" v="13072" actId="700"/>
          <ac:spMkLst>
            <pc:docMk/>
            <pc:sldMk cId="1418005877" sldId="361"/>
            <ac:spMk id="6" creationId="{9A8238A9-8655-757B-023E-C401E815B7E4}"/>
          </ac:spMkLst>
        </pc:spChg>
        <pc:spChg chg="add del mod ord">
          <ac:chgData name="Marjaana Luotovirta" userId="18ddb7ce-92e3-4b3c-a3c2-ea9cb1ecfe30" providerId="ADAL" clId="{F500F072-BFDE-41A4-B017-AADE06FED9F4}" dt="2022-05-04T12:45:09.142" v="13072" actId="700"/>
          <ac:spMkLst>
            <pc:docMk/>
            <pc:sldMk cId="1418005877" sldId="361"/>
            <ac:spMk id="7" creationId="{B8737BF9-9182-F0DD-7D3A-FBFE6035B58C}"/>
          </ac:spMkLst>
        </pc:spChg>
        <pc:spChg chg="add del">
          <ac:chgData name="Marjaana Luotovirta" userId="18ddb7ce-92e3-4b3c-a3c2-ea9cb1ecfe30" providerId="ADAL" clId="{F500F072-BFDE-41A4-B017-AADE06FED9F4}" dt="2022-05-04T12:45:09.142" v="13072" actId="700"/>
          <ac:spMkLst>
            <pc:docMk/>
            <pc:sldMk cId="1418005877" sldId="361"/>
            <ac:spMk id="8" creationId="{429917F3-0560-4C6F-B265-458B218C4B87}"/>
          </ac:spMkLst>
        </pc:spChg>
        <pc:spChg chg="add del mod ord">
          <ac:chgData name="Marjaana Luotovirta" userId="18ddb7ce-92e3-4b3c-a3c2-ea9cb1ecfe30" providerId="ADAL" clId="{F500F072-BFDE-41A4-B017-AADE06FED9F4}" dt="2022-05-04T12:45:09.142" v="13072" actId="700"/>
          <ac:spMkLst>
            <pc:docMk/>
            <pc:sldMk cId="1418005877" sldId="361"/>
            <ac:spMk id="9" creationId="{50639C8F-CB9A-E33C-6E52-F1ECB01D3B1D}"/>
          </ac:spMkLst>
        </pc:spChg>
        <pc:grpChg chg="add del">
          <ac:chgData name="Marjaana Luotovirta" userId="18ddb7ce-92e3-4b3c-a3c2-ea9cb1ecfe30" providerId="ADAL" clId="{F500F072-BFDE-41A4-B017-AADE06FED9F4}" dt="2022-05-04T12:45:09.142" v="13072" actId="700"/>
          <ac:grpSpMkLst>
            <pc:docMk/>
            <pc:sldMk cId="1418005877" sldId="361"/>
            <ac:grpSpMk id="10" creationId="{AA39BAE7-7EB8-4E22-BCBB-F00F514DB7EA}"/>
          </ac:grpSpMkLst>
        </pc:grpChg>
      </pc:sldChg>
      <pc:sldChg chg="addSp delSp modSp add del mod">
        <pc:chgData name="Marjaana Luotovirta" userId="18ddb7ce-92e3-4b3c-a3c2-ea9cb1ecfe30" providerId="ADAL" clId="{F500F072-BFDE-41A4-B017-AADE06FED9F4}" dt="2022-05-04T12:48:54.993" v="13500" actId="2696"/>
        <pc:sldMkLst>
          <pc:docMk/>
          <pc:sldMk cId="2635298893" sldId="361"/>
        </pc:sldMkLst>
        <pc:spChg chg="add del mod">
          <ac:chgData name="Marjaana Luotovirta" userId="18ddb7ce-92e3-4b3c-a3c2-ea9cb1ecfe30" providerId="ADAL" clId="{F500F072-BFDE-41A4-B017-AADE06FED9F4}" dt="2022-05-04T12:48:49.831" v="13499" actId="20577"/>
          <ac:spMkLst>
            <pc:docMk/>
            <pc:sldMk cId="2635298893" sldId="361"/>
            <ac:spMk id="3" creationId="{C2E40EBE-6D94-41D7-A4E9-C0A8B4A83811}"/>
          </ac:spMkLst>
        </pc:spChg>
        <pc:graphicFrameChg chg="add del mod">
          <ac:chgData name="Marjaana Luotovirta" userId="18ddb7ce-92e3-4b3c-a3c2-ea9cb1ecfe30" providerId="ADAL" clId="{F500F072-BFDE-41A4-B017-AADE06FED9F4}" dt="2022-05-04T12:48:43.546" v="13495"/>
          <ac:graphicFrameMkLst>
            <pc:docMk/>
            <pc:sldMk cId="2635298893" sldId="361"/>
            <ac:graphicFrameMk id="5" creationId="{F8640DE7-84ED-EB53-8621-96C6ABEEC2B7}"/>
          </ac:graphicFrameMkLst>
        </pc:graphicFrameChg>
        <pc:graphicFrameChg chg="add del mod">
          <ac:chgData name="Marjaana Luotovirta" userId="18ddb7ce-92e3-4b3c-a3c2-ea9cb1ecfe30" providerId="ADAL" clId="{F500F072-BFDE-41A4-B017-AADE06FED9F4}" dt="2022-05-04T12:48:49.121" v="13498"/>
          <ac:graphicFrameMkLst>
            <pc:docMk/>
            <pc:sldMk cId="2635298893" sldId="361"/>
            <ac:graphicFrameMk id="6" creationId="{70272EF3-4D1A-4E9D-3D9F-4C330246BF3F}"/>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kt0vs-my.sharepoint.com/personal/marjaana_luotovirta_kto-vs_fi/Documents/Vammaispalvelup&#228;&#228;t&#246;kset%20tilastoj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kt0vs-my.sharepoint.com/personal/marjaana_luotovirta_kto-vs_fi/Documents/Vammaispalvelup&#228;&#228;t&#246;kset%20tilastoj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kt0vs-my.sharepoint.com/personal/marjaana_luotovirta_kto-vs_fi/Documents/Vammaispalvelup&#228;&#228;t&#246;kset%20tilastoja.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fi-FI" sz="2400" dirty="0">
                <a:solidFill>
                  <a:schemeClr val="bg1"/>
                </a:solidFill>
              </a:rPr>
              <a:t>Henkilökohtaisen</a:t>
            </a:r>
            <a:r>
              <a:rPr lang="fi-FI" sz="2400" baseline="0" dirty="0">
                <a:solidFill>
                  <a:schemeClr val="bg1"/>
                </a:solidFill>
              </a:rPr>
              <a:t> avun päätökset Varsinais-Suomessa </a:t>
            </a:r>
          </a:p>
          <a:p>
            <a:pPr>
              <a:defRPr sz="1800" b="0" i="0" u="none" strike="noStrike" kern="1200" spc="0" baseline="0">
                <a:solidFill>
                  <a:schemeClr val="tx1">
                    <a:lumMod val="65000"/>
                    <a:lumOff val="35000"/>
                  </a:schemeClr>
                </a:solidFill>
                <a:latin typeface="+mn-lt"/>
                <a:ea typeface="+mn-ea"/>
                <a:cs typeface="+mn-cs"/>
              </a:defRPr>
            </a:pPr>
            <a:r>
              <a:rPr lang="fi-FI" sz="2400" baseline="0" dirty="0">
                <a:solidFill>
                  <a:schemeClr val="bg1"/>
                </a:solidFill>
              </a:rPr>
              <a:t>/ 100 000 asukasta</a:t>
            </a:r>
            <a:endParaRPr lang="fi-FI" sz="2400" dirty="0">
              <a:solidFill>
                <a:schemeClr val="bg1"/>
              </a:solidFill>
            </a:endParaRPr>
          </a:p>
        </c:rich>
      </c:tx>
      <c:layout>
        <c:manualLayout>
          <c:xMode val="edge"/>
          <c:yMode val="edge"/>
          <c:x val="0.23609187413358401"/>
          <c:y val="2.7777841583840016E-2"/>
        </c:manualLayout>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'Hk apu'!$J$2</c:f>
              <c:strCache>
                <c:ptCount val="1"/>
                <c:pt idx="0">
                  <c:v>2010</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'Hk apu'!$I$3:$I$5</c:f>
              <c:strCache>
                <c:ptCount val="3"/>
                <c:pt idx="0">
                  <c:v>0-17 v.</c:v>
                </c:pt>
                <c:pt idx="1">
                  <c:v>18-64 v.</c:v>
                </c:pt>
                <c:pt idx="2">
                  <c:v>Yli 65 v.</c:v>
                </c:pt>
              </c:strCache>
            </c:strRef>
          </c:cat>
          <c:val>
            <c:numRef>
              <c:f>'Hk apu'!$J$3:$J$5</c:f>
              <c:numCache>
                <c:formatCode>General</c:formatCode>
                <c:ptCount val="3"/>
                <c:pt idx="0">
                  <c:v>123</c:v>
                </c:pt>
                <c:pt idx="1">
                  <c:v>165</c:v>
                </c:pt>
                <c:pt idx="2">
                  <c:v>103</c:v>
                </c:pt>
              </c:numCache>
            </c:numRef>
          </c:val>
          <c:extLst>
            <c:ext xmlns:c16="http://schemas.microsoft.com/office/drawing/2014/chart" uri="{C3380CC4-5D6E-409C-BE32-E72D297353CC}">
              <c16:uniqueId val="{00000000-08B3-41C6-B123-D26577B79956}"/>
            </c:ext>
          </c:extLst>
        </c:ser>
        <c:ser>
          <c:idx val="1"/>
          <c:order val="1"/>
          <c:tx>
            <c:strRef>
              <c:f>'Hk apu'!$K$2</c:f>
              <c:strCache>
                <c:ptCount val="1"/>
                <c:pt idx="0">
                  <c:v>2015</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'Hk apu'!$I$3:$I$5</c:f>
              <c:strCache>
                <c:ptCount val="3"/>
                <c:pt idx="0">
                  <c:v>0-17 v.</c:v>
                </c:pt>
                <c:pt idx="1">
                  <c:v>18-64 v.</c:v>
                </c:pt>
                <c:pt idx="2">
                  <c:v>Yli 65 v.</c:v>
                </c:pt>
              </c:strCache>
            </c:strRef>
          </c:cat>
          <c:val>
            <c:numRef>
              <c:f>'Hk apu'!$K$3:$K$5</c:f>
              <c:numCache>
                <c:formatCode>General</c:formatCode>
                <c:ptCount val="3"/>
                <c:pt idx="0">
                  <c:v>238</c:v>
                </c:pt>
                <c:pt idx="1">
                  <c:v>408</c:v>
                </c:pt>
                <c:pt idx="2">
                  <c:v>360</c:v>
                </c:pt>
              </c:numCache>
            </c:numRef>
          </c:val>
          <c:extLst>
            <c:ext xmlns:c16="http://schemas.microsoft.com/office/drawing/2014/chart" uri="{C3380CC4-5D6E-409C-BE32-E72D297353CC}">
              <c16:uniqueId val="{00000001-08B3-41C6-B123-D26577B79956}"/>
            </c:ext>
          </c:extLst>
        </c:ser>
        <c:ser>
          <c:idx val="2"/>
          <c:order val="2"/>
          <c:tx>
            <c:strRef>
              <c:f>'Hk apu'!$L$2</c:f>
              <c:strCache>
                <c:ptCount val="1"/>
                <c:pt idx="0">
                  <c:v>2019</c:v>
                </c:pt>
              </c:strCache>
            </c:strRef>
          </c:tx>
          <c:spPr>
            <a:solidFill>
              <a:schemeClr val="accent3"/>
            </a:solidFill>
            <a:ln>
              <a:noFill/>
            </a:ln>
            <a:effectLst/>
          </c:spPr>
          <c:invertIfNegative val="0"/>
          <c:dLbls>
            <c:dLbl>
              <c:idx val="0"/>
              <c:tx>
                <c:rich>
                  <a:bodyPr/>
                  <a:lstStyle/>
                  <a:p>
                    <a:fld id="{76A97D62-367B-4D78-BCF1-96283F00691B}" type="VALUE">
                      <a:rPr lang="en-US">
                        <a:solidFill>
                          <a:schemeClr val="bg1"/>
                        </a:solidFill>
                      </a:rPr>
                      <a:pPr/>
                      <a:t>[ARVO]</a:t>
                    </a:fld>
                    <a:endParaRPr lang="fi-FI"/>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6A75-49B2-B2AA-DAB30BEDD8C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'Hk apu'!$I$3:$I$5</c:f>
              <c:strCache>
                <c:ptCount val="3"/>
                <c:pt idx="0">
                  <c:v>0-17 v.</c:v>
                </c:pt>
                <c:pt idx="1">
                  <c:v>18-64 v.</c:v>
                </c:pt>
                <c:pt idx="2">
                  <c:v>Yli 65 v.</c:v>
                </c:pt>
              </c:strCache>
            </c:strRef>
          </c:cat>
          <c:val>
            <c:numRef>
              <c:f>'Hk apu'!$L$3:$L$5</c:f>
              <c:numCache>
                <c:formatCode>General</c:formatCode>
                <c:ptCount val="3"/>
                <c:pt idx="0">
                  <c:v>240</c:v>
                </c:pt>
                <c:pt idx="1">
                  <c:v>565</c:v>
                </c:pt>
                <c:pt idx="2">
                  <c:v>656</c:v>
                </c:pt>
              </c:numCache>
            </c:numRef>
          </c:val>
          <c:extLst>
            <c:ext xmlns:c16="http://schemas.microsoft.com/office/drawing/2014/chart" uri="{C3380CC4-5D6E-409C-BE32-E72D297353CC}">
              <c16:uniqueId val="{00000002-08B3-41C6-B123-D26577B79956}"/>
            </c:ext>
          </c:extLst>
        </c:ser>
        <c:dLbls>
          <c:showLegendKey val="0"/>
          <c:showVal val="0"/>
          <c:showCatName val="0"/>
          <c:showSerName val="0"/>
          <c:showPercent val="0"/>
          <c:showBubbleSize val="0"/>
        </c:dLbls>
        <c:gapWidth val="219"/>
        <c:overlap val="-27"/>
        <c:axId val="1436210848"/>
        <c:axId val="1436207520"/>
      </c:barChart>
      <c:catAx>
        <c:axId val="1436210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bg1"/>
                </a:solidFill>
                <a:latin typeface="+mn-lt"/>
                <a:ea typeface="+mn-ea"/>
                <a:cs typeface="+mn-cs"/>
              </a:defRPr>
            </a:pPr>
            <a:endParaRPr lang="fi-FI"/>
          </a:p>
        </c:txPr>
        <c:crossAx val="1436207520"/>
        <c:crosses val="autoZero"/>
        <c:auto val="1"/>
        <c:lblAlgn val="ctr"/>
        <c:lblOffset val="100"/>
        <c:noMultiLvlLbl val="0"/>
      </c:catAx>
      <c:valAx>
        <c:axId val="1436207520"/>
        <c:scaling>
          <c:orientation val="minMax"/>
          <c:max val="9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bg1"/>
                </a:solidFill>
                <a:latin typeface="+mn-lt"/>
                <a:ea typeface="+mn-ea"/>
                <a:cs typeface="+mn-cs"/>
              </a:defRPr>
            </a:pPr>
            <a:endParaRPr lang="fi-FI"/>
          </a:p>
        </c:txPr>
        <c:crossAx val="14362108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dirty="0" err="1">
                <a:solidFill>
                  <a:schemeClr val="bg1"/>
                </a:solidFill>
              </a:rPr>
              <a:t>Henkilökohtaisen</a:t>
            </a:r>
            <a:r>
              <a:rPr lang="en-US" sz="2400" dirty="0">
                <a:solidFill>
                  <a:schemeClr val="bg1"/>
                </a:solidFill>
              </a:rPr>
              <a:t> </a:t>
            </a:r>
            <a:r>
              <a:rPr lang="en-US" sz="2400" dirty="0" err="1">
                <a:solidFill>
                  <a:schemeClr val="bg1"/>
                </a:solidFill>
              </a:rPr>
              <a:t>avun</a:t>
            </a:r>
            <a:r>
              <a:rPr lang="en-US" sz="2400" dirty="0">
                <a:solidFill>
                  <a:schemeClr val="bg1"/>
                </a:solidFill>
              </a:rPr>
              <a:t> </a:t>
            </a:r>
            <a:r>
              <a:rPr lang="en-US" sz="2400" dirty="0" err="1">
                <a:solidFill>
                  <a:schemeClr val="bg1"/>
                </a:solidFill>
              </a:rPr>
              <a:t>tuntimäärien</a:t>
            </a:r>
            <a:r>
              <a:rPr lang="en-US" sz="2400" baseline="0" dirty="0">
                <a:solidFill>
                  <a:schemeClr val="bg1"/>
                </a:solidFill>
              </a:rPr>
              <a:t> </a:t>
            </a:r>
            <a:r>
              <a:rPr lang="en-US" sz="2400" baseline="0" dirty="0" err="1">
                <a:solidFill>
                  <a:schemeClr val="bg1"/>
                </a:solidFill>
              </a:rPr>
              <a:t>kehitys</a:t>
            </a:r>
            <a:r>
              <a:rPr lang="en-US" sz="2400" baseline="0" dirty="0">
                <a:solidFill>
                  <a:schemeClr val="bg1"/>
                </a:solidFill>
              </a:rPr>
              <a:t> v. 2010-19</a:t>
            </a:r>
            <a:endParaRPr lang="en-US" sz="2400" dirty="0">
              <a:solidFill>
                <a:schemeClr val="bg1"/>
              </a:solidFill>
            </a:endParaRPr>
          </a:p>
        </c:rich>
      </c:tx>
      <c:layout>
        <c:manualLayout>
          <c:xMode val="edge"/>
          <c:yMode val="edge"/>
          <c:x val="0.16851241816067108"/>
          <c:y val="2.4708685569913616E-3"/>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manualLayout>
          <c:layoutTarget val="inner"/>
          <c:xMode val="edge"/>
          <c:yMode val="edge"/>
          <c:x val="6.5698971539270651E-2"/>
          <c:y val="9.9905723905723914E-2"/>
          <c:w val="0.90724788424784275"/>
          <c:h val="0.77599087992788784"/>
        </c:manualLayout>
      </c:layout>
      <c:barChart>
        <c:barDir val="col"/>
        <c:grouping val="percentStacked"/>
        <c:varyColors val="0"/>
        <c:ser>
          <c:idx val="0"/>
          <c:order val="0"/>
          <c:tx>
            <c:strRef>
              <c:f>'Kuntakysely hka'!$B$4</c:f>
              <c:strCache>
                <c:ptCount val="1"/>
                <c:pt idx="0">
                  <c:v>Väh. 70 h/vko</c:v>
                </c:pt>
              </c:strCache>
            </c:strRef>
          </c:tx>
          <c:spPr>
            <a:solidFill>
              <a:schemeClr val="accent1"/>
            </a:solidFill>
            <a:ln>
              <a:noFill/>
            </a:ln>
            <a:effectLst/>
          </c:spPr>
          <c:invertIfNegative val="0"/>
          <c:cat>
            <c:numRef>
              <c:f>'Kuntakysely hka'!$C$3:$F$3</c:f>
              <c:numCache>
                <c:formatCode>General</c:formatCode>
                <c:ptCount val="4"/>
                <c:pt idx="0">
                  <c:v>2010</c:v>
                </c:pt>
                <c:pt idx="1">
                  <c:v>2013</c:v>
                </c:pt>
                <c:pt idx="2">
                  <c:v>2016</c:v>
                </c:pt>
                <c:pt idx="3">
                  <c:v>2019</c:v>
                </c:pt>
              </c:numCache>
            </c:numRef>
          </c:cat>
          <c:val>
            <c:numRef>
              <c:f>'Kuntakysely hka'!$C$4:$F$4</c:f>
              <c:numCache>
                <c:formatCode>0%</c:formatCode>
                <c:ptCount val="4"/>
                <c:pt idx="0">
                  <c:v>0.03</c:v>
                </c:pt>
                <c:pt idx="1">
                  <c:v>0.03</c:v>
                </c:pt>
                <c:pt idx="2">
                  <c:v>0.03</c:v>
                </c:pt>
                <c:pt idx="3">
                  <c:v>0.02</c:v>
                </c:pt>
              </c:numCache>
            </c:numRef>
          </c:val>
          <c:extLst>
            <c:ext xmlns:c16="http://schemas.microsoft.com/office/drawing/2014/chart" uri="{C3380CC4-5D6E-409C-BE32-E72D297353CC}">
              <c16:uniqueId val="{00000000-A388-49C7-90D0-6A40A0C557F8}"/>
            </c:ext>
          </c:extLst>
        </c:ser>
        <c:ser>
          <c:idx val="1"/>
          <c:order val="1"/>
          <c:tx>
            <c:strRef>
              <c:f>'Kuntakysely hka'!$B$5</c:f>
              <c:strCache>
                <c:ptCount val="1"/>
                <c:pt idx="0">
                  <c:v>55-69 h/vko</c:v>
                </c:pt>
              </c:strCache>
            </c:strRef>
          </c:tx>
          <c:spPr>
            <a:solidFill>
              <a:schemeClr val="accent2"/>
            </a:solidFill>
            <a:ln>
              <a:noFill/>
            </a:ln>
            <a:effectLst/>
          </c:spPr>
          <c:invertIfNegative val="0"/>
          <c:cat>
            <c:numRef>
              <c:f>'Kuntakysely hka'!$C$3:$F$3</c:f>
              <c:numCache>
                <c:formatCode>General</c:formatCode>
                <c:ptCount val="4"/>
                <c:pt idx="0">
                  <c:v>2010</c:v>
                </c:pt>
                <c:pt idx="1">
                  <c:v>2013</c:v>
                </c:pt>
                <c:pt idx="2">
                  <c:v>2016</c:v>
                </c:pt>
                <c:pt idx="3">
                  <c:v>2019</c:v>
                </c:pt>
              </c:numCache>
            </c:numRef>
          </c:cat>
          <c:val>
            <c:numRef>
              <c:f>'Kuntakysely hka'!$C$5:$F$5</c:f>
              <c:numCache>
                <c:formatCode>0%</c:formatCode>
                <c:ptCount val="4"/>
                <c:pt idx="0">
                  <c:v>0.03</c:v>
                </c:pt>
                <c:pt idx="1">
                  <c:v>0.03</c:v>
                </c:pt>
                <c:pt idx="2">
                  <c:v>0.02</c:v>
                </c:pt>
                <c:pt idx="3">
                  <c:v>0.02</c:v>
                </c:pt>
              </c:numCache>
            </c:numRef>
          </c:val>
          <c:extLst>
            <c:ext xmlns:c16="http://schemas.microsoft.com/office/drawing/2014/chart" uri="{C3380CC4-5D6E-409C-BE32-E72D297353CC}">
              <c16:uniqueId val="{00000001-A388-49C7-90D0-6A40A0C557F8}"/>
            </c:ext>
          </c:extLst>
        </c:ser>
        <c:ser>
          <c:idx val="2"/>
          <c:order val="2"/>
          <c:tx>
            <c:strRef>
              <c:f>'Kuntakysely hka'!$B$6</c:f>
              <c:strCache>
                <c:ptCount val="1"/>
                <c:pt idx="0">
                  <c:v>40-54 h/vko</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'Kuntakysely hka'!$C$3:$F$3</c:f>
              <c:numCache>
                <c:formatCode>General</c:formatCode>
                <c:ptCount val="4"/>
                <c:pt idx="0">
                  <c:v>2010</c:v>
                </c:pt>
                <c:pt idx="1">
                  <c:v>2013</c:v>
                </c:pt>
                <c:pt idx="2">
                  <c:v>2016</c:v>
                </c:pt>
                <c:pt idx="3">
                  <c:v>2019</c:v>
                </c:pt>
              </c:numCache>
            </c:numRef>
          </c:cat>
          <c:val>
            <c:numRef>
              <c:f>'Kuntakysely hka'!$C$6:$F$6</c:f>
              <c:numCache>
                <c:formatCode>0%</c:formatCode>
                <c:ptCount val="4"/>
                <c:pt idx="0">
                  <c:v>0.1</c:v>
                </c:pt>
                <c:pt idx="1">
                  <c:v>0.08</c:v>
                </c:pt>
                <c:pt idx="2">
                  <c:v>0.06</c:v>
                </c:pt>
                <c:pt idx="3">
                  <c:v>0.05</c:v>
                </c:pt>
              </c:numCache>
            </c:numRef>
          </c:val>
          <c:extLst>
            <c:ext xmlns:c16="http://schemas.microsoft.com/office/drawing/2014/chart" uri="{C3380CC4-5D6E-409C-BE32-E72D297353CC}">
              <c16:uniqueId val="{00000002-A388-49C7-90D0-6A40A0C557F8}"/>
            </c:ext>
          </c:extLst>
        </c:ser>
        <c:ser>
          <c:idx val="3"/>
          <c:order val="3"/>
          <c:tx>
            <c:strRef>
              <c:f>'Kuntakysely hka'!$B$7</c:f>
              <c:strCache>
                <c:ptCount val="1"/>
                <c:pt idx="0">
                  <c:v>25-39 h/vko</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'Kuntakysely hka'!$C$3:$F$3</c:f>
              <c:numCache>
                <c:formatCode>General</c:formatCode>
                <c:ptCount val="4"/>
                <c:pt idx="0">
                  <c:v>2010</c:v>
                </c:pt>
                <c:pt idx="1">
                  <c:v>2013</c:v>
                </c:pt>
                <c:pt idx="2">
                  <c:v>2016</c:v>
                </c:pt>
                <c:pt idx="3">
                  <c:v>2019</c:v>
                </c:pt>
              </c:numCache>
            </c:numRef>
          </c:cat>
          <c:val>
            <c:numRef>
              <c:f>'Kuntakysely hka'!$C$7:$F$7</c:f>
              <c:numCache>
                <c:formatCode>0%</c:formatCode>
                <c:ptCount val="4"/>
                <c:pt idx="0">
                  <c:v>0.15</c:v>
                </c:pt>
                <c:pt idx="1">
                  <c:v>0.13</c:v>
                </c:pt>
                <c:pt idx="2">
                  <c:v>0.12</c:v>
                </c:pt>
                <c:pt idx="3">
                  <c:v>0.1</c:v>
                </c:pt>
              </c:numCache>
            </c:numRef>
          </c:val>
          <c:extLst>
            <c:ext xmlns:c16="http://schemas.microsoft.com/office/drawing/2014/chart" uri="{C3380CC4-5D6E-409C-BE32-E72D297353CC}">
              <c16:uniqueId val="{00000003-A388-49C7-90D0-6A40A0C557F8}"/>
            </c:ext>
          </c:extLst>
        </c:ser>
        <c:ser>
          <c:idx val="4"/>
          <c:order val="4"/>
          <c:tx>
            <c:strRef>
              <c:f>'Kuntakysely hka'!$B$8</c:f>
              <c:strCache>
                <c:ptCount val="1"/>
                <c:pt idx="0">
                  <c:v>10-24 h/vko</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'Kuntakysely hka'!$C$3:$F$3</c:f>
              <c:numCache>
                <c:formatCode>General</c:formatCode>
                <c:ptCount val="4"/>
                <c:pt idx="0">
                  <c:v>2010</c:v>
                </c:pt>
                <c:pt idx="1">
                  <c:v>2013</c:v>
                </c:pt>
                <c:pt idx="2">
                  <c:v>2016</c:v>
                </c:pt>
                <c:pt idx="3">
                  <c:v>2019</c:v>
                </c:pt>
              </c:numCache>
            </c:numRef>
          </c:cat>
          <c:val>
            <c:numRef>
              <c:f>'Kuntakysely hka'!$C$8:$F$8</c:f>
              <c:numCache>
                <c:formatCode>0%</c:formatCode>
                <c:ptCount val="4"/>
                <c:pt idx="0">
                  <c:v>0.26</c:v>
                </c:pt>
                <c:pt idx="1">
                  <c:v>0.22</c:v>
                </c:pt>
                <c:pt idx="2">
                  <c:v>0.24</c:v>
                </c:pt>
                <c:pt idx="3">
                  <c:v>0.22</c:v>
                </c:pt>
              </c:numCache>
            </c:numRef>
          </c:val>
          <c:extLst>
            <c:ext xmlns:c16="http://schemas.microsoft.com/office/drawing/2014/chart" uri="{C3380CC4-5D6E-409C-BE32-E72D297353CC}">
              <c16:uniqueId val="{00000004-A388-49C7-90D0-6A40A0C557F8}"/>
            </c:ext>
          </c:extLst>
        </c:ser>
        <c:ser>
          <c:idx val="5"/>
          <c:order val="5"/>
          <c:tx>
            <c:strRef>
              <c:f>'Kuntakysely hka'!$B$9</c:f>
              <c:strCache>
                <c:ptCount val="1"/>
                <c:pt idx="0">
                  <c:v>alle 10 h/vko</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'Kuntakysely hka'!$C$3:$F$3</c:f>
              <c:numCache>
                <c:formatCode>General</c:formatCode>
                <c:ptCount val="4"/>
                <c:pt idx="0">
                  <c:v>2010</c:v>
                </c:pt>
                <c:pt idx="1">
                  <c:v>2013</c:v>
                </c:pt>
                <c:pt idx="2">
                  <c:v>2016</c:v>
                </c:pt>
                <c:pt idx="3">
                  <c:v>2019</c:v>
                </c:pt>
              </c:numCache>
            </c:numRef>
          </c:cat>
          <c:val>
            <c:numRef>
              <c:f>'Kuntakysely hka'!$C$9:$F$9</c:f>
              <c:numCache>
                <c:formatCode>0%</c:formatCode>
                <c:ptCount val="4"/>
                <c:pt idx="0">
                  <c:v>0.42</c:v>
                </c:pt>
                <c:pt idx="1">
                  <c:v>0.5</c:v>
                </c:pt>
                <c:pt idx="2">
                  <c:v>0.52</c:v>
                </c:pt>
                <c:pt idx="3">
                  <c:v>0.59</c:v>
                </c:pt>
              </c:numCache>
            </c:numRef>
          </c:val>
          <c:extLst>
            <c:ext xmlns:c16="http://schemas.microsoft.com/office/drawing/2014/chart" uri="{C3380CC4-5D6E-409C-BE32-E72D297353CC}">
              <c16:uniqueId val="{00000005-A388-49C7-90D0-6A40A0C557F8}"/>
            </c:ext>
          </c:extLst>
        </c:ser>
        <c:dLbls>
          <c:showLegendKey val="0"/>
          <c:showVal val="0"/>
          <c:showCatName val="0"/>
          <c:showSerName val="0"/>
          <c:showPercent val="0"/>
          <c:showBubbleSize val="0"/>
        </c:dLbls>
        <c:gapWidth val="150"/>
        <c:overlap val="100"/>
        <c:axId val="574379536"/>
        <c:axId val="574380784"/>
      </c:barChart>
      <c:catAx>
        <c:axId val="574379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fi-FI"/>
          </a:p>
        </c:txPr>
        <c:crossAx val="574380784"/>
        <c:crosses val="autoZero"/>
        <c:auto val="1"/>
        <c:lblAlgn val="ctr"/>
        <c:lblOffset val="100"/>
        <c:noMultiLvlLbl val="0"/>
      </c:catAx>
      <c:valAx>
        <c:axId val="5743807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fi-FI"/>
          </a:p>
        </c:txPr>
        <c:crossAx val="574379536"/>
        <c:crosses val="autoZero"/>
        <c:crossBetween val="between"/>
      </c:valAx>
      <c:spPr>
        <a:noFill/>
        <a:ln>
          <a:noFill/>
        </a:ln>
        <a:effectLst/>
      </c:spPr>
    </c:plotArea>
    <c:legend>
      <c:legendPos val="b"/>
      <c:layout>
        <c:manualLayout>
          <c:xMode val="edge"/>
          <c:yMode val="edge"/>
          <c:x val="0.23338978675096325"/>
          <c:y val="0.93853704736655019"/>
          <c:w val="0.5332203280728669"/>
          <c:h val="4.4166872734510233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sz="2400" dirty="0">
                <a:solidFill>
                  <a:schemeClr val="bg1"/>
                </a:solidFill>
              </a:rPr>
              <a:t>Henkilökohtaisen</a:t>
            </a:r>
            <a:r>
              <a:rPr lang="fi-FI" sz="2400" baseline="0" dirty="0">
                <a:solidFill>
                  <a:schemeClr val="bg1"/>
                </a:solidFill>
              </a:rPr>
              <a:t> avun järjestämistavat kunnissa v. 2010-19</a:t>
            </a:r>
            <a:endParaRPr lang="fi-FI" sz="2400" dirty="0">
              <a:solidFill>
                <a:schemeClr val="bg1"/>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percentStacked"/>
        <c:varyColors val="0"/>
        <c:ser>
          <c:idx val="0"/>
          <c:order val="0"/>
          <c:tx>
            <c:strRef>
              <c:f>'Kuntakysely hka'!$B$35</c:f>
              <c:strCache>
                <c:ptCount val="1"/>
                <c:pt idx="0">
                  <c:v>Työnantajamalli</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'Kuntakysely hka'!$C$34:$F$34</c:f>
              <c:numCache>
                <c:formatCode>General</c:formatCode>
                <c:ptCount val="4"/>
                <c:pt idx="0">
                  <c:v>2010</c:v>
                </c:pt>
                <c:pt idx="1">
                  <c:v>2013</c:v>
                </c:pt>
                <c:pt idx="2">
                  <c:v>2016</c:v>
                </c:pt>
                <c:pt idx="3">
                  <c:v>2019</c:v>
                </c:pt>
              </c:numCache>
            </c:numRef>
          </c:cat>
          <c:val>
            <c:numRef>
              <c:f>'Kuntakysely hka'!$C$35:$F$35</c:f>
              <c:numCache>
                <c:formatCode>0%</c:formatCode>
                <c:ptCount val="4"/>
                <c:pt idx="0">
                  <c:v>0.72</c:v>
                </c:pt>
                <c:pt idx="1">
                  <c:v>0.64</c:v>
                </c:pt>
                <c:pt idx="2">
                  <c:v>0.56999999999999995</c:v>
                </c:pt>
                <c:pt idx="3">
                  <c:v>0.48</c:v>
                </c:pt>
              </c:numCache>
            </c:numRef>
          </c:val>
          <c:extLst>
            <c:ext xmlns:c16="http://schemas.microsoft.com/office/drawing/2014/chart" uri="{C3380CC4-5D6E-409C-BE32-E72D297353CC}">
              <c16:uniqueId val="{00000000-7606-440A-A8A5-33ADA542544F}"/>
            </c:ext>
          </c:extLst>
        </c:ser>
        <c:ser>
          <c:idx val="1"/>
          <c:order val="1"/>
          <c:tx>
            <c:strRef>
              <c:f>'Kuntakysely hka'!$B$36</c:f>
              <c:strCache>
                <c:ptCount val="1"/>
                <c:pt idx="0">
                  <c:v>Ostopalvelu</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'Kuntakysely hka'!$C$34:$F$34</c:f>
              <c:numCache>
                <c:formatCode>General</c:formatCode>
                <c:ptCount val="4"/>
                <c:pt idx="0">
                  <c:v>2010</c:v>
                </c:pt>
                <c:pt idx="1">
                  <c:v>2013</c:v>
                </c:pt>
                <c:pt idx="2">
                  <c:v>2016</c:v>
                </c:pt>
                <c:pt idx="3">
                  <c:v>2019</c:v>
                </c:pt>
              </c:numCache>
            </c:numRef>
          </c:cat>
          <c:val>
            <c:numRef>
              <c:f>'Kuntakysely hka'!$C$36:$F$36</c:f>
              <c:numCache>
                <c:formatCode>0%</c:formatCode>
                <c:ptCount val="4"/>
                <c:pt idx="0">
                  <c:v>0.16</c:v>
                </c:pt>
                <c:pt idx="1">
                  <c:v>0.24</c:v>
                </c:pt>
                <c:pt idx="2">
                  <c:v>0.24</c:v>
                </c:pt>
                <c:pt idx="3">
                  <c:v>0.21</c:v>
                </c:pt>
              </c:numCache>
            </c:numRef>
          </c:val>
          <c:extLst>
            <c:ext xmlns:c16="http://schemas.microsoft.com/office/drawing/2014/chart" uri="{C3380CC4-5D6E-409C-BE32-E72D297353CC}">
              <c16:uniqueId val="{00000001-7606-440A-A8A5-33ADA542544F}"/>
            </c:ext>
          </c:extLst>
        </c:ser>
        <c:ser>
          <c:idx val="2"/>
          <c:order val="2"/>
          <c:tx>
            <c:strRef>
              <c:f>'Kuntakysely hka'!$B$37</c:f>
              <c:strCache>
                <c:ptCount val="1"/>
                <c:pt idx="0">
                  <c:v>Palveluseteli</c:v>
                </c:pt>
              </c:strCache>
            </c:strRef>
          </c:tx>
          <c:spPr>
            <a:solidFill>
              <a:srgbClr val="FFC000"/>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6-7606-440A-A8A5-33ADA542544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'Kuntakysely hka'!$C$34:$F$34</c:f>
              <c:numCache>
                <c:formatCode>General</c:formatCode>
                <c:ptCount val="4"/>
                <c:pt idx="0">
                  <c:v>2010</c:v>
                </c:pt>
                <c:pt idx="1">
                  <c:v>2013</c:v>
                </c:pt>
                <c:pt idx="2">
                  <c:v>2016</c:v>
                </c:pt>
                <c:pt idx="3">
                  <c:v>2019</c:v>
                </c:pt>
              </c:numCache>
            </c:numRef>
          </c:cat>
          <c:val>
            <c:numRef>
              <c:f>'Kuntakysely hka'!$C$37:$F$37</c:f>
              <c:numCache>
                <c:formatCode>0%</c:formatCode>
                <c:ptCount val="4"/>
                <c:pt idx="0">
                  <c:v>0</c:v>
                </c:pt>
                <c:pt idx="1">
                  <c:v>0.03</c:v>
                </c:pt>
                <c:pt idx="2">
                  <c:v>0.1</c:v>
                </c:pt>
                <c:pt idx="3">
                  <c:v>0.23</c:v>
                </c:pt>
              </c:numCache>
            </c:numRef>
          </c:val>
          <c:extLst>
            <c:ext xmlns:c16="http://schemas.microsoft.com/office/drawing/2014/chart" uri="{C3380CC4-5D6E-409C-BE32-E72D297353CC}">
              <c16:uniqueId val="{00000002-7606-440A-A8A5-33ADA542544F}"/>
            </c:ext>
          </c:extLst>
        </c:ser>
        <c:ser>
          <c:idx val="3"/>
          <c:order val="3"/>
          <c:tx>
            <c:strRef>
              <c:f>'Kuntakysely hka'!$B$38</c:f>
              <c:strCache>
                <c:ptCount val="1"/>
                <c:pt idx="0">
                  <c:v>Useamman tavan yhdistelmä</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'Kuntakysely hka'!$C$34:$F$34</c:f>
              <c:numCache>
                <c:formatCode>General</c:formatCode>
                <c:ptCount val="4"/>
                <c:pt idx="0">
                  <c:v>2010</c:v>
                </c:pt>
                <c:pt idx="1">
                  <c:v>2013</c:v>
                </c:pt>
                <c:pt idx="2">
                  <c:v>2016</c:v>
                </c:pt>
                <c:pt idx="3">
                  <c:v>2019</c:v>
                </c:pt>
              </c:numCache>
            </c:numRef>
          </c:cat>
          <c:val>
            <c:numRef>
              <c:f>'Kuntakysely hka'!$C$38:$F$38</c:f>
              <c:numCache>
                <c:formatCode>0%</c:formatCode>
                <c:ptCount val="4"/>
                <c:pt idx="0">
                  <c:v>0.04</c:v>
                </c:pt>
                <c:pt idx="1">
                  <c:v>0.05</c:v>
                </c:pt>
                <c:pt idx="2">
                  <c:v>0.05</c:v>
                </c:pt>
                <c:pt idx="3">
                  <c:v>0.04</c:v>
                </c:pt>
              </c:numCache>
            </c:numRef>
          </c:val>
          <c:extLst>
            <c:ext xmlns:c16="http://schemas.microsoft.com/office/drawing/2014/chart" uri="{C3380CC4-5D6E-409C-BE32-E72D297353CC}">
              <c16:uniqueId val="{00000003-7606-440A-A8A5-33ADA542544F}"/>
            </c:ext>
          </c:extLst>
        </c:ser>
        <c:ser>
          <c:idx val="4"/>
          <c:order val="4"/>
          <c:tx>
            <c:strRef>
              <c:f>'Kuntakysely hka'!$B$39</c:f>
              <c:strCache>
                <c:ptCount val="1"/>
                <c:pt idx="0">
                  <c:v>Oma palvelutuotanto</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'Kuntakysely hka'!$C$34:$F$34</c:f>
              <c:numCache>
                <c:formatCode>General</c:formatCode>
                <c:ptCount val="4"/>
                <c:pt idx="0">
                  <c:v>2010</c:v>
                </c:pt>
                <c:pt idx="1">
                  <c:v>2013</c:v>
                </c:pt>
                <c:pt idx="2">
                  <c:v>2016</c:v>
                </c:pt>
                <c:pt idx="3">
                  <c:v>2019</c:v>
                </c:pt>
              </c:numCache>
            </c:numRef>
          </c:cat>
          <c:val>
            <c:numRef>
              <c:f>'Kuntakysely hka'!$C$39:$F$39</c:f>
              <c:numCache>
                <c:formatCode>0%</c:formatCode>
                <c:ptCount val="4"/>
                <c:pt idx="0">
                  <c:v>0.08</c:v>
                </c:pt>
                <c:pt idx="1">
                  <c:v>0.04</c:v>
                </c:pt>
                <c:pt idx="2">
                  <c:v>0.04</c:v>
                </c:pt>
                <c:pt idx="3">
                  <c:v>0.03</c:v>
                </c:pt>
              </c:numCache>
            </c:numRef>
          </c:val>
          <c:extLst>
            <c:ext xmlns:c16="http://schemas.microsoft.com/office/drawing/2014/chart" uri="{C3380CC4-5D6E-409C-BE32-E72D297353CC}">
              <c16:uniqueId val="{00000004-7606-440A-A8A5-33ADA542544F}"/>
            </c:ext>
          </c:extLst>
        </c:ser>
        <c:dLbls>
          <c:showLegendKey val="0"/>
          <c:showVal val="0"/>
          <c:showCatName val="0"/>
          <c:showSerName val="0"/>
          <c:showPercent val="0"/>
          <c:showBubbleSize val="0"/>
        </c:dLbls>
        <c:gapWidth val="150"/>
        <c:overlap val="100"/>
        <c:axId val="569021104"/>
        <c:axId val="569019440"/>
      </c:barChart>
      <c:catAx>
        <c:axId val="569021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bg1"/>
                </a:solidFill>
                <a:latin typeface="+mn-lt"/>
                <a:ea typeface="+mn-ea"/>
                <a:cs typeface="+mn-cs"/>
              </a:defRPr>
            </a:pPr>
            <a:endParaRPr lang="fi-FI"/>
          </a:p>
        </c:txPr>
        <c:crossAx val="569019440"/>
        <c:crosses val="autoZero"/>
        <c:auto val="1"/>
        <c:lblAlgn val="ctr"/>
        <c:lblOffset val="100"/>
        <c:noMultiLvlLbl val="0"/>
      </c:catAx>
      <c:valAx>
        <c:axId val="56901944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bg1"/>
                </a:solidFill>
                <a:latin typeface="+mn-lt"/>
                <a:ea typeface="+mn-ea"/>
                <a:cs typeface="+mn-cs"/>
              </a:defRPr>
            </a:pPr>
            <a:endParaRPr lang="fi-FI"/>
          </a:p>
        </c:txPr>
        <c:crossAx val="5690211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bg1"/>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E1C3C0-012F-4813-9732-2B5E7F73478B}" type="doc">
      <dgm:prSet loTypeId="urn:microsoft.com/office/officeart/2005/8/layout/process5" loCatId="process" qsTypeId="urn:microsoft.com/office/officeart/2005/8/quickstyle/simple1" qsCatId="simple" csTypeId="urn:microsoft.com/office/officeart/2005/8/colors/colorful1" csCatId="colorful" phldr="1"/>
      <dgm:spPr/>
      <dgm:t>
        <a:bodyPr/>
        <a:lstStyle/>
        <a:p>
          <a:endParaRPr lang="fi-FI"/>
        </a:p>
      </dgm:t>
    </dgm:pt>
    <dgm:pt modelId="{9B36BDFE-F42D-495E-9C01-F86286795DD9}">
      <dgm:prSet phldrT="[Teksti]"/>
      <dgm:spPr>
        <a:solidFill>
          <a:schemeClr val="accent6">
            <a:lumMod val="75000"/>
          </a:schemeClr>
        </a:solidFill>
      </dgm:spPr>
      <dgm:t>
        <a:bodyPr/>
        <a:lstStyle/>
        <a:p>
          <a:r>
            <a:rPr lang="fi-FI" dirty="0"/>
            <a:t>Onko kyseessä (vaikea)vammainen henkilö suhteessa palveluun?</a:t>
          </a:r>
        </a:p>
      </dgm:t>
    </dgm:pt>
    <dgm:pt modelId="{A47A7789-0051-4596-B477-B2E3949F98F5}" type="parTrans" cxnId="{DFD2409F-962E-4A28-8B35-58A08C08D1E4}">
      <dgm:prSet/>
      <dgm:spPr/>
      <dgm:t>
        <a:bodyPr/>
        <a:lstStyle/>
        <a:p>
          <a:endParaRPr lang="fi-FI"/>
        </a:p>
      </dgm:t>
    </dgm:pt>
    <dgm:pt modelId="{856FB07B-EBAA-408B-925E-6680956946E7}" type="sibTrans" cxnId="{DFD2409F-962E-4A28-8B35-58A08C08D1E4}">
      <dgm:prSet custT="1"/>
      <dgm:spPr>
        <a:solidFill>
          <a:schemeClr val="accent1"/>
        </a:solidFill>
      </dgm:spPr>
      <dgm:t>
        <a:bodyPr/>
        <a:lstStyle/>
        <a:p>
          <a:r>
            <a:rPr lang="fi-FI" sz="1400" dirty="0"/>
            <a:t>On</a:t>
          </a:r>
        </a:p>
      </dgm:t>
    </dgm:pt>
    <dgm:pt modelId="{CC753E49-F2F9-4469-8D1D-BF3F22042E9B}">
      <dgm:prSet phldrT="[Teksti]"/>
      <dgm:spPr>
        <a:solidFill>
          <a:schemeClr val="accent2">
            <a:lumMod val="75000"/>
          </a:schemeClr>
        </a:solidFill>
      </dgm:spPr>
      <dgm:t>
        <a:bodyPr/>
        <a:lstStyle/>
        <a:p>
          <a:r>
            <a:rPr lang="fi-FI" dirty="0"/>
            <a:t>Mihin asioihin hän välttämättä tarvitsee toisen henkilön apua?</a:t>
          </a:r>
        </a:p>
      </dgm:t>
    </dgm:pt>
    <dgm:pt modelId="{BB6B6741-7578-404E-A14C-2019439B646C}" type="parTrans" cxnId="{AC0179E2-3609-46E3-B436-7C0CF2564ABA}">
      <dgm:prSet/>
      <dgm:spPr/>
      <dgm:t>
        <a:bodyPr/>
        <a:lstStyle/>
        <a:p>
          <a:endParaRPr lang="fi-FI"/>
        </a:p>
      </dgm:t>
    </dgm:pt>
    <dgm:pt modelId="{2F6D0E99-9ED6-4C8B-AA25-6CACA5E64901}" type="sibTrans" cxnId="{AC0179E2-3609-46E3-B436-7C0CF2564ABA}">
      <dgm:prSet/>
      <dgm:spPr>
        <a:solidFill>
          <a:schemeClr val="accent1"/>
        </a:solidFill>
      </dgm:spPr>
      <dgm:t>
        <a:bodyPr/>
        <a:lstStyle/>
        <a:p>
          <a:r>
            <a:rPr lang="fi-FI" dirty="0"/>
            <a:t>Kyllä</a:t>
          </a:r>
        </a:p>
      </dgm:t>
    </dgm:pt>
    <dgm:pt modelId="{A0EA10E5-0550-474C-8923-3FED82B39398}">
      <dgm:prSet phldrT="[Teksti]"/>
      <dgm:spPr>
        <a:solidFill>
          <a:schemeClr val="accent2">
            <a:lumMod val="75000"/>
          </a:schemeClr>
        </a:solidFill>
      </dgm:spPr>
      <dgm:t>
        <a:bodyPr/>
        <a:lstStyle/>
        <a:p>
          <a:r>
            <a:rPr lang="fi-FI" dirty="0"/>
            <a:t>Mikä on riittävä tuntimäärä kattamaan nämä tarpeet?</a:t>
          </a:r>
        </a:p>
      </dgm:t>
    </dgm:pt>
    <dgm:pt modelId="{E472B156-296E-44E6-8977-079AF800F382}" type="parTrans" cxnId="{56618131-6EF1-41C0-9E5D-849FFC6FB3E9}">
      <dgm:prSet/>
      <dgm:spPr/>
      <dgm:t>
        <a:bodyPr/>
        <a:lstStyle/>
        <a:p>
          <a:endParaRPr lang="fi-FI"/>
        </a:p>
      </dgm:t>
    </dgm:pt>
    <dgm:pt modelId="{8EEE98C2-78BA-491A-88A6-BE4EC3E73AB3}" type="sibTrans" cxnId="{56618131-6EF1-41C0-9E5D-849FFC6FB3E9}">
      <dgm:prSet/>
      <dgm:spPr>
        <a:solidFill>
          <a:srgbClr val="0070C0"/>
        </a:solidFill>
      </dgm:spPr>
      <dgm:t>
        <a:bodyPr/>
        <a:lstStyle/>
        <a:p>
          <a:endParaRPr lang="fi-FI"/>
        </a:p>
      </dgm:t>
    </dgm:pt>
    <dgm:pt modelId="{8518B7EE-39F4-4A0F-BF22-565F2279E0B5}">
      <dgm:prSet phldrT="[Teksti]"/>
      <dgm:spPr>
        <a:solidFill>
          <a:schemeClr val="accent6">
            <a:lumMod val="75000"/>
          </a:schemeClr>
        </a:solidFill>
      </dgm:spPr>
      <dgm:t>
        <a:bodyPr/>
        <a:lstStyle/>
        <a:p>
          <a:r>
            <a:rPr lang="fi-FI" dirty="0"/>
            <a:t>Mikä/mitkä järjestämistavat sopivat asiakkaalle? Asiakkaan näkemys?</a:t>
          </a:r>
        </a:p>
      </dgm:t>
    </dgm:pt>
    <dgm:pt modelId="{1035045B-2C4A-4200-A1A8-8FE0EBBCB48E}" type="parTrans" cxnId="{B9699DEE-4C26-469E-8E7E-9CA78BCB3D90}">
      <dgm:prSet/>
      <dgm:spPr/>
      <dgm:t>
        <a:bodyPr/>
        <a:lstStyle/>
        <a:p>
          <a:endParaRPr lang="fi-FI"/>
        </a:p>
      </dgm:t>
    </dgm:pt>
    <dgm:pt modelId="{35E537A3-4B2E-4A8D-9A8A-24935D5D243F}" type="sibTrans" cxnId="{B9699DEE-4C26-469E-8E7E-9CA78BCB3D90}">
      <dgm:prSet/>
      <dgm:spPr/>
      <dgm:t>
        <a:bodyPr/>
        <a:lstStyle/>
        <a:p>
          <a:endParaRPr lang="fi-FI"/>
        </a:p>
      </dgm:t>
    </dgm:pt>
    <dgm:pt modelId="{B775C5CE-FC8C-4524-BFCD-7F81FAF362D3}">
      <dgm:prSet phldrT="[Teksti]"/>
      <dgm:spPr>
        <a:solidFill>
          <a:schemeClr val="accent2">
            <a:lumMod val="75000"/>
          </a:schemeClr>
        </a:solidFill>
      </dgm:spPr>
      <dgm:t>
        <a:bodyPr/>
        <a:lstStyle/>
        <a:p>
          <a:r>
            <a:rPr lang="fi-FI" dirty="0"/>
            <a:t>Päätöksen ajallinen kesto? Onko jokin erityinen syy tehdä määräaikainen päätös?</a:t>
          </a:r>
        </a:p>
      </dgm:t>
    </dgm:pt>
    <dgm:pt modelId="{9CF66927-B88C-441B-BC2F-44AA7441A1CF}" type="parTrans" cxnId="{00E9333A-534E-46AC-9251-50773F5100D1}">
      <dgm:prSet/>
      <dgm:spPr/>
      <dgm:t>
        <a:bodyPr/>
        <a:lstStyle/>
        <a:p>
          <a:endParaRPr lang="fi-FI"/>
        </a:p>
      </dgm:t>
    </dgm:pt>
    <dgm:pt modelId="{46584E0D-D9B6-4256-B3E1-56938D8D88C7}" type="sibTrans" cxnId="{00E9333A-534E-46AC-9251-50773F5100D1}">
      <dgm:prSet/>
      <dgm:spPr>
        <a:solidFill>
          <a:srgbClr val="0070C0"/>
        </a:solidFill>
      </dgm:spPr>
      <dgm:t>
        <a:bodyPr/>
        <a:lstStyle/>
        <a:p>
          <a:endParaRPr lang="fi-FI"/>
        </a:p>
      </dgm:t>
    </dgm:pt>
    <dgm:pt modelId="{C113D583-526E-4663-A797-090A1E858BBB}">
      <dgm:prSet/>
      <dgm:spPr>
        <a:solidFill>
          <a:schemeClr val="accent6">
            <a:lumMod val="75000"/>
          </a:schemeClr>
        </a:solidFill>
      </dgm:spPr>
      <dgm:t>
        <a:bodyPr/>
        <a:lstStyle/>
        <a:p>
          <a:r>
            <a:rPr lang="fi-FI" dirty="0"/>
            <a:t>Laaditaan palvelusuunnitelma ja -päätös. Päivitykset tilanteen muuttuessa ja muutenkin riittävän usein.</a:t>
          </a:r>
        </a:p>
      </dgm:t>
    </dgm:pt>
    <dgm:pt modelId="{76DAD0D9-CFC3-4B85-825B-3E166C2AF87E}" type="parTrans" cxnId="{36E286F7-AD36-4B37-9D1C-5314DE07AC6C}">
      <dgm:prSet/>
      <dgm:spPr/>
      <dgm:t>
        <a:bodyPr/>
        <a:lstStyle/>
        <a:p>
          <a:endParaRPr lang="fi-FI"/>
        </a:p>
      </dgm:t>
    </dgm:pt>
    <dgm:pt modelId="{63B2DF53-CE19-4623-8C20-8567FD6CDDC0}" type="sibTrans" cxnId="{36E286F7-AD36-4B37-9D1C-5314DE07AC6C}">
      <dgm:prSet/>
      <dgm:spPr/>
      <dgm:t>
        <a:bodyPr/>
        <a:lstStyle/>
        <a:p>
          <a:endParaRPr lang="fi-FI"/>
        </a:p>
      </dgm:t>
    </dgm:pt>
    <dgm:pt modelId="{A625F339-DD31-4578-BBF4-DB4BAFF390C4}" type="pres">
      <dgm:prSet presAssocID="{AAE1C3C0-012F-4813-9732-2B5E7F73478B}" presName="diagram" presStyleCnt="0">
        <dgm:presLayoutVars>
          <dgm:dir/>
          <dgm:resizeHandles val="exact"/>
        </dgm:presLayoutVars>
      </dgm:prSet>
      <dgm:spPr/>
    </dgm:pt>
    <dgm:pt modelId="{D5A95013-12F9-4111-BC7E-1206C1AE4EB8}" type="pres">
      <dgm:prSet presAssocID="{9B36BDFE-F42D-495E-9C01-F86286795DD9}" presName="node" presStyleLbl="node1" presStyleIdx="0" presStyleCnt="6" custLinFactNeighborX="-65430" custLinFactNeighborY="2437">
        <dgm:presLayoutVars>
          <dgm:bulletEnabled val="1"/>
        </dgm:presLayoutVars>
      </dgm:prSet>
      <dgm:spPr/>
    </dgm:pt>
    <dgm:pt modelId="{85C40059-A4D2-43D2-9010-8EC6D3D5C372}" type="pres">
      <dgm:prSet presAssocID="{856FB07B-EBAA-408B-925E-6680956946E7}" presName="sibTrans" presStyleLbl="sibTrans2D1" presStyleIdx="0" presStyleCnt="5" custScaleX="128412" custLinFactNeighborX="-23794" custLinFactNeighborY="-1126"/>
      <dgm:spPr/>
    </dgm:pt>
    <dgm:pt modelId="{B8939695-E1DE-499F-8D6A-6FC4A7184172}" type="pres">
      <dgm:prSet presAssocID="{856FB07B-EBAA-408B-925E-6680956946E7}" presName="connectorText" presStyleLbl="sibTrans2D1" presStyleIdx="0" presStyleCnt="5"/>
      <dgm:spPr/>
    </dgm:pt>
    <dgm:pt modelId="{4FA5126B-2F78-433F-A0E4-B92E370AB71F}" type="pres">
      <dgm:prSet presAssocID="{CC753E49-F2F9-4469-8D1D-BF3F22042E9B}" presName="node" presStyleLbl="node1" presStyleIdx="1" presStyleCnt="6" custScaleX="88791" custScaleY="91137" custLinFactNeighborX="-62437" custLinFactNeighborY="865">
        <dgm:presLayoutVars>
          <dgm:bulletEnabled val="1"/>
        </dgm:presLayoutVars>
      </dgm:prSet>
      <dgm:spPr/>
    </dgm:pt>
    <dgm:pt modelId="{4D9AD884-FFB0-4CAA-B89B-6EFE9E64523A}" type="pres">
      <dgm:prSet presAssocID="{2F6D0E99-9ED6-4C8B-AA25-6CACA5E64901}" presName="sibTrans" presStyleLbl="sibTrans2D1" presStyleIdx="1" presStyleCnt="5" custFlipHor="0" custScaleX="65431" custLinFactNeighborX="73109" custLinFactNeighborY="4096"/>
      <dgm:spPr/>
    </dgm:pt>
    <dgm:pt modelId="{23743370-7D4F-4307-A5D9-B91A20134B05}" type="pres">
      <dgm:prSet presAssocID="{2F6D0E99-9ED6-4C8B-AA25-6CACA5E64901}" presName="connectorText" presStyleLbl="sibTrans2D1" presStyleIdx="1" presStyleCnt="5"/>
      <dgm:spPr/>
    </dgm:pt>
    <dgm:pt modelId="{71421982-198F-4948-BE96-C7A89DF0E985}" type="pres">
      <dgm:prSet presAssocID="{A0EA10E5-0550-474C-8923-3FED82B39398}" presName="node" presStyleLbl="node1" presStyleIdx="2" presStyleCnt="6" custLinFactNeighborX="4911" custLinFactNeighborY="-1217">
        <dgm:presLayoutVars>
          <dgm:bulletEnabled val="1"/>
        </dgm:presLayoutVars>
      </dgm:prSet>
      <dgm:spPr/>
    </dgm:pt>
    <dgm:pt modelId="{49E96536-4EE2-4FBF-B099-B513C6975AEE}" type="pres">
      <dgm:prSet presAssocID="{8EEE98C2-78BA-491A-88A6-BE4EC3E73AB3}" presName="sibTrans" presStyleLbl="sibTrans2D1" presStyleIdx="2" presStyleCnt="5"/>
      <dgm:spPr/>
    </dgm:pt>
    <dgm:pt modelId="{CBFE2BE1-7F77-4E67-9CB3-DBBA70D17687}" type="pres">
      <dgm:prSet presAssocID="{8EEE98C2-78BA-491A-88A6-BE4EC3E73AB3}" presName="connectorText" presStyleLbl="sibTrans2D1" presStyleIdx="2" presStyleCnt="5"/>
      <dgm:spPr/>
    </dgm:pt>
    <dgm:pt modelId="{23F4A4B7-BABE-4716-8333-91765D301E46}" type="pres">
      <dgm:prSet presAssocID="{8518B7EE-39F4-4A0F-BF22-565F2279E0B5}" presName="node" presStyleLbl="node1" presStyleIdx="3" presStyleCnt="6" custLinFactNeighborX="-478" custLinFactNeighborY="-603">
        <dgm:presLayoutVars>
          <dgm:bulletEnabled val="1"/>
        </dgm:presLayoutVars>
      </dgm:prSet>
      <dgm:spPr/>
    </dgm:pt>
    <dgm:pt modelId="{FDF1DBBA-13A5-46B8-868D-2AA787C6F556}" type="pres">
      <dgm:prSet presAssocID="{35E537A3-4B2E-4A8D-9A8A-24935D5D243F}" presName="sibTrans" presStyleLbl="sibTrans2D1" presStyleIdx="3" presStyleCnt="5" custLinFactNeighborX="-9351" custLinFactNeighborY="1470"/>
      <dgm:spPr/>
    </dgm:pt>
    <dgm:pt modelId="{3547D00D-F369-441F-B615-333F99DD7EC2}" type="pres">
      <dgm:prSet presAssocID="{35E537A3-4B2E-4A8D-9A8A-24935D5D243F}" presName="connectorText" presStyleLbl="sibTrans2D1" presStyleIdx="3" presStyleCnt="5"/>
      <dgm:spPr/>
    </dgm:pt>
    <dgm:pt modelId="{5CFC7C79-69CD-4E07-ADD0-A9CF03850FFE}" type="pres">
      <dgm:prSet presAssocID="{B775C5CE-FC8C-4524-BFCD-7F81FAF362D3}" presName="node" presStyleLbl="node1" presStyleIdx="4" presStyleCnt="6" custLinFactNeighborY="1814">
        <dgm:presLayoutVars>
          <dgm:bulletEnabled val="1"/>
        </dgm:presLayoutVars>
      </dgm:prSet>
      <dgm:spPr/>
    </dgm:pt>
    <dgm:pt modelId="{60CD81A8-ED1D-46B2-B6D6-DEE5A97FDE2E}" type="pres">
      <dgm:prSet presAssocID="{46584E0D-D9B6-4256-B3E1-56938D8D88C7}" presName="sibTrans" presStyleLbl="sibTrans2D1" presStyleIdx="4" presStyleCnt="5"/>
      <dgm:spPr/>
    </dgm:pt>
    <dgm:pt modelId="{627B1B9A-B0A6-4348-A1DF-877424F82DEF}" type="pres">
      <dgm:prSet presAssocID="{46584E0D-D9B6-4256-B3E1-56938D8D88C7}" presName="connectorText" presStyleLbl="sibTrans2D1" presStyleIdx="4" presStyleCnt="5"/>
      <dgm:spPr/>
    </dgm:pt>
    <dgm:pt modelId="{B38E7F63-BE98-4D79-8F86-4BF35409B254}" type="pres">
      <dgm:prSet presAssocID="{C113D583-526E-4663-A797-090A1E858BBB}" presName="node" presStyleLbl="node1" presStyleIdx="5" presStyleCnt="6" custLinFactNeighborX="-478" custLinFactNeighborY="-603">
        <dgm:presLayoutVars>
          <dgm:bulletEnabled val="1"/>
        </dgm:presLayoutVars>
      </dgm:prSet>
      <dgm:spPr/>
    </dgm:pt>
  </dgm:ptLst>
  <dgm:cxnLst>
    <dgm:cxn modelId="{AD433E01-A26C-4F9C-B65C-C30229FDDE86}" type="presOf" srcId="{856FB07B-EBAA-408B-925E-6680956946E7}" destId="{85C40059-A4D2-43D2-9010-8EC6D3D5C372}" srcOrd="0" destOrd="0" presId="urn:microsoft.com/office/officeart/2005/8/layout/process5"/>
    <dgm:cxn modelId="{12996204-30F8-4C81-A35F-302688A93479}" type="presOf" srcId="{B775C5CE-FC8C-4524-BFCD-7F81FAF362D3}" destId="{5CFC7C79-69CD-4E07-ADD0-A9CF03850FFE}" srcOrd="0" destOrd="0" presId="urn:microsoft.com/office/officeart/2005/8/layout/process5"/>
    <dgm:cxn modelId="{2E93030E-C107-4B17-8204-F7B9F4CEF187}" type="presOf" srcId="{C113D583-526E-4663-A797-090A1E858BBB}" destId="{B38E7F63-BE98-4D79-8F86-4BF35409B254}" srcOrd="0" destOrd="0" presId="urn:microsoft.com/office/officeart/2005/8/layout/process5"/>
    <dgm:cxn modelId="{4443C120-75AF-41D9-805C-B7F9E12FBC71}" type="presOf" srcId="{A0EA10E5-0550-474C-8923-3FED82B39398}" destId="{71421982-198F-4948-BE96-C7A89DF0E985}" srcOrd="0" destOrd="0" presId="urn:microsoft.com/office/officeart/2005/8/layout/process5"/>
    <dgm:cxn modelId="{A3420F27-5105-4D1E-9931-35B6833CB283}" type="presOf" srcId="{2F6D0E99-9ED6-4C8B-AA25-6CACA5E64901}" destId="{4D9AD884-FFB0-4CAA-B89B-6EFE9E64523A}" srcOrd="0" destOrd="0" presId="urn:microsoft.com/office/officeart/2005/8/layout/process5"/>
    <dgm:cxn modelId="{56618131-6EF1-41C0-9E5D-849FFC6FB3E9}" srcId="{AAE1C3C0-012F-4813-9732-2B5E7F73478B}" destId="{A0EA10E5-0550-474C-8923-3FED82B39398}" srcOrd="2" destOrd="0" parTransId="{E472B156-296E-44E6-8977-079AF800F382}" sibTransId="{8EEE98C2-78BA-491A-88A6-BE4EC3E73AB3}"/>
    <dgm:cxn modelId="{00E9333A-534E-46AC-9251-50773F5100D1}" srcId="{AAE1C3C0-012F-4813-9732-2B5E7F73478B}" destId="{B775C5CE-FC8C-4524-BFCD-7F81FAF362D3}" srcOrd="4" destOrd="0" parTransId="{9CF66927-B88C-441B-BC2F-44AA7441A1CF}" sibTransId="{46584E0D-D9B6-4256-B3E1-56938D8D88C7}"/>
    <dgm:cxn modelId="{3056E03B-F3B4-4A5D-9D60-EFCDF0B253DB}" type="presOf" srcId="{8EEE98C2-78BA-491A-88A6-BE4EC3E73AB3}" destId="{49E96536-4EE2-4FBF-B099-B513C6975AEE}" srcOrd="0" destOrd="0" presId="urn:microsoft.com/office/officeart/2005/8/layout/process5"/>
    <dgm:cxn modelId="{60F3EC67-0167-4ED0-9BCE-7BA69D4C29BC}" type="presOf" srcId="{35E537A3-4B2E-4A8D-9A8A-24935D5D243F}" destId="{3547D00D-F369-441F-B615-333F99DD7EC2}" srcOrd="1" destOrd="0" presId="urn:microsoft.com/office/officeart/2005/8/layout/process5"/>
    <dgm:cxn modelId="{80F4F867-9BAA-4745-81CF-004040ED813F}" type="presOf" srcId="{46584E0D-D9B6-4256-B3E1-56938D8D88C7}" destId="{627B1B9A-B0A6-4348-A1DF-877424F82DEF}" srcOrd="1" destOrd="0" presId="urn:microsoft.com/office/officeart/2005/8/layout/process5"/>
    <dgm:cxn modelId="{1C6D7657-DA80-4AD4-9D7C-74BE0BC1E002}" type="presOf" srcId="{856FB07B-EBAA-408B-925E-6680956946E7}" destId="{B8939695-E1DE-499F-8D6A-6FC4A7184172}" srcOrd="1" destOrd="0" presId="urn:microsoft.com/office/officeart/2005/8/layout/process5"/>
    <dgm:cxn modelId="{ED389359-6A9A-4386-8A04-934AE262C5D5}" type="presOf" srcId="{2F6D0E99-9ED6-4C8B-AA25-6CACA5E64901}" destId="{23743370-7D4F-4307-A5D9-B91A20134B05}" srcOrd="1" destOrd="0" presId="urn:microsoft.com/office/officeart/2005/8/layout/process5"/>
    <dgm:cxn modelId="{F031947D-385A-475B-BCB8-514C54B30862}" type="presOf" srcId="{AAE1C3C0-012F-4813-9732-2B5E7F73478B}" destId="{A625F339-DD31-4578-BBF4-DB4BAFF390C4}" srcOrd="0" destOrd="0" presId="urn:microsoft.com/office/officeart/2005/8/layout/process5"/>
    <dgm:cxn modelId="{DFD2409F-962E-4A28-8B35-58A08C08D1E4}" srcId="{AAE1C3C0-012F-4813-9732-2B5E7F73478B}" destId="{9B36BDFE-F42D-495E-9C01-F86286795DD9}" srcOrd="0" destOrd="0" parTransId="{A47A7789-0051-4596-B477-B2E3949F98F5}" sibTransId="{856FB07B-EBAA-408B-925E-6680956946E7}"/>
    <dgm:cxn modelId="{DCF487A1-7593-4AEB-AFA3-F7282BE93DBD}" type="presOf" srcId="{CC753E49-F2F9-4469-8D1D-BF3F22042E9B}" destId="{4FA5126B-2F78-433F-A0E4-B92E370AB71F}" srcOrd="0" destOrd="0" presId="urn:microsoft.com/office/officeart/2005/8/layout/process5"/>
    <dgm:cxn modelId="{135AC0BD-9F12-4BBD-BFEB-34C6F6391916}" type="presOf" srcId="{8518B7EE-39F4-4A0F-BF22-565F2279E0B5}" destId="{23F4A4B7-BABE-4716-8333-91765D301E46}" srcOrd="0" destOrd="0" presId="urn:microsoft.com/office/officeart/2005/8/layout/process5"/>
    <dgm:cxn modelId="{E1C9CBC0-59A4-4EAF-BD50-048D54D3CD50}" type="presOf" srcId="{46584E0D-D9B6-4256-B3E1-56938D8D88C7}" destId="{60CD81A8-ED1D-46B2-B6D6-DEE5A97FDE2E}" srcOrd="0" destOrd="0" presId="urn:microsoft.com/office/officeart/2005/8/layout/process5"/>
    <dgm:cxn modelId="{F2BC18DE-EEAB-4A73-8694-66D0170CCBBA}" type="presOf" srcId="{8EEE98C2-78BA-491A-88A6-BE4EC3E73AB3}" destId="{CBFE2BE1-7F77-4E67-9CB3-DBBA70D17687}" srcOrd="1" destOrd="0" presId="urn:microsoft.com/office/officeart/2005/8/layout/process5"/>
    <dgm:cxn modelId="{AC0179E2-3609-46E3-B436-7C0CF2564ABA}" srcId="{AAE1C3C0-012F-4813-9732-2B5E7F73478B}" destId="{CC753E49-F2F9-4469-8D1D-BF3F22042E9B}" srcOrd="1" destOrd="0" parTransId="{BB6B6741-7578-404E-A14C-2019439B646C}" sibTransId="{2F6D0E99-9ED6-4C8B-AA25-6CACA5E64901}"/>
    <dgm:cxn modelId="{54FF30EB-FA8E-4D3E-B548-64279462CB08}" type="presOf" srcId="{35E537A3-4B2E-4A8D-9A8A-24935D5D243F}" destId="{FDF1DBBA-13A5-46B8-868D-2AA787C6F556}" srcOrd="0" destOrd="0" presId="urn:microsoft.com/office/officeart/2005/8/layout/process5"/>
    <dgm:cxn modelId="{B9699DEE-4C26-469E-8E7E-9CA78BCB3D90}" srcId="{AAE1C3C0-012F-4813-9732-2B5E7F73478B}" destId="{8518B7EE-39F4-4A0F-BF22-565F2279E0B5}" srcOrd="3" destOrd="0" parTransId="{1035045B-2C4A-4200-A1A8-8FE0EBBCB48E}" sibTransId="{35E537A3-4B2E-4A8D-9A8A-24935D5D243F}"/>
    <dgm:cxn modelId="{BD8A58F5-A0BF-46E6-A533-B4710C727C13}" type="presOf" srcId="{9B36BDFE-F42D-495E-9C01-F86286795DD9}" destId="{D5A95013-12F9-4111-BC7E-1206C1AE4EB8}" srcOrd="0" destOrd="0" presId="urn:microsoft.com/office/officeart/2005/8/layout/process5"/>
    <dgm:cxn modelId="{36E286F7-AD36-4B37-9D1C-5314DE07AC6C}" srcId="{AAE1C3C0-012F-4813-9732-2B5E7F73478B}" destId="{C113D583-526E-4663-A797-090A1E858BBB}" srcOrd="5" destOrd="0" parTransId="{76DAD0D9-CFC3-4B85-825B-3E166C2AF87E}" sibTransId="{63B2DF53-CE19-4623-8C20-8567FD6CDDC0}"/>
    <dgm:cxn modelId="{95DEAAFA-A618-45A4-A956-EF27E5ECA0C8}" type="presParOf" srcId="{A625F339-DD31-4578-BBF4-DB4BAFF390C4}" destId="{D5A95013-12F9-4111-BC7E-1206C1AE4EB8}" srcOrd="0" destOrd="0" presId="urn:microsoft.com/office/officeart/2005/8/layout/process5"/>
    <dgm:cxn modelId="{DAAA21DA-51DA-435D-BB8F-F88023501027}" type="presParOf" srcId="{A625F339-DD31-4578-BBF4-DB4BAFF390C4}" destId="{85C40059-A4D2-43D2-9010-8EC6D3D5C372}" srcOrd="1" destOrd="0" presId="urn:microsoft.com/office/officeart/2005/8/layout/process5"/>
    <dgm:cxn modelId="{1FD3E9BD-9A96-49D7-BF63-FC1A5ECB9809}" type="presParOf" srcId="{85C40059-A4D2-43D2-9010-8EC6D3D5C372}" destId="{B8939695-E1DE-499F-8D6A-6FC4A7184172}" srcOrd="0" destOrd="0" presId="urn:microsoft.com/office/officeart/2005/8/layout/process5"/>
    <dgm:cxn modelId="{4D53AAA4-471E-4CFC-95CB-E039A42D954A}" type="presParOf" srcId="{A625F339-DD31-4578-BBF4-DB4BAFF390C4}" destId="{4FA5126B-2F78-433F-A0E4-B92E370AB71F}" srcOrd="2" destOrd="0" presId="urn:microsoft.com/office/officeart/2005/8/layout/process5"/>
    <dgm:cxn modelId="{E18E5C9E-A567-433E-B740-D71492EDCAD7}" type="presParOf" srcId="{A625F339-DD31-4578-BBF4-DB4BAFF390C4}" destId="{4D9AD884-FFB0-4CAA-B89B-6EFE9E64523A}" srcOrd="3" destOrd="0" presId="urn:microsoft.com/office/officeart/2005/8/layout/process5"/>
    <dgm:cxn modelId="{343FFE7A-7A34-42BF-B4CD-13B1634C7AFD}" type="presParOf" srcId="{4D9AD884-FFB0-4CAA-B89B-6EFE9E64523A}" destId="{23743370-7D4F-4307-A5D9-B91A20134B05}" srcOrd="0" destOrd="0" presId="urn:microsoft.com/office/officeart/2005/8/layout/process5"/>
    <dgm:cxn modelId="{D5DC92C7-1F6B-4F94-97B7-8573A5CDCB22}" type="presParOf" srcId="{A625F339-DD31-4578-BBF4-DB4BAFF390C4}" destId="{71421982-198F-4948-BE96-C7A89DF0E985}" srcOrd="4" destOrd="0" presId="urn:microsoft.com/office/officeart/2005/8/layout/process5"/>
    <dgm:cxn modelId="{9B4362EC-8694-46F7-8288-EA7EC817DEC2}" type="presParOf" srcId="{A625F339-DD31-4578-BBF4-DB4BAFF390C4}" destId="{49E96536-4EE2-4FBF-B099-B513C6975AEE}" srcOrd="5" destOrd="0" presId="urn:microsoft.com/office/officeart/2005/8/layout/process5"/>
    <dgm:cxn modelId="{15BB9784-43B7-4C86-AC9D-464CCC783C6F}" type="presParOf" srcId="{49E96536-4EE2-4FBF-B099-B513C6975AEE}" destId="{CBFE2BE1-7F77-4E67-9CB3-DBBA70D17687}" srcOrd="0" destOrd="0" presId="urn:microsoft.com/office/officeart/2005/8/layout/process5"/>
    <dgm:cxn modelId="{896FABB6-4477-421A-923D-3CA03738380F}" type="presParOf" srcId="{A625F339-DD31-4578-BBF4-DB4BAFF390C4}" destId="{23F4A4B7-BABE-4716-8333-91765D301E46}" srcOrd="6" destOrd="0" presId="urn:microsoft.com/office/officeart/2005/8/layout/process5"/>
    <dgm:cxn modelId="{90F1C4B8-807D-4593-BABE-FBA3B3B25933}" type="presParOf" srcId="{A625F339-DD31-4578-BBF4-DB4BAFF390C4}" destId="{FDF1DBBA-13A5-46B8-868D-2AA787C6F556}" srcOrd="7" destOrd="0" presId="urn:microsoft.com/office/officeart/2005/8/layout/process5"/>
    <dgm:cxn modelId="{09B0E0AD-A750-4CD0-99EE-C55363542DCA}" type="presParOf" srcId="{FDF1DBBA-13A5-46B8-868D-2AA787C6F556}" destId="{3547D00D-F369-441F-B615-333F99DD7EC2}" srcOrd="0" destOrd="0" presId="urn:microsoft.com/office/officeart/2005/8/layout/process5"/>
    <dgm:cxn modelId="{5AA75E89-D0EB-4966-A3E5-CFCBB1A5C9CE}" type="presParOf" srcId="{A625F339-DD31-4578-BBF4-DB4BAFF390C4}" destId="{5CFC7C79-69CD-4E07-ADD0-A9CF03850FFE}" srcOrd="8" destOrd="0" presId="urn:microsoft.com/office/officeart/2005/8/layout/process5"/>
    <dgm:cxn modelId="{3D32E76B-EC83-46B8-81D0-3B21C556E1D3}" type="presParOf" srcId="{A625F339-DD31-4578-BBF4-DB4BAFF390C4}" destId="{60CD81A8-ED1D-46B2-B6D6-DEE5A97FDE2E}" srcOrd="9" destOrd="0" presId="urn:microsoft.com/office/officeart/2005/8/layout/process5"/>
    <dgm:cxn modelId="{746F8152-4E27-42A2-A805-41FAEE6D97AB}" type="presParOf" srcId="{60CD81A8-ED1D-46B2-B6D6-DEE5A97FDE2E}" destId="{627B1B9A-B0A6-4348-A1DF-877424F82DEF}" srcOrd="0" destOrd="0" presId="urn:microsoft.com/office/officeart/2005/8/layout/process5"/>
    <dgm:cxn modelId="{294B081C-3ABF-473D-B11E-587280C42FF9}" type="presParOf" srcId="{A625F339-DD31-4578-BBF4-DB4BAFF390C4}" destId="{B38E7F63-BE98-4D79-8F86-4BF35409B254}"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A95013-12F9-4111-BC7E-1206C1AE4EB8}">
      <dsp:nvSpPr>
        <dsp:cNvPr id="0" name=""/>
        <dsp:cNvSpPr/>
      </dsp:nvSpPr>
      <dsp:spPr>
        <a:xfrm>
          <a:off x="0" y="35174"/>
          <a:ext cx="2402616" cy="1441570"/>
        </a:xfrm>
        <a:prstGeom prst="roundRect">
          <a:avLst>
            <a:gd name="adj" fmla="val 10000"/>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i-FI" sz="1600" kern="1200" dirty="0"/>
            <a:t>Onko kyseessä (vaikea)vammainen henkilö suhteessa palveluun?</a:t>
          </a:r>
        </a:p>
      </dsp:txBody>
      <dsp:txXfrm>
        <a:off x="42222" y="77396"/>
        <a:ext cx="2318172" cy="1357126"/>
      </dsp:txXfrm>
    </dsp:sp>
    <dsp:sp modelId="{85C40059-A4D2-43D2-9010-8EC6D3D5C372}">
      <dsp:nvSpPr>
        <dsp:cNvPr id="0" name=""/>
        <dsp:cNvSpPr/>
      </dsp:nvSpPr>
      <dsp:spPr>
        <a:xfrm rot="21572688">
          <a:off x="2413477" y="439530"/>
          <a:ext cx="397732" cy="595849"/>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fi-FI" sz="1400" kern="1200" dirty="0"/>
            <a:t>On</a:t>
          </a:r>
        </a:p>
      </dsp:txBody>
      <dsp:txXfrm>
        <a:off x="2413479" y="559174"/>
        <a:ext cx="278412" cy="357509"/>
      </dsp:txXfrm>
    </dsp:sp>
    <dsp:sp modelId="{4FA5126B-2F78-433F-A0E4-B92E370AB71F}">
      <dsp:nvSpPr>
        <dsp:cNvPr id="0" name=""/>
        <dsp:cNvSpPr/>
      </dsp:nvSpPr>
      <dsp:spPr>
        <a:xfrm>
          <a:off x="2986997" y="76396"/>
          <a:ext cx="2133307" cy="1313803"/>
        </a:xfrm>
        <a:prstGeom prst="roundRect">
          <a:avLst>
            <a:gd name="adj" fmla="val 1000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i-FI" sz="1600" kern="1200" dirty="0"/>
            <a:t>Mihin asioihin hän välttämättä tarvitsee toisen henkilön apua?</a:t>
          </a:r>
        </a:p>
      </dsp:txBody>
      <dsp:txXfrm>
        <a:off x="3025477" y="114876"/>
        <a:ext cx="2056347" cy="1236843"/>
      </dsp:txXfrm>
    </dsp:sp>
    <dsp:sp modelId="{4D9AD884-FFB0-4CAA-B89B-6EFE9E64523A}">
      <dsp:nvSpPr>
        <dsp:cNvPr id="0" name=""/>
        <dsp:cNvSpPr/>
      </dsp:nvSpPr>
      <dsp:spPr>
        <a:xfrm rot="21591125">
          <a:off x="6923361" y="453797"/>
          <a:ext cx="894415" cy="595849"/>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r>
            <a:rPr lang="fi-FI" sz="1300" kern="1200" dirty="0"/>
            <a:t>Kyllä</a:t>
          </a:r>
        </a:p>
      </dsp:txBody>
      <dsp:txXfrm>
        <a:off x="6923361" y="573198"/>
        <a:ext cx="715660" cy="357509"/>
      </dsp:txXfrm>
    </dsp:sp>
    <dsp:sp modelId="{71421982-198F-4948-BE96-C7A89DF0E985}">
      <dsp:nvSpPr>
        <dsp:cNvPr id="0" name=""/>
        <dsp:cNvSpPr/>
      </dsp:nvSpPr>
      <dsp:spPr>
        <a:xfrm>
          <a:off x="7699466" y="0"/>
          <a:ext cx="2402616" cy="1441570"/>
        </a:xfrm>
        <a:prstGeom prst="roundRect">
          <a:avLst>
            <a:gd name="adj" fmla="val 1000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i-FI" sz="1600" kern="1200" dirty="0"/>
            <a:t>Mikä on riittävä tuntimäärä kattamaan nämä tarpeet?</a:t>
          </a:r>
        </a:p>
      </dsp:txBody>
      <dsp:txXfrm>
        <a:off x="7741688" y="42222"/>
        <a:ext cx="2318172" cy="1357126"/>
      </dsp:txXfrm>
    </dsp:sp>
    <dsp:sp modelId="{49E96536-4EE2-4FBF-B099-B513C6975AEE}">
      <dsp:nvSpPr>
        <dsp:cNvPr id="0" name=""/>
        <dsp:cNvSpPr/>
      </dsp:nvSpPr>
      <dsp:spPr>
        <a:xfrm rot="5585748">
          <a:off x="8584054" y="1605558"/>
          <a:ext cx="505508" cy="595849"/>
        </a:xfrm>
        <a:prstGeom prst="rightArrow">
          <a:avLst>
            <a:gd name="adj1" fmla="val 60000"/>
            <a:gd name="adj2" fmla="val 50000"/>
          </a:avLst>
        </a:prstGeom>
        <a:solidFill>
          <a:srgbClr val="0070C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fi-FI" sz="1300" kern="1200"/>
        </a:p>
      </dsp:txBody>
      <dsp:txXfrm rot="-5400000">
        <a:off x="8662149" y="1650839"/>
        <a:ext cx="357509" cy="353856"/>
      </dsp:txXfrm>
    </dsp:sp>
    <dsp:sp modelId="{23F4A4B7-BABE-4716-8333-91765D301E46}">
      <dsp:nvSpPr>
        <dsp:cNvPr id="0" name=""/>
        <dsp:cNvSpPr/>
      </dsp:nvSpPr>
      <dsp:spPr>
        <a:xfrm>
          <a:off x="7569989" y="2393968"/>
          <a:ext cx="2402616" cy="1441570"/>
        </a:xfrm>
        <a:prstGeom prst="roundRect">
          <a:avLst>
            <a:gd name="adj" fmla="val 10000"/>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i-FI" sz="1600" kern="1200" dirty="0"/>
            <a:t>Mikä/mitkä järjestämistavat sopivat asiakkaalle? Asiakkaan näkemys?</a:t>
          </a:r>
        </a:p>
      </dsp:txBody>
      <dsp:txXfrm>
        <a:off x="7612211" y="2436190"/>
        <a:ext cx="2318172" cy="1357126"/>
      </dsp:txXfrm>
    </dsp:sp>
    <dsp:sp modelId="{FDF1DBBA-13A5-46B8-868D-2AA787C6F556}">
      <dsp:nvSpPr>
        <dsp:cNvPr id="0" name=""/>
        <dsp:cNvSpPr/>
      </dsp:nvSpPr>
      <dsp:spPr>
        <a:xfrm rot="10791040">
          <a:off x="6810755" y="2829918"/>
          <a:ext cx="503269" cy="595849"/>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fi-FI" sz="1300" kern="1200"/>
        </a:p>
      </dsp:txBody>
      <dsp:txXfrm rot="10800000">
        <a:off x="6961736" y="2948891"/>
        <a:ext cx="352288" cy="357509"/>
      </dsp:txXfrm>
    </dsp:sp>
    <dsp:sp modelId="{5CFC7C79-69CD-4E07-ADD0-A9CF03850FFE}">
      <dsp:nvSpPr>
        <dsp:cNvPr id="0" name=""/>
        <dsp:cNvSpPr/>
      </dsp:nvSpPr>
      <dsp:spPr>
        <a:xfrm>
          <a:off x="4217810" y="2402704"/>
          <a:ext cx="2402616" cy="1441570"/>
        </a:xfrm>
        <a:prstGeom prst="roundRect">
          <a:avLst>
            <a:gd name="adj" fmla="val 1000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i-FI" sz="1600" kern="1200" dirty="0"/>
            <a:t>Päätöksen ajallinen kesto? Onko jokin erityinen syy tehdä määräaikainen päätös?</a:t>
          </a:r>
        </a:p>
      </dsp:txBody>
      <dsp:txXfrm>
        <a:off x="4260032" y="2444926"/>
        <a:ext cx="2318172" cy="1357126"/>
      </dsp:txXfrm>
    </dsp:sp>
    <dsp:sp modelId="{60CD81A8-ED1D-46B2-B6D6-DEE5A97FDE2E}">
      <dsp:nvSpPr>
        <dsp:cNvPr id="0" name=""/>
        <dsp:cNvSpPr/>
      </dsp:nvSpPr>
      <dsp:spPr>
        <a:xfrm rot="10808899">
          <a:off x="3488410" y="2821234"/>
          <a:ext cx="515443" cy="595849"/>
        </a:xfrm>
        <a:prstGeom prst="rightArrow">
          <a:avLst>
            <a:gd name="adj1" fmla="val 60000"/>
            <a:gd name="adj2" fmla="val 50000"/>
          </a:avLst>
        </a:prstGeom>
        <a:solidFill>
          <a:srgbClr val="0070C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fi-FI" sz="1300" kern="1200"/>
        </a:p>
      </dsp:txBody>
      <dsp:txXfrm rot="10800000">
        <a:off x="3643043" y="2940604"/>
        <a:ext cx="360810" cy="357509"/>
      </dsp:txXfrm>
    </dsp:sp>
    <dsp:sp modelId="{B38E7F63-BE98-4D79-8F86-4BF35409B254}">
      <dsp:nvSpPr>
        <dsp:cNvPr id="0" name=""/>
        <dsp:cNvSpPr/>
      </dsp:nvSpPr>
      <dsp:spPr>
        <a:xfrm>
          <a:off x="842661" y="2393968"/>
          <a:ext cx="2402616" cy="1441570"/>
        </a:xfrm>
        <a:prstGeom prst="roundRect">
          <a:avLst>
            <a:gd name="adj" fmla="val 10000"/>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i-FI" sz="1600" kern="1200" dirty="0"/>
            <a:t>Laaditaan palvelusuunnitelma ja -päätös. Päivitykset tilanteen muuttuessa ja muutenkin riittävän usein.</a:t>
          </a:r>
        </a:p>
      </dsp:txBody>
      <dsp:txXfrm>
        <a:off x="884883" y="2436190"/>
        <a:ext cx="2318172" cy="1357126"/>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245D226-333E-40F1-B593-7C87FFE9B44B}"/>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BE0224E6-CD05-4B4D-997D-A4183A1478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14A5CC5F-C3A2-4B0B-90F3-DC363ECA2AFC}"/>
              </a:ext>
            </a:extLst>
          </p:cNvPr>
          <p:cNvSpPr>
            <a:spLocks noGrp="1"/>
          </p:cNvSpPr>
          <p:nvPr>
            <p:ph type="dt" sz="half" idx="10"/>
          </p:nvPr>
        </p:nvSpPr>
        <p:spPr/>
        <p:txBody>
          <a:bodyPr/>
          <a:lstStyle/>
          <a:p>
            <a:fld id="{CFEBCBCF-5400-4273-910E-92E58AFF4EDB}" type="datetimeFigureOut">
              <a:rPr lang="fi-FI" smtClean="0"/>
              <a:t>3.6.2022</a:t>
            </a:fld>
            <a:endParaRPr lang="fi-FI"/>
          </a:p>
        </p:txBody>
      </p:sp>
      <p:sp>
        <p:nvSpPr>
          <p:cNvPr id="5" name="Alatunnisteen paikkamerkki 4">
            <a:extLst>
              <a:ext uri="{FF2B5EF4-FFF2-40B4-BE49-F238E27FC236}">
                <a16:creationId xmlns:a16="http://schemas.microsoft.com/office/drawing/2014/main" id="{B065E210-18CA-4777-B79A-CFEBED7865BB}"/>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C5767531-F074-4958-BBCC-2D3DFD555F7E}"/>
              </a:ext>
            </a:extLst>
          </p:cNvPr>
          <p:cNvSpPr>
            <a:spLocks noGrp="1"/>
          </p:cNvSpPr>
          <p:nvPr>
            <p:ph type="sldNum" sz="quarter" idx="12"/>
          </p:nvPr>
        </p:nvSpPr>
        <p:spPr/>
        <p:txBody>
          <a:bodyPr/>
          <a:lstStyle/>
          <a:p>
            <a:fld id="{63509262-2A12-4809-A84E-D76DD91DEBAB}" type="slidenum">
              <a:rPr lang="fi-FI" smtClean="0"/>
              <a:t>‹#›</a:t>
            </a:fld>
            <a:endParaRPr lang="fi-FI"/>
          </a:p>
        </p:txBody>
      </p:sp>
    </p:spTree>
    <p:extLst>
      <p:ext uri="{BB962C8B-B14F-4D97-AF65-F5344CB8AC3E}">
        <p14:creationId xmlns:p14="http://schemas.microsoft.com/office/powerpoint/2010/main" val="3011787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BBE1768-668C-42B6-9E9B-977EFBA804E1}"/>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EA98F5F6-7809-4293-82AB-2B2B2D5F3A2D}"/>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1631B1EE-9752-4145-ADA4-102BB03116B6}"/>
              </a:ext>
            </a:extLst>
          </p:cNvPr>
          <p:cNvSpPr>
            <a:spLocks noGrp="1"/>
          </p:cNvSpPr>
          <p:nvPr>
            <p:ph type="dt" sz="half" idx="10"/>
          </p:nvPr>
        </p:nvSpPr>
        <p:spPr/>
        <p:txBody>
          <a:bodyPr/>
          <a:lstStyle/>
          <a:p>
            <a:fld id="{CFEBCBCF-5400-4273-910E-92E58AFF4EDB}" type="datetimeFigureOut">
              <a:rPr lang="fi-FI" smtClean="0"/>
              <a:t>3.6.2022</a:t>
            </a:fld>
            <a:endParaRPr lang="fi-FI"/>
          </a:p>
        </p:txBody>
      </p:sp>
      <p:sp>
        <p:nvSpPr>
          <p:cNvPr id="5" name="Alatunnisteen paikkamerkki 4">
            <a:extLst>
              <a:ext uri="{FF2B5EF4-FFF2-40B4-BE49-F238E27FC236}">
                <a16:creationId xmlns:a16="http://schemas.microsoft.com/office/drawing/2014/main" id="{2DD37296-17ED-434D-864F-8969DBA0D5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C9997A59-F5E5-4D9D-8507-3AF53B2E3F0D}"/>
              </a:ext>
            </a:extLst>
          </p:cNvPr>
          <p:cNvSpPr>
            <a:spLocks noGrp="1"/>
          </p:cNvSpPr>
          <p:nvPr>
            <p:ph type="sldNum" sz="quarter" idx="12"/>
          </p:nvPr>
        </p:nvSpPr>
        <p:spPr/>
        <p:txBody>
          <a:bodyPr/>
          <a:lstStyle/>
          <a:p>
            <a:fld id="{63509262-2A12-4809-A84E-D76DD91DEBAB}" type="slidenum">
              <a:rPr lang="fi-FI" smtClean="0"/>
              <a:t>‹#›</a:t>
            </a:fld>
            <a:endParaRPr lang="fi-FI"/>
          </a:p>
        </p:txBody>
      </p:sp>
    </p:spTree>
    <p:extLst>
      <p:ext uri="{BB962C8B-B14F-4D97-AF65-F5344CB8AC3E}">
        <p14:creationId xmlns:p14="http://schemas.microsoft.com/office/powerpoint/2010/main" val="3276608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B126FC68-B327-49D4-BD75-4AD1A36D0D19}"/>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62855C73-200E-4EEC-A688-A7D01E4B7E23}"/>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125E9AB1-0707-406C-9ADE-EC49A3C742E6}"/>
              </a:ext>
            </a:extLst>
          </p:cNvPr>
          <p:cNvSpPr>
            <a:spLocks noGrp="1"/>
          </p:cNvSpPr>
          <p:nvPr>
            <p:ph type="dt" sz="half" idx="10"/>
          </p:nvPr>
        </p:nvSpPr>
        <p:spPr/>
        <p:txBody>
          <a:bodyPr/>
          <a:lstStyle/>
          <a:p>
            <a:fld id="{CFEBCBCF-5400-4273-910E-92E58AFF4EDB}" type="datetimeFigureOut">
              <a:rPr lang="fi-FI" smtClean="0"/>
              <a:t>3.6.2022</a:t>
            </a:fld>
            <a:endParaRPr lang="fi-FI"/>
          </a:p>
        </p:txBody>
      </p:sp>
      <p:sp>
        <p:nvSpPr>
          <p:cNvPr id="5" name="Alatunnisteen paikkamerkki 4">
            <a:extLst>
              <a:ext uri="{FF2B5EF4-FFF2-40B4-BE49-F238E27FC236}">
                <a16:creationId xmlns:a16="http://schemas.microsoft.com/office/drawing/2014/main" id="{01E2C102-C549-4696-8D59-101428F69AB1}"/>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377A021-E329-43E6-B93C-0EF9C92E8D84}"/>
              </a:ext>
            </a:extLst>
          </p:cNvPr>
          <p:cNvSpPr>
            <a:spLocks noGrp="1"/>
          </p:cNvSpPr>
          <p:nvPr>
            <p:ph type="sldNum" sz="quarter" idx="12"/>
          </p:nvPr>
        </p:nvSpPr>
        <p:spPr/>
        <p:txBody>
          <a:bodyPr/>
          <a:lstStyle/>
          <a:p>
            <a:fld id="{63509262-2A12-4809-A84E-D76DD91DEBAB}" type="slidenum">
              <a:rPr lang="fi-FI" smtClean="0"/>
              <a:t>‹#›</a:t>
            </a:fld>
            <a:endParaRPr lang="fi-FI"/>
          </a:p>
        </p:txBody>
      </p:sp>
    </p:spTree>
    <p:extLst>
      <p:ext uri="{BB962C8B-B14F-4D97-AF65-F5344CB8AC3E}">
        <p14:creationId xmlns:p14="http://schemas.microsoft.com/office/powerpoint/2010/main" val="9582071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fi-FI"/>
              <a:t>Muokkaa ots. perustyyl. napsautt.</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3CADBD16-5BFB-4D9F-9646-C75D1B53BBB6}" type="datetimeFigureOut">
              <a:rPr lang="en-US" smtClean="0"/>
              <a:pPr/>
              <a:t>6/3/2022</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10870767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3CADBD16-5BFB-4D9F-9646-C75D1B53BBB6}" type="datetimeFigureOut">
              <a:rPr lang="en-US" smtClean="0"/>
              <a:pPr/>
              <a:t>6/3/2022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36509670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fi-FI"/>
              <a:t>Muokkaa ots. perustyyl. napsautt.</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3CADBD16-5BFB-4D9F-9646-C75D1B53BBB6}" type="datetimeFigureOut">
              <a:rPr lang="en-US" smtClean="0"/>
              <a:pPr/>
              <a:t>6/3/2022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34489368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3CADBD16-5BFB-4D9F-9646-C75D1B53BBB6}" type="datetimeFigureOut">
              <a:rPr lang="en-US" smtClean="0"/>
              <a:pPr/>
              <a:t>6/3/2022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3071736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fi-FI"/>
              <a:t>Muokkaa ots. perustyyl. napsautt.</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1141410" y="3073397"/>
            <a:ext cx="4878391" cy="2717801"/>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6172200" y="3073397"/>
            <a:ext cx="4875210" cy="2717801"/>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3CADBD16-5BFB-4D9F-9646-C75D1B53BBB6}" type="datetimeFigureOut">
              <a:rPr lang="en-US" smtClean="0"/>
              <a:pPr/>
              <a:t>6/3/2022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10457724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3CADBD16-5BFB-4D9F-9646-C75D1B53BBB6}" type="datetimeFigureOut">
              <a:rPr lang="en-US" smtClean="0"/>
              <a:pPr/>
              <a:t>6/3/2022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23651891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ADBD16-5BFB-4D9F-9646-C75D1B53BBB6}" type="datetimeFigureOut">
              <a:rPr lang="en-US" smtClean="0"/>
              <a:pPr/>
              <a:t>6/3/2022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2109341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fi-FI"/>
              <a:t>Muokkaa ots. perustyyl. napsautt.</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3CADBD16-5BFB-4D9F-9646-C75D1B53BBB6}" type="datetimeFigureOut">
              <a:rPr lang="en-US" smtClean="0"/>
              <a:pPr/>
              <a:t>6/3/2022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991682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12F135-7CBC-4BB7-A31D-667064A77F68}"/>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5AF0F214-3619-4499-BAA2-443971B3F598}"/>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00226076-7E31-4011-9188-E94A2FD5C459}"/>
              </a:ext>
            </a:extLst>
          </p:cNvPr>
          <p:cNvSpPr>
            <a:spLocks noGrp="1"/>
          </p:cNvSpPr>
          <p:nvPr>
            <p:ph type="dt" sz="half" idx="10"/>
          </p:nvPr>
        </p:nvSpPr>
        <p:spPr/>
        <p:txBody>
          <a:bodyPr/>
          <a:lstStyle/>
          <a:p>
            <a:fld id="{CFEBCBCF-5400-4273-910E-92E58AFF4EDB}" type="datetimeFigureOut">
              <a:rPr lang="fi-FI" smtClean="0"/>
              <a:t>3.6.2022</a:t>
            </a:fld>
            <a:endParaRPr lang="fi-FI"/>
          </a:p>
        </p:txBody>
      </p:sp>
      <p:sp>
        <p:nvSpPr>
          <p:cNvPr id="5" name="Alatunnisteen paikkamerkki 4">
            <a:extLst>
              <a:ext uri="{FF2B5EF4-FFF2-40B4-BE49-F238E27FC236}">
                <a16:creationId xmlns:a16="http://schemas.microsoft.com/office/drawing/2014/main" id="{2F440CB8-F79D-459E-BA13-1C6F09AF5FB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381976C-68ED-461C-8A48-A536E2CF9F4A}"/>
              </a:ext>
            </a:extLst>
          </p:cNvPr>
          <p:cNvSpPr>
            <a:spLocks noGrp="1"/>
          </p:cNvSpPr>
          <p:nvPr>
            <p:ph type="sldNum" sz="quarter" idx="12"/>
          </p:nvPr>
        </p:nvSpPr>
        <p:spPr/>
        <p:txBody>
          <a:bodyPr/>
          <a:lstStyle/>
          <a:p>
            <a:fld id="{63509262-2A12-4809-A84E-D76DD91DEBAB}" type="slidenum">
              <a:rPr lang="fi-FI" smtClean="0"/>
              <a:t>‹#›</a:t>
            </a:fld>
            <a:endParaRPr lang="fi-FI"/>
          </a:p>
        </p:txBody>
      </p:sp>
    </p:spTree>
    <p:extLst>
      <p:ext uri="{BB962C8B-B14F-4D97-AF65-F5344CB8AC3E}">
        <p14:creationId xmlns:p14="http://schemas.microsoft.com/office/powerpoint/2010/main" val="23250746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fi-FI"/>
              <a:t>Muokkaa ots. perustyyl. napsautt.</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3CADBD16-5BFB-4D9F-9646-C75D1B53BBB6}" type="datetimeFigureOut">
              <a:rPr lang="en-US" smtClean="0"/>
              <a:pPr/>
              <a:t>6/3/2022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2859653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amakuva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fi-FI"/>
              <a:t>Muokkaa ots. perustyyl. napsautt.</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fi-FI"/>
              <a:t>Lisää kuva napsauttamalla kuvaketta</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3CADBD16-5BFB-4D9F-9646-C75D1B53BBB6}" type="datetimeFigureOut">
              <a:rPr lang="en-US" smtClean="0"/>
              <a:pPr/>
              <a:t>6/3/2022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14604237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tsikko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fi-FI"/>
              <a:t>Muokkaa ots. perustyyl. napsautt.</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3CADBD16-5BFB-4D9F-9646-C75D1B53BBB6}" type="datetimeFigureOut">
              <a:rPr lang="en-US" smtClean="0"/>
              <a:pPr/>
              <a:t>6/3/2022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28004881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Lainaus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fi-FI"/>
              <a:t>Muokkaa ots. perustyyl. napsautt.</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3CADBD16-5BFB-4D9F-9646-C75D1B53BBB6}" type="datetimeFigureOut">
              <a:rPr lang="en-US" smtClean="0"/>
              <a:pPr/>
              <a:t>6/3/2022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722274-0FAA-4649-AA4E-4210F4F32167}" type="slidenum">
              <a:rPr lang="en-US" smtClean="0"/>
              <a:pPr/>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5762715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imikortti">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fi-FI"/>
              <a:t>Muokkaa ots. perustyyl. napsautt.</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3CADBD16-5BFB-4D9F-9646-C75D1B53BBB6}" type="datetimeFigureOut">
              <a:rPr lang="en-US" smtClean="0"/>
              <a:pPr/>
              <a:t>6/3/2022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4135687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saraketta">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fi-FI"/>
              <a:t>Muokkaa ots. perustyyl. napsautt.</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3" name="Date Placeholder 2"/>
          <p:cNvSpPr>
            <a:spLocks noGrp="1"/>
          </p:cNvSpPr>
          <p:nvPr>
            <p:ph type="dt" sz="half" idx="10"/>
          </p:nvPr>
        </p:nvSpPr>
        <p:spPr/>
        <p:txBody>
          <a:bodyPr/>
          <a:lstStyle/>
          <a:p>
            <a:fld id="{3CADBD16-5BFB-4D9F-9646-C75D1B53BBB6}" type="datetimeFigureOut">
              <a:rPr lang="en-US" smtClean="0"/>
              <a:pPr/>
              <a:t>6/3/2022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13299364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kuvan sarake">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fi-FI"/>
              <a:t>Muokkaa ots. perustyyl. napsautt.</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i-FI"/>
              <a:t>Lisää kuva napsauttamalla kuvaketta</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i-FI"/>
              <a:t>Lisää kuva napsauttamalla kuvaketta</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i-FI"/>
              <a:t>Lisää kuva napsauttamalla kuvaketta</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3" name="Date Placeholder 2"/>
          <p:cNvSpPr>
            <a:spLocks noGrp="1"/>
          </p:cNvSpPr>
          <p:nvPr>
            <p:ph type="dt" sz="half" idx="10"/>
          </p:nvPr>
        </p:nvSpPr>
        <p:spPr/>
        <p:txBody>
          <a:bodyPr/>
          <a:lstStyle/>
          <a:p>
            <a:fld id="{3CADBD16-5BFB-4D9F-9646-C75D1B53BBB6}" type="datetimeFigureOut">
              <a:rPr lang="en-US" smtClean="0"/>
              <a:pPr/>
              <a:t>6/3/2022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24075072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ncho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3CADBD16-5BFB-4D9F-9646-C75D1B53BBB6}" type="datetimeFigureOut">
              <a:rPr lang="en-US" smtClean="0"/>
              <a:pPr/>
              <a:t>6/3/2022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25896473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fi-FI"/>
              <a:t>Muokkaa ots. perustyyl. napsautt.</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3CADBD16-5BFB-4D9F-9646-C75D1B53BBB6}" type="datetimeFigureOut">
              <a:rPr lang="en-US" smtClean="0"/>
              <a:pPr/>
              <a:t>6/3/2022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797995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C17C32F-E19B-48A3-9D14-8E9A72C2F880}"/>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EEC9DCF7-7D29-470F-BAD1-C2B8483A14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C10F2E72-E044-42EB-B18E-EF172E7E4935}"/>
              </a:ext>
            </a:extLst>
          </p:cNvPr>
          <p:cNvSpPr>
            <a:spLocks noGrp="1"/>
          </p:cNvSpPr>
          <p:nvPr>
            <p:ph type="dt" sz="half" idx="10"/>
          </p:nvPr>
        </p:nvSpPr>
        <p:spPr/>
        <p:txBody>
          <a:bodyPr/>
          <a:lstStyle/>
          <a:p>
            <a:fld id="{CFEBCBCF-5400-4273-910E-92E58AFF4EDB}" type="datetimeFigureOut">
              <a:rPr lang="fi-FI" smtClean="0"/>
              <a:t>3.6.2022</a:t>
            </a:fld>
            <a:endParaRPr lang="fi-FI"/>
          </a:p>
        </p:txBody>
      </p:sp>
      <p:sp>
        <p:nvSpPr>
          <p:cNvPr id="5" name="Alatunnisteen paikkamerkki 4">
            <a:extLst>
              <a:ext uri="{FF2B5EF4-FFF2-40B4-BE49-F238E27FC236}">
                <a16:creationId xmlns:a16="http://schemas.microsoft.com/office/drawing/2014/main" id="{6C890624-0FC2-412B-80D1-AE82E06D27F5}"/>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AD92B8BA-BF8E-496A-867D-AACBC4360BBD}"/>
              </a:ext>
            </a:extLst>
          </p:cNvPr>
          <p:cNvSpPr>
            <a:spLocks noGrp="1"/>
          </p:cNvSpPr>
          <p:nvPr>
            <p:ph type="sldNum" sz="quarter" idx="12"/>
          </p:nvPr>
        </p:nvSpPr>
        <p:spPr/>
        <p:txBody>
          <a:bodyPr/>
          <a:lstStyle/>
          <a:p>
            <a:fld id="{63509262-2A12-4809-A84E-D76DD91DEBAB}" type="slidenum">
              <a:rPr lang="fi-FI" smtClean="0"/>
              <a:t>‹#›</a:t>
            </a:fld>
            <a:endParaRPr lang="fi-FI"/>
          </a:p>
        </p:txBody>
      </p:sp>
    </p:spTree>
    <p:extLst>
      <p:ext uri="{BB962C8B-B14F-4D97-AF65-F5344CB8AC3E}">
        <p14:creationId xmlns:p14="http://schemas.microsoft.com/office/powerpoint/2010/main" val="3331264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6A3E3B0-2085-460E-B552-0262B6830611}"/>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BD6DCE02-9FF8-454B-9426-98110004C3A9}"/>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0E5B7073-AA45-4E80-96D1-3B2AEC02FAE1}"/>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ACCE4222-1555-4F0C-B454-44DB295E187B}"/>
              </a:ext>
            </a:extLst>
          </p:cNvPr>
          <p:cNvSpPr>
            <a:spLocks noGrp="1"/>
          </p:cNvSpPr>
          <p:nvPr>
            <p:ph type="dt" sz="half" idx="10"/>
          </p:nvPr>
        </p:nvSpPr>
        <p:spPr/>
        <p:txBody>
          <a:bodyPr/>
          <a:lstStyle/>
          <a:p>
            <a:fld id="{CFEBCBCF-5400-4273-910E-92E58AFF4EDB}" type="datetimeFigureOut">
              <a:rPr lang="fi-FI" smtClean="0"/>
              <a:t>3.6.2022</a:t>
            </a:fld>
            <a:endParaRPr lang="fi-FI"/>
          </a:p>
        </p:txBody>
      </p:sp>
      <p:sp>
        <p:nvSpPr>
          <p:cNvPr id="6" name="Alatunnisteen paikkamerkki 5">
            <a:extLst>
              <a:ext uri="{FF2B5EF4-FFF2-40B4-BE49-F238E27FC236}">
                <a16:creationId xmlns:a16="http://schemas.microsoft.com/office/drawing/2014/main" id="{304FB1CF-9F7C-467E-A081-5F2653815B24}"/>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888EBB3F-00B9-40E6-A07D-1861A44E1400}"/>
              </a:ext>
            </a:extLst>
          </p:cNvPr>
          <p:cNvSpPr>
            <a:spLocks noGrp="1"/>
          </p:cNvSpPr>
          <p:nvPr>
            <p:ph type="sldNum" sz="quarter" idx="12"/>
          </p:nvPr>
        </p:nvSpPr>
        <p:spPr/>
        <p:txBody>
          <a:bodyPr/>
          <a:lstStyle/>
          <a:p>
            <a:fld id="{63509262-2A12-4809-A84E-D76DD91DEBAB}" type="slidenum">
              <a:rPr lang="fi-FI" smtClean="0"/>
              <a:t>‹#›</a:t>
            </a:fld>
            <a:endParaRPr lang="fi-FI"/>
          </a:p>
        </p:txBody>
      </p:sp>
    </p:spTree>
    <p:extLst>
      <p:ext uri="{BB962C8B-B14F-4D97-AF65-F5344CB8AC3E}">
        <p14:creationId xmlns:p14="http://schemas.microsoft.com/office/powerpoint/2010/main" val="3424107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5B59C60-D260-4FA1-ADA7-55F3DC1ADB6D}"/>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5842246C-8502-4870-BF8F-8280182BA6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E9288C6D-F130-4166-80AF-89E0F0ECFE3B}"/>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92D772C8-8C30-4871-B298-08CDD69BEA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72301D86-7B9C-4C88-8B92-4B5B63CC791F}"/>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5CDA02AB-1E8B-437A-96AC-D45F426212CD}"/>
              </a:ext>
            </a:extLst>
          </p:cNvPr>
          <p:cNvSpPr>
            <a:spLocks noGrp="1"/>
          </p:cNvSpPr>
          <p:nvPr>
            <p:ph type="dt" sz="half" idx="10"/>
          </p:nvPr>
        </p:nvSpPr>
        <p:spPr/>
        <p:txBody>
          <a:bodyPr/>
          <a:lstStyle/>
          <a:p>
            <a:fld id="{CFEBCBCF-5400-4273-910E-92E58AFF4EDB}" type="datetimeFigureOut">
              <a:rPr lang="fi-FI" smtClean="0"/>
              <a:t>3.6.2022</a:t>
            </a:fld>
            <a:endParaRPr lang="fi-FI"/>
          </a:p>
        </p:txBody>
      </p:sp>
      <p:sp>
        <p:nvSpPr>
          <p:cNvPr id="8" name="Alatunnisteen paikkamerkki 7">
            <a:extLst>
              <a:ext uri="{FF2B5EF4-FFF2-40B4-BE49-F238E27FC236}">
                <a16:creationId xmlns:a16="http://schemas.microsoft.com/office/drawing/2014/main" id="{A124D8BF-27BB-42FD-82FA-5287841DD9FF}"/>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B8EBE904-52F5-4F7E-A785-2022CBAD164A}"/>
              </a:ext>
            </a:extLst>
          </p:cNvPr>
          <p:cNvSpPr>
            <a:spLocks noGrp="1"/>
          </p:cNvSpPr>
          <p:nvPr>
            <p:ph type="sldNum" sz="quarter" idx="12"/>
          </p:nvPr>
        </p:nvSpPr>
        <p:spPr/>
        <p:txBody>
          <a:bodyPr/>
          <a:lstStyle/>
          <a:p>
            <a:fld id="{63509262-2A12-4809-A84E-D76DD91DEBAB}" type="slidenum">
              <a:rPr lang="fi-FI" smtClean="0"/>
              <a:t>‹#›</a:t>
            </a:fld>
            <a:endParaRPr lang="fi-FI"/>
          </a:p>
        </p:txBody>
      </p:sp>
    </p:spTree>
    <p:extLst>
      <p:ext uri="{BB962C8B-B14F-4D97-AF65-F5344CB8AC3E}">
        <p14:creationId xmlns:p14="http://schemas.microsoft.com/office/powerpoint/2010/main" val="40094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6FF1007-E640-45E3-B707-532CE0AA8177}"/>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C3CCE68C-C55C-4A86-A180-05A63A8FB88B}"/>
              </a:ext>
            </a:extLst>
          </p:cNvPr>
          <p:cNvSpPr>
            <a:spLocks noGrp="1"/>
          </p:cNvSpPr>
          <p:nvPr>
            <p:ph type="dt" sz="half" idx="10"/>
          </p:nvPr>
        </p:nvSpPr>
        <p:spPr/>
        <p:txBody>
          <a:bodyPr/>
          <a:lstStyle/>
          <a:p>
            <a:fld id="{CFEBCBCF-5400-4273-910E-92E58AFF4EDB}" type="datetimeFigureOut">
              <a:rPr lang="fi-FI" smtClean="0"/>
              <a:t>3.6.2022</a:t>
            </a:fld>
            <a:endParaRPr lang="fi-FI"/>
          </a:p>
        </p:txBody>
      </p:sp>
      <p:sp>
        <p:nvSpPr>
          <p:cNvPr id="4" name="Alatunnisteen paikkamerkki 3">
            <a:extLst>
              <a:ext uri="{FF2B5EF4-FFF2-40B4-BE49-F238E27FC236}">
                <a16:creationId xmlns:a16="http://schemas.microsoft.com/office/drawing/2014/main" id="{17FB4723-6387-4A72-B876-2F95EC643E09}"/>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019A4A45-FB69-4763-AEA2-0E6523EC8601}"/>
              </a:ext>
            </a:extLst>
          </p:cNvPr>
          <p:cNvSpPr>
            <a:spLocks noGrp="1"/>
          </p:cNvSpPr>
          <p:nvPr>
            <p:ph type="sldNum" sz="quarter" idx="12"/>
          </p:nvPr>
        </p:nvSpPr>
        <p:spPr/>
        <p:txBody>
          <a:bodyPr/>
          <a:lstStyle/>
          <a:p>
            <a:fld id="{63509262-2A12-4809-A84E-D76DD91DEBAB}" type="slidenum">
              <a:rPr lang="fi-FI" smtClean="0"/>
              <a:t>‹#›</a:t>
            </a:fld>
            <a:endParaRPr lang="fi-FI"/>
          </a:p>
        </p:txBody>
      </p:sp>
    </p:spTree>
    <p:extLst>
      <p:ext uri="{BB962C8B-B14F-4D97-AF65-F5344CB8AC3E}">
        <p14:creationId xmlns:p14="http://schemas.microsoft.com/office/powerpoint/2010/main" val="2178551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6E5CDDDD-21FF-4303-B79E-D10FD8E36759}"/>
              </a:ext>
            </a:extLst>
          </p:cNvPr>
          <p:cNvSpPr>
            <a:spLocks noGrp="1"/>
          </p:cNvSpPr>
          <p:nvPr>
            <p:ph type="dt" sz="half" idx="10"/>
          </p:nvPr>
        </p:nvSpPr>
        <p:spPr/>
        <p:txBody>
          <a:bodyPr/>
          <a:lstStyle/>
          <a:p>
            <a:fld id="{CFEBCBCF-5400-4273-910E-92E58AFF4EDB}" type="datetimeFigureOut">
              <a:rPr lang="fi-FI" smtClean="0"/>
              <a:t>3.6.2022</a:t>
            </a:fld>
            <a:endParaRPr lang="fi-FI"/>
          </a:p>
        </p:txBody>
      </p:sp>
      <p:sp>
        <p:nvSpPr>
          <p:cNvPr id="3" name="Alatunnisteen paikkamerkki 2">
            <a:extLst>
              <a:ext uri="{FF2B5EF4-FFF2-40B4-BE49-F238E27FC236}">
                <a16:creationId xmlns:a16="http://schemas.microsoft.com/office/drawing/2014/main" id="{EF101B6C-225A-40F8-8691-075B08455828}"/>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333CDF40-D60A-4692-8E85-06A7BFC81C90}"/>
              </a:ext>
            </a:extLst>
          </p:cNvPr>
          <p:cNvSpPr>
            <a:spLocks noGrp="1"/>
          </p:cNvSpPr>
          <p:nvPr>
            <p:ph type="sldNum" sz="quarter" idx="12"/>
          </p:nvPr>
        </p:nvSpPr>
        <p:spPr/>
        <p:txBody>
          <a:bodyPr/>
          <a:lstStyle/>
          <a:p>
            <a:fld id="{63509262-2A12-4809-A84E-D76DD91DEBAB}" type="slidenum">
              <a:rPr lang="fi-FI" smtClean="0"/>
              <a:t>‹#›</a:t>
            </a:fld>
            <a:endParaRPr lang="fi-FI"/>
          </a:p>
        </p:txBody>
      </p:sp>
    </p:spTree>
    <p:extLst>
      <p:ext uri="{BB962C8B-B14F-4D97-AF65-F5344CB8AC3E}">
        <p14:creationId xmlns:p14="http://schemas.microsoft.com/office/powerpoint/2010/main" val="1013251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527F6F0-1398-4CEB-B6D1-C1D60EDC6B69}"/>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B93A8949-CE9A-4760-BB46-7C72F3B3CE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8F209C4F-8AF9-44BD-8AF7-167AE5CECF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3B06B018-DFF0-47E7-85C9-742BEB64D41F}"/>
              </a:ext>
            </a:extLst>
          </p:cNvPr>
          <p:cNvSpPr>
            <a:spLocks noGrp="1"/>
          </p:cNvSpPr>
          <p:nvPr>
            <p:ph type="dt" sz="half" idx="10"/>
          </p:nvPr>
        </p:nvSpPr>
        <p:spPr/>
        <p:txBody>
          <a:bodyPr/>
          <a:lstStyle/>
          <a:p>
            <a:fld id="{CFEBCBCF-5400-4273-910E-92E58AFF4EDB}" type="datetimeFigureOut">
              <a:rPr lang="fi-FI" smtClean="0"/>
              <a:t>3.6.2022</a:t>
            </a:fld>
            <a:endParaRPr lang="fi-FI"/>
          </a:p>
        </p:txBody>
      </p:sp>
      <p:sp>
        <p:nvSpPr>
          <p:cNvPr id="6" name="Alatunnisteen paikkamerkki 5">
            <a:extLst>
              <a:ext uri="{FF2B5EF4-FFF2-40B4-BE49-F238E27FC236}">
                <a16:creationId xmlns:a16="http://schemas.microsoft.com/office/drawing/2014/main" id="{1B622F46-5949-4952-A8B3-CCDD24C5C488}"/>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2777C3C2-6389-474A-85F8-44DA5BFF3268}"/>
              </a:ext>
            </a:extLst>
          </p:cNvPr>
          <p:cNvSpPr>
            <a:spLocks noGrp="1"/>
          </p:cNvSpPr>
          <p:nvPr>
            <p:ph type="sldNum" sz="quarter" idx="12"/>
          </p:nvPr>
        </p:nvSpPr>
        <p:spPr/>
        <p:txBody>
          <a:bodyPr/>
          <a:lstStyle/>
          <a:p>
            <a:fld id="{63509262-2A12-4809-A84E-D76DD91DEBAB}" type="slidenum">
              <a:rPr lang="fi-FI" smtClean="0"/>
              <a:t>‹#›</a:t>
            </a:fld>
            <a:endParaRPr lang="fi-FI"/>
          </a:p>
        </p:txBody>
      </p:sp>
    </p:spTree>
    <p:extLst>
      <p:ext uri="{BB962C8B-B14F-4D97-AF65-F5344CB8AC3E}">
        <p14:creationId xmlns:p14="http://schemas.microsoft.com/office/powerpoint/2010/main" val="3957358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DDFCFB2-32D3-44DB-985E-A842DD267969}"/>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920CCAD3-80F7-401A-9406-04976B9ACC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0D8BDB0D-88CD-48BA-9FC5-2851AC685F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48CC5479-0DD6-494D-B74D-EBABB735BCE4}"/>
              </a:ext>
            </a:extLst>
          </p:cNvPr>
          <p:cNvSpPr>
            <a:spLocks noGrp="1"/>
          </p:cNvSpPr>
          <p:nvPr>
            <p:ph type="dt" sz="half" idx="10"/>
          </p:nvPr>
        </p:nvSpPr>
        <p:spPr/>
        <p:txBody>
          <a:bodyPr/>
          <a:lstStyle/>
          <a:p>
            <a:fld id="{CFEBCBCF-5400-4273-910E-92E58AFF4EDB}" type="datetimeFigureOut">
              <a:rPr lang="fi-FI" smtClean="0"/>
              <a:t>3.6.2022</a:t>
            </a:fld>
            <a:endParaRPr lang="fi-FI"/>
          </a:p>
        </p:txBody>
      </p:sp>
      <p:sp>
        <p:nvSpPr>
          <p:cNvPr id="6" name="Alatunnisteen paikkamerkki 5">
            <a:extLst>
              <a:ext uri="{FF2B5EF4-FFF2-40B4-BE49-F238E27FC236}">
                <a16:creationId xmlns:a16="http://schemas.microsoft.com/office/drawing/2014/main" id="{0CD29C31-E3F0-49A5-8DE7-C8960FE5DCBB}"/>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1E752A68-AC36-46D1-ABB4-53A59F628F87}"/>
              </a:ext>
            </a:extLst>
          </p:cNvPr>
          <p:cNvSpPr>
            <a:spLocks noGrp="1"/>
          </p:cNvSpPr>
          <p:nvPr>
            <p:ph type="sldNum" sz="quarter" idx="12"/>
          </p:nvPr>
        </p:nvSpPr>
        <p:spPr/>
        <p:txBody>
          <a:bodyPr/>
          <a:lstStyle/>
          <a:p>
            <a:fld id="{63509262-2A12-4809-A84E-D76DD91DEBAB}" type="slidenum">
              <a:rPr lang="fi-FI" smtClean="0"/>
              <a:t>‹#›</a:t>
            </a:fld>
            <a:endParaRPr lang="fi-FI"/>
          </a:p>
        </p:txBody>
      </p:sp>
    </p:spTree>
    <p:extLst>
      <p:ext uri="{BB962C8B-B14F-4D97-AF65-F5344CB8AC3E}">
        <p14:creationId xmlns:p14="http://schemas.microsoft.com/office/powerpoint/2010/main" val="1216796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2.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ED903772-03F8-4BCD-AEF0-7F52226C52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F0F9BFF8-C81B-41E2-BC05-04C0761B0B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8B714C4B-56F6-4887-B0E2-4D52C00D10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EBCBCF-5400-4273-910E-92E58AFF4EDB}" type="datetimeFigureOut">
              <a:rPr lang="fi-FI" smtClean="0"/>
              <a:t>3.6.2022</a:t>
            </a:fld>
            <a:endParaRPr lang="fi-FI"/>
          </a:p>
        </p:txBody>
      </p:sp>
      <p:sp>
        <p:nvSpPr>
          <p:cNvPr id="5" name="Alatunnisteen paikkamerkki 4">
            <a:extLst>
              <a:ext uri="{FF2B5EF4-FFF2-40B4-BE49-F238E27FC236}">
                <a16:creationId xmlns:a16="http://schemas.microsoft.com/office/drawing/2014/main" id="{0E55AD10-E579-4FED-878C-36CD9C7906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02A54082-8B1F-4A06-8E06-BDBB4ABF24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509262-2A12-4809-A84E-D76DD91DEBAB}" type="slidenum">
              <a:rPr lang="fi-FI" smtClean="0"/>
              <a:t>‹#›</a:t>
            </a:fld>
            <a:endParaRPr lang="fi-FI"/>
          </a:p>
        </p:txBody>
      </p:sp>
    </p:spTree>
    <p:extLst>
      <p:ext uri="{BB962C8B-B14F-4D97-AF65-F5344CB8AC3E}">
        <p14:creationId xmlns:p14="http://schemas.microsoft.com/office/powerpoint/2010/main" val="23619493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CADBD16-5BFB-4D9F-9646-C75D1B53BBB6}" type="datetimeFigureOut">
              <a:rPr lang="en-US" smtClean="0"/>
              <a:pPr/>
              <a:t>6/3/2022</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270003835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hyperlink" Target="https://www.julkari.fi/handle/10024/135318"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cp-liitto.fi/wp-content/uploads/2020/12/Kykyri_itsearviointi.pdf" TargetMode="External"/><Relationship Id="rId2" Type="http://schemas.openxmlformats.org/officeDocument/2006/relationships/hyperlink" Target="http://www.assistentti.info/images/assistentti.info/verkoston_aineistot/avun_pivkirja_a5_.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vammaisfoorumi.fi/ohje-lapsen-henkilokohtaisesta-avust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Otsikko 1">
            <a:extLst>
              <a:ext uri="{FF2B5EF4-FFF2-40B4-BE49-F238E27FC236}">
                <a16:creationId xmlns:a16="http://schemas.microsoft.com/office/drawing/2014/main" id="{A6ACA36D-FC4F-495F-BE3F-7203D185BC93}"/>
              </a:ext>
            </a:extLst>
          </p:cNvPr>
          <p:cNvSpPr>
            <a:spLocks noGrp="1"/>
          </p:cNvSpPr>
          <p:nvPr>
            <p:ph type="ctrTitle"/>
          </p:nvPr>
        </p:nvSpPr>
        <p:spPr>
          <a:xfrm>
            <a:off x="1524003" y="1999615"/>
            <a:ext cx="9144000" cy="2764028"/>
          </a:xfrm>
        </p:spPr>
        <p:txBody>
          <a:bodyPr anchor="ctr">
            <a:normAutofit/>
          </a:bodyPr>
          <a:lstStyle/>
          <a:p>
            <a:r>
              <a:rPr lang="fi-FI" sz="6600" dirty="0"/>
              <a:t>Henkilökohtainen apu</a:t>
            </a:r>
            <a:endParaRPr lang="fi-FI" sz="6100" dirty="0"/>
          </a:p>
        </p:txBody>
      </p:sp>
      <p:sp>
        <p:nvSpPr>
          <p:cNvPr id="3" name="Alaotsikko 2">
            <a:extLst>
              <a:ext uri="{FF2B5EF4-FFF2-40B4-BE49-F238E27FC236}">
                <a16:creationId xmlns:a16="http://schemas.microsoft.com/office/drawing/2014/main" id="{62A2BFF1-6CB4-43B6-AD25-71A4385F0EC0}"/>
              </a:ext>
            </a:extLst>
          </p:cNvPr>
          <p:cNvSpPr>
            <a:spLocks noGrp="1"/>
          </p:cNvSpPr>
          <p:nvPr>
            <p:ph type="subTitle" idx="1"/>
          </p:nvPr>
        </p:nvSpPr>
        <p:spPr>
          <a:xfrm>
            <a:off x="1966912" y="5645150"/>
            <a:ext cx="8258176" cy="631825"/>
          </a:xfrm>
        </p:spPr>
        <p:txBody>
          <a:bodyPr anchor="ctr">
            <a:normAutofit/>
          </a:bodyPr>
          <a:lstStyle/>
          <a:p>
            <a:r>
              <a:rPr lang="fi-FI" sz="1300" dirty="0"/>
              <a:t>Varsinais-Suomen vammaispalvelujen maakunnallisen kehittämistyön työryhmän ehdotukset hyvinvointialueelle</a:t>
            </a:r>
          </a:p>
          <a:p>
            <a:r>
              <a:rPr lang="fi-FI" sz="1300" dirty="0"/>
              <a:t>05/2022</a:t>
            </a: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43237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D4E7A09C-E37F-4351-994B-DD143013FEAE}"/>
              </a:ext>
            </a:extLst>
          </p:cNvPr>
          <p:cNvSpPr>
            <a:spLocks noGrp="1"/>
          </p:cNvSpPr>
          <p:nvPr>
            <p:ph type="title"/>
          </p:nvPr>
        </p:nvSpPr>
        <p:spPr>
          <a:xfrm>
            <a:off x="1271588" y="662400"/>
            <a:ext cx="10055721" cy="849647"/>
          </a:xfrm>
        </p:spPr>
        <p:txBody>
          <a:bodyPr anchor="t">
            <a:noAutofit/>
          </a:bodyPr>
          <a:lstStyle/>
          <a:p>
            <a:r>
              <a:rPr lang="fi-FI" sz="2800" dirty="0"/>
              <a:t>Nykyisen lainsäädännön mukainen arviointiprosessi (3)</a:t>
            </a:r>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Sisällön paikkamerkki 2">
            <a:extLst>
              <a:ext uri="{FF2B5EF4-FFF2-40B4-BE49-F238E27FC236}">
                <a16:creationId xmlns:a16="http://schemas.microsoft.com/office/drawing/2014/main" id="{35F52943-B597-439F-821D-5ACA7936B776}"/>
              </a:ext>
            </a:extLst>
          </p:cNvPr>
          <p:cNvSpPr>
            <a:spLocks noGrp="1"/>
          </p:cNvSpPr>
          <p:nvPr>
            <p:ph idx="1"/>
          </p:nvPr>
        </p:nvSpPr>
        <p:spPr>
          <a:xfrm>
            <a:off x="1271588" y="1649896"/>
            <a:ext cx="10089112" cy="4545704"/>
          </a:xfrm>
        </p:spPr>
        <p:txBody>
          <a:bodyPr>
            <a:normAutofit/>
          </a:bodyPr>
          <a:lstStyle/>
          <a:p>
            <a:pPr marL="342900" lvl="0" indent="-342900">
              <a:lnSpc>
                <a:spcPct val="107000"/>
              </a:lnSpc>
              <a:buFont typeface="+mj-lt"/>
              <a:buAutoNum type="arabicPeriod" startAt="5"/>
            </a:pPr>
            <a:r>
              <a:rPr lang="fi-FI" sz="1800" dirty="0">
                <a:effectLst/>
                <a:latin typeface="Calibri" panose="020F0502020204030204" pitchFamily="34" charset="0"/>
                <a:ea typeface="Calibri" panose="020F0502020204030204" pitchFamily="34" charset="0"/>
                <a:cs typeface="Calibri" panose="020F0502020204030204" pitchFamily="34" charset="0"/>
              </a:rPr>
              <a:t>Tämän perusteella päästään arvioimaan, </a:t>
            </a:r>
            <a:r>
              <a:rPr lang="fi-FI" sz="1800" b="1" dirty="0">
                <a:effectLst/>
                <a:latin typeface="Calibri" panose="020F0502020204030204" pitchFamily="34" charset="0"/>
                <a:ea typeface="Calibri" panose="020F0502020204030204" pitchFamily="34" charset="0"/>
                <a:cs typeface="Calibri" panose="020F0502020204030204" pitchFamily="34" charset="0"/>
              </a:rPr>
              <a:t>millainen määrä henkilökohtaista apua on riittävä</a:t>
            </a:r>
            <a:r>
              <a:rPr lang="fi-FI" sz="1800" dirty="0">
                <a:effectLst/>
                <a:latin typeface="Calibri" panose="020F0502020204030204" pitchFamily="34" charset="0"/>
                <a:ea typeface="Calibri" panose="020F0502020204030204" pitchFamily="34" charset="0"/>
                <a:cs typeface="Calibri" panose="020F0502020204030204" pitchFamily="34" charset="0"/>
              </a:rPr>
              <a:t> vammaisen ihmisen välttämättömiin tarpeisiin nähden. Avustamisen tarpeet vaihtelevat suuresti eri ihmisten välillä.</a:t>
            </a:r>
            <a:endParaRPr lang="fi-FI" sz="1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startAt="5"/>
            </a:pPr>
            <a:r>
              <a:rPr lang="fi-FI" sz="1800" dirty="0">
                <a:effectLst/>
                <a:latin typeface="Calibri" panose="020F0502020204030204" pitchFamily="34" charset="0"/>
                <a:ea typeface="Calibri" panose="020F0502020204030204" pitchFamily="34" charset="0"/>
                <a:cs typeface="Calibri" panose="020F0502020204030204" pitchFamily="34" charset="0"/>
              </a:rPr>
              <a:t>Seuraavaksi arvioidaan </a:t>
            </a:r>
            <a:r>
              <a:rPr lang="fi-FI" sz="1800" b="1" dirty="0">
                <a:effectLst/>
                <a:latin typeface="Calibri" panose="020F0502020204030204" pitchFamily="34" charset="0"/>
                <a:ea typeface="Calibri" panose="020F0502020204030204" pitchFamily="34" charset="0"/>
                <a:cs typeface="Calibri" panose="020F0502020204030204" pitchFamily="34" charset="0"/>
              </a:rPr>
              <a:t>asiakkaan kanssa yhteistyössä sopivaa järjestämistapaa</a:t>
            </a:r>
            <a:r>
              <a:rPr lang="fi-FI" sz="1800" dirty="0">
                <a:effectLst/>
                <a:latin typeface="Calibri" panose="020F0502020204030204" pitchFamily="34" charset="0"/>
                <a:ea typeface="Calibri" panose="020F0502020204030204" pitchFamily="34" charset="0"/>
                <a:cs typeface="Calibri" panose="020F0502020204030204" pitchFamily="34" charset="0"/>
              </a:rPr>
              <a:t> (uudessa lakiehdotuksessa puhutaan toteuttamistavoista). Järjestämistavoista ja niiden valinnasta tarkempi kuvaus yllä, mutta tärkeää olisi antaa asiakkaalle riittävästi tietoa eri vaihtoehdoista, jotta hän voi muodostaa mielipiteen ja ilmaista sen. Asiakkaalla ei ole ehdotonta oikeutta valita järjestämistapaa itse, mutta yhteisymmärrykseen pyritään.</a:t>
            </a:r>
            <a:endParaRPr lang="fi-FI" sz="1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startAt="5"/>
            </a:pPr>
            <a:r>
              <a:rPr lang="fi-FI" sz="1800" dirty="0">
                <a:effectLst/>
                <a:latin typeface="Calibri" panose="020F0502020204030204" pitchFamily="34" charset="0"/>
                <a:ea typeface="Calibri" panose="020F0502020204030204" pitchFamily="34" charset="0"/>
                <a:cs typeface="Calibri" panose="020F0502020204030204" pitchFamily="34" charset="0"/>
              </a:rPr>
              <a:t>Tämän jälkeen ratkaistaan vielä, </a:t>
            </a:r>
            <a:r>
              <a:rPr lang="fi-FI" sz="1800" b="1" dirty="0">
                <a:effectLst/>
                <a:latin typeface="Calibri" panose="020F0502020204030204" pitchFamily="34" charset="0"/>
                <a:ea typeface="Calibri" panose="020F0502020204030204" pitchFamily="34" charset="0"/>
                <a:cs typeface="Calibri" panose="020F0502020204030204" pitchFamily="34" charset="0"/>
              </a:rPr>
              <a:t>tehdäänkö palvelusta päätös toistaiseksi</a:t>
            </a:r>
            <a:r>
              <a:rPr lang="fi-FI" sz="1800" dirty="0">
                <a:effectLst/>
                <a:latin typeface="Calibri" panose="020F0502020204030204" pitchFamily="34" charset="0"/>
                <a:ea typeface="Calibri" panose="020F0502020204030204" pitchFamily="34" charset="0"/>
                <a:cs typeface="Calibri" panose="020F0502020204030204" pitchFamily="34" charset="0"/>
              </a:rPr>
              <a:t>, vai onko jokin perusteltu syy määräaikaiselle päätökselle (esim. mahdollista kuntoutumista odotettavissa).</a:t>
            </a:r>
            <a:endParaRPr lang="fi-FI" sz="1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startAt="5"/>
            </a:pPr>
            <a:r>
              <a:rPr lang="fi-FI" sz="1800" dirty="0">
                <a:effectLst/>
                <a:latin typeface="Calibri" panose="020F0502020204030204" pitchFamily="34" charset="0"/>
                <a:ea typeface="Calibri" panose="020F0502020204030204" pitchFamily="34" charset="0"/>
                <a:cs typeface="Calibri" panose="020F0502020204030204" pitchFamily="34" charset="0"/>
              </a:rPr>
              <a:t>Asiakkuuden aikainen työskentely: palvelusuunnitelman laatiminen ja tarkistukset, palvelun toteutumisen seuranta, tarvittaessa muutokset palvelupäätöksiin, yhdyspintayhteistyö.</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buNone/>
            </a:pPr>
            <a:endParaRPr lang="fi-FI" sz="2000" dirty="0">
              <a:solidFill>
                <a:schemeClr val="tx1">
                  <a:alpha val="60000"/>
                </a:schemeClr>
              </a:solidFill>
            </a:endParaRPr>
          </a:p>
        </p:txBody>
      </p:sp>
    </p:spTree>
    <p:extLst>
      <p:ext uri="{BB962C8B-B14F-4D97-AF65-F5344CB8AC3E}">
        <p14:creationId xmlns:p14="http://schemas.microsoft.com/office/powerpoint/2010/main" val="1975097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B0FB633-A557-4C11-8DD8-901A8B3DB610}"/>
              </a:ext>
            </a:extLst>
          </p:cNvPr>
          <p:cNvSpPr>
            <a:spLocks noGrp="1"/>
          </p:cNvSpPr>
          <p:nvPr>
            <p:ph type="title"/>
          </p:nvPr>
        </p:nvSpPr>
        <p:spPr>
          <a:xfrm>
            <a:off x="209176" y="39215"/>
            <a:ext cx="9905998" cy="897307"/>
          </a:xfrm>
        </p:spPr>
        <p:txBody>
          <a:bodyPr>
            <a:normAutofit/>
          </a:bodyPr>
          <a:lstStyle/>
          <a:p>
            <a:r>
              <a:rPr lang="fi-FI" sz="3200" dirty="0"/>
              <a:t>Tarkistuslista: mitä arvioidaan?</a:t>
            </a:r>
          </a:p>
        </p:txBody>
      </p:sp>
      <p:graphicFrame>
        <p:nvGraphicFramePr>
          <p:cNvPr id="4" name="Sisällön paikkamerkki 3">
            <a:extLst>
              <a:ext uri="{FF2B5EF4-FFF2-40B4-BE49-F238E27FC236}">
                <a16:creationId xmlns:a16="http://schemas.microsoft.com/office/drawing/2014/main" id="{6941AB33-C571-44F5-9433-793700C72D10}"/>
              </a:ext>
            </a:extLst>
          </p:cNvPr>
          <p:cNvGraphicFramePr>
            <a:graphicFrameLocks noGrp="1"/>
          </p:cNvGraphicFramePr>
          <p:nvPr>
            <p:ph idx="1"/>
            <p:extLst>
              <p:ext uri="{D42A27DB-BD31-4B8C-83A1-F6EECF244321}">
                <p14:modId xmlns:p14="http://schemas.microsoft.com/office/powerpoint/2010/main" val="197367251"/>
              </p:ext>
            </p:extLst>
          </p:nvPr>
        </p:nvGraphicFramePr>
        <p:xfrm>
          <a:off x="209176" y="1946925"/>
          <a:ext cx="10838237" cy="3844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Nuoli: Oikea 4">
            <a:extLst>
              <a:ext uri="{FF2B5EF4-FFF2-40B4-BE49-F238E27FC236}">
                <a16:creationId xmlns:a16="http://schemas.microsoft.com/office/drawing/2014/main" id="{D3E9C0EC-786F-4366-A8CB-27367D482074}"/>
              </a:ext>
            </a:extLst>
          </p:cNvPr>
          <p:cNvSpPr/>
          <p:nvPr/>
        </p:nvSpPr>
        <p:spPr>
          <a:xfrm rot="20709905">
            <a:off x="2547584" y="1570094"/>
            <a:ext cx="1304422" cy="484632"/>
          </a:xfrm>
          <a:prstGeom prst="righ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Ei</a:t>
            </a:r>
          </a:p>
        </p:txBody>
      </p:sp>
      <p:sp>
        <p:nvSpPr>
          <p:cNvPr id="6" name="Suorakulmio: Pyöristetyt kulmat 5" descr="Tässä diassa kuvaillaan, mitä henkilökohtaisen avun tarpeen arviointi pitää sisällään ja mihin asioihin ammattilainen sen eri vaiheissa kiinnittää huomiota. Arvioidaan: vaikeavammaisuutta, asioita joihin apua tarvitaan, voidaanko tarpeisiin vastata henkilökohtaisella avulla, avun tuntimäärää ja järjestämistapaa, päätöksen ajallista kestoa.">
            <a:extLst>
              <a:ext uri="{FF2B5EF4-FFF2-40B4-BE49-F238E27FC236}">
                <a16:creationId xmlns:a16="http://schemas.microsoft.com/office/drawing/2014/main" id="{7E617260-6B86-4140-BE31-8189A6D2011B}"/>
              </a:ext>
            </a:extLst>
          </p:cNvPr>
          <p:cNvSpPr/>
          <p:nvPr/>
        </p:nvSpPr>
        <p:spPr>
          <a:xfrm>
            <a:off x="4590419" y="797192"/>
            <a:ext cx="2392822" cy="8973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Tehdään kielteinen, perusteltu päätös. Ohjataan muuhun, soveltuvaan palveluun. Miten?</a:t>
            </a:r>
          </a:p>
        </p:txBody>
      </p:sp>
      <p:sp>
        <p:nvSpPr>
          <p:cNvPr id="7" name="Ajatuskupla: Pilvi 6">
            <a:extLst>
              <a:ext uri="{FF2B5EF4-FFF2-40B4-BE49-F238E27FC236}">
                <a16:creationId xmlns:a16="http://schemas.microsoft.com/office/drawing/2014/main" id="{DB3D107C-AA70-4592-8B98-CBA0B2C5A870}"/>
              </a:ext>
            </a:extLst>
          </p:cNvPr>
          <p:cNvSpPr/>
          <p:nvPr/>
        </p:nvSpPr>
        <p:spPr>
          <a:xfrm>
            <a:off x="8632434" y="97518"/>
            <a:ext cx="2590527" cy="1512606"/>
          </a:xfrm>
          <a:prstGeom prst="cloudCallout">
            <a:avLst>
              <a:gd name="adj1" fmla="val -83207"/>
              <a:gd name="adj2" fmla="val 2938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dirty="0"/>
              <a:t>Iso merkitys sillä, miten asiakas itse määrittelee avun tarvettaan.</a:t>
            </a:r>
            <a:endParaRPr lang="fi-FI" dirty="0"/>
          </a:p>
        </p:txBody>
      </p:sp>
      <p:sp>
        <p:nvSpPr>
          <p:cNvPr id="8" name="Nuoli: Viisikulmio 7">
            <a:extLst>
              <a:ext uri="{FF2B5EF4-FFF2-40B4-BE49-F238E27FC236}">
                <a16:creationId xmlns:a16="http://schemas.microsoft.com/office/drawing/2014/main" id="{93C51F6F-DF77-472D-AEE5-DB4CA78736A5}"/>
              </a:ext>
            </a:extLst>
          </p:cNvPr>
          <p:cNvSpPr/>
          <p:nvPr/>
        </p:nvSpPr>
        <p:spPr>
          <a:xfrm rot="20690309" flipH="1">
            <a:off x="10334266" y="1837851"/>
            <a:ext cx="1883327" cy="106628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Muiden tukitoimien vaikutus?</a:t>
            </a:r>
          </a:p>
        </p:txBody>
      </p:sp>
      <p:sp>
        <p:nvSpPr>
          <p:cNvPr id="9" name="Puhekupla: Soikea 8">
            <a:extLst>
              <a:ext uri="{FF2B5EF4-FFF2-40B4-BE49-F238E27FC236}">
                <a16:creationId xmlns:a16="http://schemas.microsoft.com/office/drawing/2014/main" id="{0673DF9D-CFBA-4A60-B0CA-1C4C5C778299}"/>
              </a:ext>
            </a:extLst>
          </p:cNvPr>
          <p:cNvSpPr/>
          <p:nvPr/>
        </p:nvSpPr>
        <p:spPr>
          <a:xfrm>
            <a:off x="10417323" y="3610119"/>
            <a:ext cx="1774677" cy="1285990"/>
          </a:xfrm>
          <a:prstGeom prst="wedgeEllipseCallout">
            <a:avLst>
              <a:gd name="adj1" fmla="val -54059"/>
              <a:gd name="adj2" fmla="val 732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Milloin läheinen voi olla avustaja?</a:t>
            </a:r>
          </a:p>
        </p:txBody>
      </p:sp>
      <p:sp>
        <p:nvSpPr>
          <p:cNvPr id="12" name="Kuvaselite: Viiva 11">
            <a:extLst>
              <a:ext uri="{FF2B5EF4-FFF2-40B4-BE49-F238E27FC236}">
                <a16:creationId xmlns:a16="http://schemas.microsoft.com/office/drawing/2014/main" id="{9A6A4BA2-0615-4C6B-AFDA-BCDA2F712F89}"/>
              </a:ext>
            </a:extLst>
          </p:cNvPr>
          <p:cNvSpPr/>
          <p:nvPr/>
        </p:nvSpPr>
        <p:spPr>
          <a:xfrm>
            <a:off x="4768588" y="6186371"/>
            <a:ext cx="2651647" cy="691305"/>
          </a:xfrm>
          <a:prstGeom prst="borderCallout1">
            <a:avLst>
              <a:gd name="adj1" fmla="val 3916"/>
              <a:gd name="adj2" fmla="val 1335"/>
              <a:gd name="adj3" fmla="val -59072"/>
              <a:gd name="adj4" fmla="val 2853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a:t>Seuranta määräaikaisten päätösten tarkistuksiin!</a:t>
            </a:r>
          </a:p>
        </p:txBody>
      </p:sp>
      <p:sp>
        <p:nvSpPr>
          <p:cNvPr id="3" name="Suorakulmio: Pyöristetyt kulmat 2">
            <a:extLst>
              <a:ext uri="{FF2B5EF4-FFF2-40B4-BE49-F238E27FC236}">
                <a16:creationId xmlns:a16="http://schemas.microsoft.com/office/drawing/2014/main" id="{445E572A-A714-4EC9-BA5F-C1DF0CC5B054}"/>
              </a:ext>
            </a:extLst>
          </p:cNvPr>
          <p:cNvSpPr/>
          <p:nvPr/>
        </p:nvSpPr>
        <p:spPr>
          <a:xfrm>
            <a:off x="5858550" y="2292771"/>
            <a:ext cx="1324234" cy="1020471"/>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a:t>Voidaanko vastata </a:t>
            </a:r>
            <a:r>
              <a:rPr lang="fi-FI" sz="1400" dirty="0" err="1"/>
              <a:t>hk</a:t>
            </a:r>
            <a:r>
              <a:rPr lang="fi-FI" sz="1400" dirty="0"/>
              <a:t> avulla?</a:t>
            </a:r>
          </a:p>
        </p:txBody>
      </p:sp>
      <p:sp>
        <p:nvSpPr>
          <p:cNvPr id="10" name="Nuoli: Oikea 9">
            <a:extLst>
              <a:ext uri="{FF2B5EF4-FFF2-40B4-BE49-F238E27FC236}">
                <a16:creationId xmlns:a16="http://schemas.microsoft.com/office/drawing/2014/main" id="{08F720D0-9A35-432D-96FC-25FA8B9DBC09}"/>
              </a:ext>
            </a:extLst>
          </p:cNvPr>
          <p:cNvSpPr/>
          <p:nvPr/>
        </p:nvSpPr>
        <p:spPr>
          <a:xfrm>
            <a:off x="5398037" y="2605313"/>
            <a:ext cx="46051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3" name="Nuoli: Ylös 12">
            <a:extLst>
              <a:ext uri="{FF2B5EF4-FFF2-40B4-BE49-F238E27FC236}">
                <a16:creationId xmlns:a16="http://schemas.microsoft.com/office/drawing/2014/main" id="{BFE695B4-8F0E-4A3E-BA9B-CEA4A6D40EA9}"/>
              </a:ext>
            </a:extLst>
          </p:cNvPr>
          <p:cNvSpPr/>
          <p:nvPr/>
        </p:nvSpPr>
        <p:spPr>
          <a:xfrm rot="19706069">
            <a:off x="6712760" y="1527618"/>
            <a:ext cx="840246" cy="727849"/>
          </a:xfrm>
          <a:prstGeom prst="upArrow">
            <a:avLst>
              <a:gd name="adj1" fmla="val 50000"/>
              <a:gd name="adj2" fmla="val 38715"/>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Ei</a:t>
            </a:r>
          </a:p>
        </p:txBody>
      </p:sp>
      <p:cxnSp>
        <p:nvCxnSpPr>
          <p:cNvPr id="15" name="Yhdistin: Kaareva 14">
            <a:extLst>
              <a:ext uri="{FF2B5EF4-FFF2-40B4-BE49-F238E27FC236}">
                <a16:creationId xmlns:a16="http://schemas.microsoft.com/office/drawing/2014/main" id="{3E941931-8CE9-48EE-A707-8045927D7AD0}"/>
              </a:ext>
            </a:extLst>
          </p:cNvPr>
          <p:cNvCxnSpPr>
            <a:cxnSpLocks/>
          </p:cNvCxnSpPr>
          <p:nvPr/>
        </p:nvCxnSpPr>
        <p:spPr>
          <a:xfrm flipV="1">
            <a:off x="2967135" y="3610119"/>
            <a:ext cx="1801453" cy="784599"/>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6868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D4E7A09C-E37F-4351-994B-DD143013FEAE}"/>
              </a:ext>
            </a:extLst>
          </p:cNvPr>
          <p:cNvSpPr>
            <a:spLocks noGrp="1"/>
          </p:cNvSpPr>
          <p:nvPr>
            <p:ph type="title"/>
          </p:nvPr>
        </p:nvSpPr>
        <p:spPr>
          <a:xfrm>
            <a:off x="1271588" y="662400"/>
            <a:ext cx="10055721" cy="849647"/>
          </a:xfrm>
        </p:spPr>
        <p:txBody>
          <a:bodyPr anchor="t">
            <a:noAutofit/>
          </a:bodyPr>
          <a:lstStyle/>
          <a:p>
            <a:r>
              <a:rPr lang="fi-FI" sz="2800" dirty="0"/>
              <a:t>Miksi henkilökohtaisen avun tarvetta on arvioitava tarkoin?</a:t>
            </a:r>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Sisällön paikkamerkki 2">
            <a:extLst>
              <a:ext uri="{FF2B5EF4-FFF2-40B4-BE49-F238E27FC236}">
                <a16:creationId xmlns:a16="http://schemas.microsoft.com/office/drawing/2014/main" id="{35F52943-B597-439F-821D-5ACA7936B776}"/>
              </a:ext>
            </a:extLst>
          </p:cNvPr>
          <p:cNvSpPr>
            <a:spLocks noGrp="1"/>
          </p:cNvSpPr>
          <p:nvPr>
            <p:ph idx="1"/>
          </p:nvPr>
        </p:nvSpPr>
        <p:spPr>
          <a:xfrm>
            <a:off x="803305" y="1367327"/>
            <a:ext cx="10557395" cy="4828273"/>
          </a:xfrm>
        </p:spPr>
        <p:txBody>
          <a:bodyPr>
            <a:normAutofit fontScale="85000" lnSpcReduction="20000"/>
          </a:bodyPr>
          <a:lstStyle/>
          <a:p>
            <a:pPr algn="just">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Henkilökohtaisen avun käyttäjien määrä on ollut 2000-luvun aikana merkittävässä kasvussa. Henkilökohtaisen avun saajien määrä on 2000-luvun alussa ollut valtakunnan tasolla n. 5000 henkilöä, kun taas vuonna 2016 se on ollut 21 000 henkilöä. Asiakasmäärän kasvu koskee työikäisiä ja ikääntyneitä, kun taas lasten osuus on pysynyt jokseenkin samana tällä ajanjaksolla (</a:t>
            </a:r>
            <a:r>
              <a:rPr lang="fi-FI"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Vammaisten palvelut -kuntakyselyn osaraportti</a:t>
            </a:r>
            <a:r>
              <a:rPr lang="fi-FI" sz="18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fi-FI" sz="18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lasten henkilökohtaisen avun saantiin tulee kiinnittää jatkossa erityistä huomiota! Vammaisfoorumin ja </a:t>
            </a:r>
            <a:r>
              <a:rPr lang="fi-FI" sz="1800" dirty="0" err="1">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Assarin</a:t>
            </a:r>
            <a:r>
              <a:rPr lang="fi-FI" sz="1800" dirty="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laatima ohje: https://vammaisfoorumi.fi/ohje-lapsen-henkilokohtaisesta-avusta/</a:t>
            </a:r>
            <a:endParaRPr lang="fi-FI" sz="18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 Henkilökohtaisella avulla ei tulisi paikata ensisijaisten palvelujen puutetta myöntämällä palvelua henkilöille, joiden kohdalla vaikeavammaisuuden määritelmä ei täyty. Palvelu on tärkeää kohdentaa nimenomaan vammaispalvelulain tarkoittamille henkilöille. Huom. </a:t>
            </a:r>
            <a:r>
              <a:rPr lang="fi-FI" sz="1800" dirty="0">
                <a:latin typeface="Calibri" panose="020F0502020204030204" pitchFamily="34" charset="0"/>
                <a:ea typeface="Calibri" panose="020F0502020204030204" pitchFamily="34" charset="0"/>
                <a:cs typeface="Times New Roman" panose="02020603050405020304" pitchFamily="18" charset="0"/>
              </a:rPr>
              <a:t>Lain uudistuksen tuomat muutokset soveltamisalaan, eivät vielä varmuudella tiedossa.</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Vammaispal</a:t>
            </a:r>
            <a:r>
              <a:rPr lang="fi-FI" sz="1800" dirty="0">
                <a:latin typeface="Calibri" panose="020F0502020204030204" pitchFamily="34" charset="0"/>
                <a:ea typeface="Calibri" panose="020F0502020204030204" pitchFamily="34" charset="0"/>
                <a:cs typeface="Times New Roman" panose="02020603050405020304" pitchFamily="18" charset="0"/>
              </a:rPr>
              <a:t>velut on tarkoitettu pitkäaikaiseen tarpeeseen, joten kerran tehtyjen palvelupäätösten lakkauttaminen vaatii painavia perusteita.</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Vammaispalvelujen sosiaalityössä ja -ohjauksessa on siksi erittäin tärkeää harkita tarkoin, kenelle palvelua tulee myöntää, ja kuka on lain tarkoittama vaikeavammainen henkilö. </a:t>
            </a:r>
          </a:p>
          <a:p>
            <a:pPr algn="just">
              <a:lnSpc>
                <a:spcPct val="107000"/>
              </a:lnSpc>
              <a:spcAft>
                <a:spcPts val="800"/>
              </a:spcAft>
            </a:pPr>
            <a:r>
              <a:rPr lang="fi-FI" sz="1800" dirty="0">
                <a:effectLst/>
                <a:latin typeface="Calibri" panose="020F0502020204030204" pitchFamily="34" charset="0"/>
                <a:ea typeface="Calibri" panose="020F0502020204030204" pitchFamily="34" charset="0"/>
                <a:cs typeface="Calibri" panose="020F0502020204030204" pitchFamily="34" charset="0"/>
              </a:rPr>
              <a:t>Arvioinnissa</a:t>
            </a:r>
            <a:r>
              <a:rPr lang="fi-FI" sz="1800" dirty="0">
                <a:latin typeface="Calibri" panose="020F0502020204030204" pitchFamily="34" charset="0"/>
                <a:ea typeface="Calibri" panose="020F0502020204030204" pitchFamily="34" charset="0"/>
                <a:cs typeface="Calibri" panose="020F0502020204030204" pitchFamily="34" charset="0"/>
              </a:rPr>
              <a:t> tulee kuitenkin olla m</a:t>
            </a:r>
            <a:r>
              <a:rPr lang="fi-FI" sz="1800" dirty="0">
                <a:effectLst/>
                <a:latin typeface="Calibri" panose="020F0502020204030204" pitchFamily="34" charset="0"/>
                <a:ea typeface="Calibri" panose="020F0502020204030204" pitchFamily="34" charset="0"/>
                <a:cs typeface="Calibri" panose="020F0502020204030204" pitchFamily="34" charset="0"/>
              </a:rPr>
              <a:t>ahdollisuus riittävään yksilölliseen sosiaalityön harkintaan. On tärkeää tunnistaa tilanteet, joissa harkinnalla on erityistä tarvetta.</a:t>
            </a:r>
            <a:r>
              <a:rPr lang="fi-FI" sz="1800" dirty="0">
                <a:solidFill>
                  <a:srgbClr val="0070C0"/>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 </a:t>
            </a:r>
            <a:r>
              <a:rPr lang="fi-FI" sz="1800" dirty="0">
                <a:solidFill>
                  <a:schemeClr val="tx1">
                    <a:lumMod val="95000"/>
                    <a:lumOff val="5000"/>
                  </a:schemeClr>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Sosiaalityössä ei tulisi painottua portinvartijan rooli</a:t>
            </a:r>
            <a:r>
              <a:rPr lang="fi-FI" sz="1800" dirty="0">
                <a:solidFill>
                  <a:schemeClr val="tx1">
                    <a:lumMod val="95000"/>
                    <a:lumOff val="5000"/>
                  </a:schemeClr>
                </a:solidFill>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 vaan harkintavalta ja laadukas sosiaalityö. Se todennäköisesti lisäisi palvelujen oikeaa kohdentumista ja johtaisi pitkällä aikavälillä mahdolliseen kustannusten laskuun.</a:t>
            </a:r>
            <a:endParaRPr lang="fi-FI" sz="18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buNone/>
            </a:pPr>
            <a:endParaRPr lang="fi-FI" sz="18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65250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D4E7A09C-E37F-4351-994B-DD143013FEAE}"/>
              </a:ext>
            </a:extLst>
          </p:cNvPr>
          <p:cNvSpPr>
            <a:spLocks noGrp="1"/>
          </p:cNvSpPr>
          <p:nvPr>
            <p:ph type="title"/>
          </p:nvPr>
        </p:nvSpPr>
        <p:spPr>
          <a:xfrm>
            <a:off x="1271588" y="662400"/>
            <a:ext cx="10055721" cy="849647"/>
          </a:xfrm>
        </p:spPr>
        <p:txBody>
          <a:bodyPr anchor="t">
            <a:noAutofit/>
          </a:bodyPr>
          <a:lstStyle/>
          <a:p>
            <a:pPr marL="0" indent="0">
              <a:lnSpc>
                <a:spcPct val="107000"/>
              </a:lnSpc>
              <a:spcAft>
                <a:spcPts val="800"/>
              </a:spcAft>
              <a:buNone/>
            </a:pPr>
            <a:r>
              <a:rPr lang="fi-FI" sz="2800" dirty="0">
                <a:effectLst/>
                <a:latin typeface="Calibri" panose="020F0502020204030204" pitchFamily="34" charset="0"/>
                <a:ea typeface="Calibri" panose="020F0502020204030204" pitchFamily="34" charset="0"/>
                <a:cs typeface="Calibri" panose="020F0502020204030204" pitchFamily="34" charset="0"/>
              </a:rPr>
              <a:t>Arvioinnin apuvälineitä:</a:t>
            </a:r>
            <a:endParaRPr lang="fi-FI" sz="2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Sisällön paikkamerkki 2">
            <a:extLst>
              <a:ext uri="{FF2B5EF4-FFF2-40B4-BE49-F238E27FC236}">
                <a16:creationId xmlns:a16="http://schemas.microsoft.com/office/drawing/2014/main" id="{35F52943-B597-439F-821D-5ACA7936B776}"/>
              </a:ext>
            </a:extLst>
          </p:cNvPr>
          <p:cNvSpPr>
            <a:spLocks noGrp="1"/>
          </p:cNvSpPr>
          <p:nvPr>
            <p:ph idx="1"/>
          </p:nvPr>
        </p:nvSpPr>
        <p:spPr>
          <a:xfrm>
            <a:off x="803305" y="1367327"/>
            <a:ext cx="10557395" cy="4828273"/>
          </a:xfrm>
        </p:spPr>
        <p:txBody>
          <a:bodyPr>
            <a:normAutofit/>
          </a:bodyPr>
          <a:lstStyle/>
          <a:p>
            <a:pPr marL="0" indent="0">
              <a:lnSpc>
                <a:spcPct val="107000"/>
              </a:lnSpc>
              <a:buNone/>
            </a:pP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fi-FI"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2"/>
              </a:rPr>
              <a:t>Avun päiväkirja</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800" u="sng" dirty="0" err="1">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Kykyri</a:t>
            </a:r>
            <a:r>
              <a:rPr lang="fi-FI"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-itsearviointityökalu</a:t>
            </a:r>
            <a:endParaRPr lang="fi-FI"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fi-FI" sz="1800" dirty="0">
                <a:effectLst/>
                <a:latin typeface="Calibri" panose="020F0502020204030204" pitchFamily="34" charset="0"/>
                <a:ea typeface="Calibri" panose="020F0502020204030204" pitchFamily="34" charset="0"/>
                <a:cs typeface="Calibri" panose="020F0502020204030204" pitchFamily="34" charset="0"/>
              </a:rPr>
              <a:t>Yhteinen haastattelurunko </a:t>
            </a:r>
          </a:p>
          <a:p>
            <a:pPr>
              <a:lnSpc>
                <a:spcPct val="107000"/>
              </a:lnSpc>
              <a:spcAft>
                <a:spcPts val="800"/>
              </a:spcAft>
            </a:pPr>
            <a:r>
              <a:rPr lang="fi-FI" sz="1800" dirty="0">
                <a:effectLst/>
                <a:latin typeface="Calibri" panose="020F0502020204030204" pitchFamily="34" charset="0"/>
                <a:ea typeface="Calibri" panose="020F0502020204030204" pitchFamily="34" charset="0"/>
                <a:cs typeface="Calibri" panose="020F0502020204030204" pitchFamily="34" charset="0"/>
              </a:rPr>
              <a:t>Ar</a:t>
            </a:r>
            <a:r>
              <a:rPr lang="fi-FI" sz="1800" dirty="0">
                <a:latin typeface="Calibri" panose="020F0502020204030204" pitchFamily="34" charset="0"/>
                <a:ea typeface="Calibri" panose="020F0502020204030204" pitchFamily="34" charset="0"/>
                <a:cs typeface="Calibri" panose="020F0502020204030204" pitchFamily="34" charset="0"/>
              </a:rPr>
              <a:t>viointijaksojen käyttö epäselvissä tilanteissa</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buNone/>
            </a:pPr>
            <a:endParaRPr lang="fi-FI" sz="18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57014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Otsikko 1">
            <a:extLst>
              <a:ext uri="{FF2B5EF4-FFF2-40B4-BE49-F238E27FC236}">
                <a16:creationId xmlns:a16="http://schemas.microsoft.com/office/drawing/2014/main" id="{A6ACA36D-FC4F-495F-BE3F-7203D185BC93}"/>
              </a:ext>
            </a:extLst>
          </p:cNvPr>
          <p:cNvSpPr>
            <a:spLocks noGrp="1"/>
          </p:cNvSpPr>
          <p:nvPr>
            <p:ph type="ctrTitle"/>
          </p:nvPr>
        </p:nvSpPr>
        <p:spPr>
          <a:xfrm>
            <a:off x="1524003" y="1999615"/>
            <a:ext cx="9144000" cy="2764028"/>
          </a:xfrm>
        </p:spPr>
        <p:txBody>
          <a:bodyPr anchor="ctr">
            <a:normAutofit/>
          </a:bodyPr>
          <a:lstStyle/>
          <a:p>
            <a:r>
              <a:rPr lang="fi-FI" sz="6600" dirty="0"/>
              <a:t>Henkilökohtaisen avun järjestämistavat</a:t>
            </a:r>
            <a:endParaRPr lang="fi-FI" sz="6100" dirty="0"/>
          </a:p>
        </p:txBody>
      </p:sp>
      <p:sp>
        <p:nvSpPr>
          <p:cNvPr id="3" name="Alaotsikko 2">
            <a:extLst>
              <a:ext uri="{FF2B5EF4-FFF2-40B4-BE49-F238E27FC236}">
                <a16:creationId xmlns:a16="http://schemas.microsoft.com/office/drawing/2014/main" id="{62A2BFF1-6CB4-43B6-AD25-71A4385F0EC0}"/>
              </a:ext>
            </a:extLst>
          </p:cNvPr>
          <p:cNvSpPr>
            <a:spLocks noGrp="1"/>
          </p:cNvSpPr>
          <p:nvPr>
            <p:ph type="subTitle" idx="1"/>
          </p:nvPr>
        </p:nvSpPr>
        <p:spPr>
          <a:xfrm>
            <a:off x="1966912" y="5645150"/>
            <a:ext cx="8258176" cy="631825"/>
          </a:xfrm>
        </p:spPr>
        <p:txBody>
          <a:bodyPr anchor="ctr">
            <a:normAutofit/>
          </a:bodyPr>
          <a:lstStyle/>
          <a:p>
            <a:endParaRPr lang="fi-FI" sz="1300" dirty="0"/>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78924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ED5131D4-6972-4613-902D-728FC4256199}"/>
              </a:ext>
            </a:extLst>
          </p:cNvPr>
          <p:cNvSpPr>
            <a:spLocks noGrp="1"/>
          </p:cNvSpPr>
          <p:nvPr>
            <p:ph type="title"/>
          </p:nvPr>
        </p:nvSpPr>
        <p:spPr>
          <a:xfrm>
            <a:off x="1271588" y="662400"/>
            <a:ext cx="10055721" cy="1325563"/>
          </a:xfrm>
        </p:spPr>
        <p:txBody>
          <a:bodyPr anchor="t">
            <a:normAutofit/>
          </a:bodyPr>
          <a:lstStyle/>
          <a:p>
            <a:r>
              <a:rPr lang="fi-FI">
                <a:effectLst/>
                <a:latin typeface="Calibri" panose="020F0502020204030204" pitchFamily="34" charset="0"/>
                <a:ea typeface="Calibri" panose="020F0502020204030204" pitchFamily="34" charset="0"/>
                <a:cs typeface="Calibri" panose="020F0502020204030204" pitchFamily="34" charset="0"/>
              </a:rPr>
              <a:t>Työnantajamalli ja sen tuki</a:t>
            </a:r>
            <a:endParaRPr lang="fi-FI" dirty="0"/>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Sisällön paikkamerkki 2">
            <a:extLst>
              <a:ext uri="{FF2B5EF4-FFF2-40B4-BE49-F238E27FC236}">
                <a16:creationId xmlns:a16="http://schemas.microsoft.com/office/drawing/2014/main" id="{820F269D-0946-41E2-B015-969D5DB0260A}"/>
              </a:ext>
            </a:extLst>
          </p:cNvPr>
          <p:cNvSpPr>
            <a:spLocks noGrp="1"/>
          </p:cNvSpPr>
          <p:nvPr>
            <p:ph idx="1"/>
          </p:nvPr>
        </p:nvSpPr>
        <p:spPr>
          <a:xfrm>
            <a:off x="1251678" y="1780989"/>
            <a:ext cx="10089112" cy="4414612"/>
          </a:xfrm>
        </p:spPr>
        <p:txBody>
          <a:bodyPr>
            <a:normAutofit fontScale="85000" lnSpcReduction="20000"/>
          </a:bodyPr>
          <a:lstStyle/>
          <a:p>
            <a:r>
              <a:rPr lang="fi-FI" sz="2000" dirty="0">
                <a:effectLst/>
                <a:latin typeface="Calibri" panose="020F0502020204030204" pitchFamily="34" charset="0"/>
                <a:ea typeface="Calibri" panose="020F0502020204030204" pitchFamily="34" charset="0"/>
                <a:cs typeface="Calibri" panose="020F0502020204030204" pitchFamily="34" charset="0"/>
              </a:rPr>
              <a:t>Työnantajamalli on hyvä järjestämistapa asiakkaille, joille on tärkeää saada itse vaikuttaa palvelujensa toteutustapaan mahdollisimman paljon, ja joilla on kykyä ja aktiivisuutta työnantajana toimimiseen.</a:t>
            </a:r>
          </a:p>
          <a:p>
            <a:r>
              <a:rPr lang="fi-FI" sz="2000" dirty="0">
                <a:effectLst/>
                <a:latin typeface="Calibri" panose="020F0502020204030204" pitchFamily="34" charset="0"/>
                <a:ea typeface="Calibri" panose="020F0502020204030204" pitchFamily="34" charset="0"/>
                <a:cs typeface="Calibri" panose="020F0502020204030204" pitchFamily="34" charset="0"/>
              </a:rPr>
              <a:t>Haastavaa on se, että monet asiakkaat eivät pysty, tai heillä ei ole voimavaroja </a:t>
            </a:r>
            <a:r>
              <a:rPr lang="fi-FI" sz="2000" dirty="0" err="1">
                <a:effectLst/>
                <a:latin typeface="Calibri" panose="020F0502020204030204" pitchFamily="34" charset="0"/>
                <a:ea typeface="Calibri" panose="020F0502020204030204" pitchFamily="34" charset="0"/>
                <a:cs typeface="Calibri" panose="020F0502020204030204" pitchFamily="34" charset="0"/>
              </a:rPr>
              <a:t>työnantajuuteen</a:t>
            </a:r>
            <a:r>
              <a:rPr lang="fi-FI" sz="2000" dirty="0">
                <a:effectLst/>
                <a:latin typeface="Calibri" panose="020F0502020204030204" pitchFamily="34" charset="0"/>
                <a:ea typeface="Calibri" panose="020F0502020204030204" pitchFamily="34" charset="0"/>
                <a:cs typeface="Calibri" panose="020F0502020204030204" pitchFamily="34" charset="0"/>
              </a:rPr>
              <a:t>.</a:t>
            </a:r>
          </a:p>
          <a:p>
            <a:r>
              <a:rPr lang="fi-FI" sz="2000" dirty="0">
                <a:effectLst/>
                <a:latin typeface="Calibri" panose="020F0502020204030204" pitchFamily="34" charset="0"/>
                <a:ea typeface="Calibri" panose="020F0502020204030204" pitchFamily="34" charset="0"/>
                <a:cs typeface="Calibri" panose="020F0502020204030204" pitchFamily="34" charset="0"/>
              </a:rPr>
              <a:t> Asiakas rekrytoi tällöin itse avustajan, tekee tämän kanssa työsopimuksen koeaikoineen, ja hänen tulee huolehtia työnantajan lakisääteisistä velvoitteista. Kunta (hyvinvointialue) maksaa avustajan palkan sivukuluineen.</a:t>
            </a:r>
          </a:p>
          <a:p>
            <a:r>
              <a:rPr lang="fi-FI" sz="2000" dirty="0">
                <a:effectLst/>
                <a:latin typeface="Calibri" panose="020F0502020204030204" pitchFamily="34" charset="0"/>
                <a:ea typeface="Calibri" panose="020F0502020204030204" pitchFamily="34" charset="0"/>
                <a:cs typeface="Calibri" panose="020F0502020204030204" pitchFamily="34" charset="0"/>
              </a:rPr>
              <a:t>Ennen palvelupäätöksen tekoa asiakkaan on saatava riittävästi tietoa siitä, mitä työnantajan velvoitteet hänelle tarkoittavat. Myös ammattilaisen on varmistuttava, että asiakas kykenee toimimaan työnantajana, ja myös haluaa sitä.</a:t>
            </a:r>
          </a:p>
          <a:p>
            <a:r>
              <a:rPr lang="fi-FI" sz="2000" dirty="0">
                <a:effectLst/>
                <a:latin typeface="Calibri" panose="020F0502020204030204" pitchFamily="34" charset="0"/>
                <a:ea typeface="Calibri" panose="020F0502020204030204" pitchFamily="34" charset="0"/>
              </a:rPr>
              <a:t>Työnantajamallin mukaiseen palveluun on joissain kunnissa käytössä lisäpalveluna Avustajakeskuksen Tuettu työsuhde -palvelu. Sillä tuetaan asiakasta, jonka muuten on vaikea suoriutua työnantajan velvoitteista. Sekään ei kuitenkaan ole riittävä silloin, jos asiakas ei lainkaan kykene </a:t>
            </a:r>
            <a:r>
              <a:rPr lang="fi-FI" sz="2000" dirty="0" err="1">
                <a:effectLst/>
                <a:latin typeface="Calibri" panose="020F0502020204030204" pitchFamily="34" charset="0"/>
                <a:ea typeface="Calibri" panose="020F0502020204030204" pitchFamily="34" charset="0"/>
              </a:rPr>
              <a:t>työnantajuuteen</a:t>
            </a:r>
            <a:r>
              <a:rPr lang="fi-FI" sz="2000" dirty="0">
                <a:effectLst/>
                <a:latin typeface="Calibri" panose="020F0502020204030204" pitchFamily="34" charset="0"/>
                <a:ea typeface="Calibri" panose="020F0502020204030204" pitchFamily="34" charset="0"/>
              </a:rPr>
              <a:t>.</a:t>
            </a:r>
          </a:p>
          <a:p>
            <a:r>
              <a:rPr lang="fi-FI" sz="2000" dirty="0">
                <a:latin typeface="Calibri" panose="020F0502020204030204" pitchFamily="34" charset="0"/>
                <a:ea typeface="Calibri" panose="020F0502020204030204" pitchFamily="34" charset="0"/>
              </a:rPr>
              <a:t>Tarvitaan kattavasti tietoa (myös ammattilaisten käyttöön), jotta asiakkaita osataan ohjata ja neuvoa riittävästi ennen palvelun alkamista ja sen aikana. (Työsuhdeneuvontaan tarvitaan lisäksi juridista asiantuntemusta, johon sosiaalihuollon ammattilaisilla tai kanslisteilla ei ole riittävää asiantuntemusta. Ohjeistuksien ja infojen laatimiseen tarvitaan myös juridista asiantuntemusta, ja juridista työsuhdeneuvontaa.)</a:t>
            </a:r>
          </a:p>
          <a:p>
            <a:r>
              <a:rPr lang="fi-FI" sz="2000" dirty="0">
                <a:latin typeface="Calibri" panose="020F0502020204030204" pitchFamily="34" charset="0"/>
                <a:ea typeface="Calibri" panose="020F0502020204030204" pitchFamily="34" charset="0"/>
              </a:rPr>
              <a:t>Sosiaalityölle ja –ohjaukselle riittävä tuki esim. kanslisteista.</a:t>
            </a:r>
          </a:p>
          <a:p>
            <a:r>
              <a:rPr lang="fi-FI" sz="2000" dirty="0">
                <a:latin typeface="Calibri" panose="020F0502020204030204" pitchFamily="34" charset="0"/>
                <a:ea typeface="Calibri" panose="020F0502020204030204" pitchFamily="34" charset="0"/>
              </a:rPr>
              <a:t>Hyvin laadittu palvelusuunnitelma ja sen tarkistaminen on erittäin tärkeää palvelun toteutumisen seurannassa.</a:t>
            </a:r>
          </a:p>
          <a:p>
            <a:pPr marL="0" indent="0">
              <a:buNone/>
            </a:pPr>
            <a:endParaRPr lang="fi-FI" sz="2000" dirty="0">
              <a:solidFill>
                <a:schemeClr val="tx1">
                  <a:alpha val="60000"/>
                </a:schemeClr>
              </a:solidFill>
            </a:endParaRPr>
          </a:p>
        </p:txBody>
      </p:sp>
    </p:spTree>
    <p:extLst>
      <p:ext uri="{BB962C8B-B14F-4D97-AF65-F5344CB8AC3E}">
        <p14:creationId xmlns:p14="http://schemas.microsoft.com/office/powerpoint/2010/main" val="3891621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ED5131D4-6972-4613-902D-728FC4256199}"/>
              </a:ext>
            </a:extLst>
          </p:cNvPr>
          <p:cNvSpPr>
            <a:spLocks noGrp="1"/>
          </p:cNvSpPr>
          <p:nvPr>
            <p:ph type="title"/>
          </p:nvPr>
        </p:nvSpPr>
        <p:spPr>
          <a:xfrm>
            <a:off x="1271588" y="662400"/>
            <a:ext cx="10055721" cy="1325563"/>
          </a:xfrm>
        </p:spPr>
        <p:txBody>
          <a:bodyPr anchor="t">
            <a:normAutofit/>
          </a:bodyPr>
          <a:lstStyle/>
          <a:p>
            <a:r>
              <a:rPr lang="fi-FI" dirty="0">
                <a:effectLst/>
                <a:latin typeface="Calibri" panose="020F0502020204030204" pitchFamily="34" charset="0"/>
                <a:ea typeface="Calibri" panose="020F0502020204030204" pitchFamily="34" charset="0"/>
                <a:cs typeface="Calibri" panose="020F0502020204030204" pitchFamily="34" charset="0"/>
              </a:rPr>
              <a:t>Palveluseteli</a:t>
            </a:r>
            <a:endParaRPr lang="fi-FI" dirty="0"/>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Sisällön paikkamerkki 2">
            <a:extLst>
              <a:ext uri="{FF2B5EF4-FFF2-40B4-BE49-F238E27FC236}">
                <a16:creationId xmlns:a16="http://schemas.microsoft.com/office/drawing/2014/main" id="{820F269D-0946-41E2-B015-969D5DB0260A}"/>
              </a:ext>
            </a:extLst>
          </p:cNvPr>
          <p:cNvSpPr>
            <a:spLocks noGrp="1"/>
          </p:cNvSpPr>
          <p:nvPr>
            <p:ph idx="1"/>
          </p:nvPr>
        </p:nvSpPr>
        <p:spPr>
          <a:xfrm>
            <a:off x="1251678" y="1625601"/>
            <a:ext cx="10089112" cy="4570000"/>
          </a:xfrm>
        </p:spPr>
        <p:txBody>
          <a:bodyPr>
            <a:normAutofit fontScale="85000" lnSpcReduction="20000"/>
          </a:bodyPr>
          <a:lstStyle/>
          <a:p>
            <a:r>
              <a:rPr lang="fi-FI" sz="1900" dirty="0">
                <a:effectLst/>
                <a:ea typeface="Calibri" panose="020F0502020204030204" pitchFamily="34" charset="0"/>
              </a:rPr>
              <a:t>Tässä mallissa palvelun käyttäjä on kuluttajan roolissa suhteessa palveluntuottajaan.</a:t>
            </a:r>
          </a:p>
          <a:p>
            <a:r>
              <a:rPr lang="fi-FI" sz="1900" dirty="0">
                <a:ea typeface="Calibri" panose="020F0502020204030204" pitchFamily="34" charset="0"/>
              </a:rPr>
              <a:t>Käytännössä tämä on useimmille helpompi tehtävä kuin työnantajamallin mukaiset velvoitteet. On kuitenkin myös asiakkaita, jotka eivät kuluttajan rooliin kykene (ilman toisen henkilön apua). Tämä on otettava huomioon järjestämistavan valinnassa.</a:t>
            </a:r>
            <a:endParaRPr lang="fi-FI" sz="1900" dirty="0">
              <a:effectLst/>
              <a:ea typeface="Calibri" panose="020F0502020204030204" pitchFamily="34" charset="0"/>
            </a:endParaRPr>
          </a:p>
          <a:p>
            <a:r>
              <a:rPr lang="fi-FI" sz="1900" dirty="0">
                <a:effectLst/>
                <a:ea typeface="Calibri" panose="020F0502020204030204" pitchFamily="34" charset="0"/>
              </a:rPr>
              <a:t>Palvelusetelimallissa kunta (hyvinvointialue) myöntää asiakkaalle henkilökohtaisen avun tietylle tuntimäärälle (sähköisellä) palvelusetelillä, jolla asiakas saa hankkia palvelun valitsemaltaan, kunnan hyväksymältä palvelutuottajalta.</a:t>
            </a:r>
          </a:p>
          <a:p>
            <a:r>
              <a:rPr lang="fi-FI" sz="1900" dirty="0">
                <a:effectLst/>
                <a:ea typeface="Calibri" panose="020F0502020204030204" pitchFamily="34" charset="0"/>
              </a:rPr>
              <a:t> Palveluntuottajat sitoutuvat kunnan (hyvinvointialueen) määrittelemiin kriteereihin, jotka on määritelty henkilökohtaisen avun palvelusetelin sääntökirjassa. </a:t>
            </a:r>
          </a:p>
          <a:p>
            <a:r>
              <a:rPr lang="fi-FI" sz="1900" dirty="0">
                <a:effectLst/>
                <a:ea typeface="Calibri" panose="020F0502020204030204" pitchFamily="34" charset="0"/>
              </a:rPr>
              <a:t>Palvelun sujuvuuteen liittyvissä tilanteissa asiakas on ensisijaisesti yhteydessä palveluntuottajaan ja voi halutessaan vaihtaa palveluntuottajaa.  Kunnalla (hyvinvointialueella) on kuitenkin vastuu valvoa hankkimiensa palvelujen laatua.</a:t>
            </a:r>
          </a:p>
          <a:p>
            <a:r>
              <a:rPr lang="fi-FI" sz="1900" dirty="0">
                <a:effectLst/>
                <a:ea typeface="Calibri" panose="020F0502020204030204" pitchFamily="34" charset="0"/>
              </a:rPr>
              <a:t>Palvelusetelimallin hyvänä puolena on, että asiakas saa itse vaikuttaa siihen, mitä kautta avustaja hänelle tulee, ja vaihtaa palvelutuottajaa niin halutessaan. </a:t>
            </a:r>
            <a:r>
              <a:rPr lang="fi-FI" sz="1900" dirty="0" err="1">
                <a:effectLst/>
                <a:ea typeface="Calibri" panose="020F0502020204030204" pitchFamily="34" charset="0"/>
                <a:cs typeface="Calibri" panose="020F0502020204030204" pitchFamily="34" charset="0"/>
              </a:rPr>
              <a:t>Sijaistukset</a:t>
            </a:r>
            <a:r>
              <a:rPr lang="fi-FI" sz="1900" dirty="0">
                <a:effectLst/>
                <a:ea typeface="Calibri" panose="020F0502020204030204" pitchFamily="34" charset="0"/>
                <a:cs typeface="Calibri" panose="020F0502020204030204" pitchFamily="34" charset="0"/>
              </a:rPr>
              <a:t> järjestyvät yleensä helpommin kuin työnantajamallissa.</a:t>
            </a:r>
            <a:endParaRPr lang="fi-FI" sz="1900" dirty="0">
              <a:effectLst/>
              <a:ea typeface="Calibri" panose="020F0502020204030204" pitchFamily="34" charset="0"/>
            </a:endParaRPr>
          </a:p>
          <a:p>
            <a:r>
              <a:rPr lang="fi-FI" sz="1900" dirty="0">
                <a:effectLst/>
                <a:ea typeface="Calibri" panose="020F0502020204030204" pitchFamily="34" charset="0"/>
              </a:rPr>
              <a:t>Haasteena on palvelutuottajien laajasta joukosta aiheutuva palvelun laadun ja toteutumisen valvonnan vaikeus. Esimerkiksi se, miten avustajat ja palvelutuottajat ilmoittavat tehtyjä avustustunteja.</a:t>
            </a:r>
          </a:p>
          <a:p>
            <a:r>
              <a:rPr lang="fi-FI" sz="1900" dirty="0">
                <a:ea typeface="Calibri" panose="020F0502020204030204" pitchFamily="34" charset="0"/>
              </a:rPr>
              <a:t>Avustajien työehdot saattavat olla erilaiset kuin työnantajamallilla. Usein ne ovat heikommat.</a:t>
            </a:r>
            <a:endParaRPr lang="fi-FI" sz="1900" dirty="0">
              <a:effectLst/>
              <a:ea typeface="Calibri" panose="020F0502020204030204" pitchFamily="34" charset="0"/>
            </a:endParaRPr>
          </a:p>
          <a:p>
            <a:r>
              <a:rPr lang="fi-FI" sz="1900" dirty="0">
                <a:effectLst/>
                <a:ea typeface="Calibri" panose="020F0502020204030204" pitchFamily="34" charset="0"/>
              </a:rPr>
              <a:t>Palvelusetelimalli on tällä hetkellä käytettävissä seuraavissa kunnissa: Turku, Kaarina, Lieto, Salo, Uusikaupunki (oliko vielä jossain?). </a:t>
            </a:r>
          </a:p>
          <a:p>
            <a:endParaRPr lang="fi-FI" sz="2000" dirty="0">
              <a:solidFill>
                <a:schemeClr val="tx1">
                  <a:alpha val="60000"/>
                </a:schemeClr>
              </a:solidFill>
            </a:endParaRPr>
          </a:p>
        </p:txBody>
      </p:sp>
    </p:spTree>
    <p:extLst>
      <p:ext uri="{BB962C8B-B14F-4D97-AF65-F5344CB8AC3E}">
        <p14:creationId xmlns:p14="http://schemas.microsoft.com/office/powerpoint/2010/main" val="1477953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ED5131D4-6972-4613-902D-728FC4256199}"/>
              </a:ext>
            </a:extLst>
          </p:cNvPr>
          <p:cNvSpPr>
            <a:spLocks noGrp="1"/>
          </p:cNvSpPr>
          <p:nvPr>
            <p:ph type="title"/>
          </p:nvPr>
        </p:nvSpPr>
        <p:spPr>
          <a:xfrm>
            <a:off x="1271588" y="662400"/>
            <a:ext cx="10055721" cy="1325563"/>
          </a:xfrm>
        </p:spPr>
        <p:txBody>
          <a:bodyPr anchor="t">
            <a:normAutofit/>
          </a:bodyPr>
          <a:lstStyle/>
          <a:p>
            <a:r>
              <a:rPr lang="fi-FI" dirty="0">
                <a:effectLst/>
                <a:latin typeface="Calibri" panose="020F0502020204030204" pitchFamily="34" charset="0"/>
                <a:ea typeface="Calibri" panose="020F0502020204030204" pitchFamily="34" charset="0"/>
                <a:cs typeface="Calibri" panose="020F0502020204030204" pitchFamily="34" charset="0"/>
              </a:rPr>
              <a:t>Ostopalvelu</a:t>
            </a:r>
            <a:endParaRPr lang="fi-FI" dirty="0"/>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Sisällön paikkamerkki 2">
            <a:extLst>
              <a:ext uri="{FF2B5EF4-FFF2-40B4-BE49-F238E27FC236}">
                <a16:creationId xmlns:a16="http://schemas.microsoft.com/office/drawing/2014/main" id="{820F269D-0946-41E2-B015-969D5DB0260A}"/>
              </a:ext>
            </a:extLst>
          </p:cNvPr>
          <p:cNvSpPr>
            <a:spLocks noGrp="1"/>
          </p:cNvSpPr>
          <p:nvPr>
            <p:ph idx="1"/>
          </p:nvPr>
        </p:nvSpPr>
        <p:spPr>
          <a:xfrm>
            <a:off x="1251678" y="1880075"/>
            <a:ext cx="10089112" cy="4315526"/>
          </a:xfrm>
        </p:spPr>
        <p:txBody>
          <a:bodyPr>
            <a:normAutofit fontScale="70000" lnSpcReduction="20000"/>
          </a:bodyPr>
          <a:lstStyle/>
          <a:p>
            <a:r>
              <a:rPr lang="fi-FI" sz="2000" dirty="0">
                <a:effectLst/>
                <a:latin typeface="Calibri" panose="020F0502020204030204" pitchFamily="34" charset="0"/>
                <a:ea typeface="Calibri" panose="020F0502020204030204" pitchFamily="34" charset="0"/>
                <a:cs typeface="Calibri" panose="020F0502020204030204" pitchFamily="34" charset="0"/>
              </a:rPr>
              <a:t>Ostopalvelumallissa henkilökohtainen apu järjestetään kunnan (hyvinvointialueen) kilpailuttaman palvelutuottajan kautta, ja se perustuu vammaispalvelupäätökseen samoin kuin palvelusetelimallissa.</a:t>
            </a:r>
          </a:p>
          <a:p>
            <a:r>
              <a:rPr lang="fi-FI" sz="2000" dirty="0">
                <a:effectLst/>
                <a:latin typeface="Calibri" panose="020F0502020204030204" pitchFamily="34" charset="0"/>
                <a:ea typeface="Calibri" panose="020F0502020204030204" pitchFamily="34" charset="0"/>
                <a:cs typeface="Calibri" panose="020F0502020204030204" pitchFamily="34" charset="0"/>
              </a:rPr>
              <a:t> Erona on, ettei asiakas valitse palvelutuottajaa itse, vaan se on kilpailutuksen perusteella määritelty. Palvelun käyttäjän näkökulmasta olisi tärkeää, että </a:t>
            </a:r>
            <a:r>
              <a:rPr lang="fi-FI" sz="2000" dirty="0" err="1">
                <a:effectLst/>
                <a:latin typeface="Calibri" panose="020F0502020204030204" pitchFamily="34" charset="0"/>
                <a:ea typeface="Calibri" panose="020F0502020204030204" pitchFamily="34" charset="0"/>
                <a:cs typeface="Calibri" panose="020F0502020204030204" pitchFamily="34" charset="0"/>
              </a:rPr>
              <a:t>hva:lla</a:t>
            </a:r>
            <a:r>
              <a:rPr lang="fi-FI" sz="2000" dirty="0">
                <a:effectLst/>
                <a:latin typeface="Calibri" panose="020F0502020204030204" pitchFamily="34" charset="0"/>
                <a:ea typeface="Calibri" panose="020F0502020204030204" pitchFamily="34" charset="0"/>
                <a:cs typeface="Calibri" panose="020F0502020204030204" pitchFamily="34" charset="0"/>
              </a:rPr>
              <a:t> olisi useam</a:t>
            </a:r>
            <a:r>
              <a:rPr lang="fi-FI" sz="2000" dirty="0">
                <a:latin typeface="Calibri" panose="020F0502020204030204" pitchFamily="34" charset="0"/>
                <a:ea typeface="Calibri" panose="020F0502020204030204" pitchFamily="34" charset="0"/>
                <a:cs typeface="Calibri" panose="020F0502020204030204" pitchFamily="34" charset="0"/>
              </a:rPr>
              <a:t>pia kilpailutettuja palveluntuottajia. Lisäksi erityisen, asiakaskohtaisen harkinnan perusteella suorahankinnan käyttö voi olla perusteltua tietyissä tilanteissa.</a:t>
            </a:r>
            <a:endParaRPr lang="fi-FI" sz="2000" dirty="0">
              <a:effectLst/>
              <a:latin typeface="Calibri" panose="020F0502020204030204" pitchFamily="34" charset="0"/>
              <a:ea typeface="Calibri" panose="020F0502020204030204" pitchFamily="34" charset="0"/>
              <a:cs typeface="Calibri" panose="020F0502020204030204" pitchFamily="34" charset="0"/>
            </a:endParaRPr>
          </a:p>
          <a:p>
            <a:r>
              <a:rPr lang="fi-FI" sz="2000" dirty="0">
                <a:effectLst/>
                <a:latin typeface="Calibri" panose="020F0502020204030204" pitchFamily="34" charset="0"/>
                <a:ea typeface="Calibri" panose="020F0502020204030204" pitchFamily="34" charset="0"/>
                <a:cs typeface="Calibri" panose="020F0502020204030204" pitchFamily="34" charset="0"/>
              </a:rPr>
              <a:t> Ostopalvelu soveltuu ja sitä käytetään yleensä silloin, jos asiakkaalla ei ole voimavaroja itse aktiivisesti valita avustajaa/palveluntuottajaa.</a:t>
            </a:r>
            <a:endParaRPr lang="fi-FI" sz="2000" dirty="0">
              <a:effectLst/>
              <a:latin typeface="Calibri" panose="020F0502020204030204" pitchFamily="34" charset="0"/>
              <a:ea typeface="Calibri" panose="020F0502020204030204" pitchFamily="34" charset="0"/>
              <a:cs typeface="Times New Roman" panose="02020603050405020304" pitchFamily="18" charset="0"/>
            </a:endParaRPr>
          </a:p>
          <a:p>
            <a:r>
              <a:rPr lang="fi-FI" sz="2000" dirty="0"/>
              <a:t>Eri kunnissa on erilaisia kokemuksia ostopalvelumallin toimivuudesta. Yhteistyö palveluntuottajan kanssa voi olla sujuvaa, asiakastyytyväisyys korkeaa, ja esim. tunti-ilmoitukset sujua ilman suuria epäselvyyksiä (tuntiylitykset, päällekkäiset kirjaukset). Toisaalta, joissakin kunnissa yhteistyö palveluntuottajan kanssa on ollut haasteellisempaa, esim. ettei asiakkaille ole pystytty järjestämään tarvetta vastaavaa palvelua. </a:t>
            </a:r>
          </a:p>
          <a:p>
            <a:r>
              <a:rPr lang="fi-FI" sz="2000" dirty="0"/>
              <a:t>Palveluntuottajien tuntemus ja laadun merkitys kilpailutuksessa on tärkeää.</a:t>
            </a:r>
          </a:p>
          <a:p>
            <a:r>
              <a:rPr lang="fi-FI" sz="2000" dirty="0"/>
              <a:t>Haasteena on järjestämistavan kustannukset sekä se, että uusien kilpailutusten myötä asiakkaan tuttu avustaja saattaa vaihtua palveluntuottajan vaihtumisen myötä.</a:t>
            </a:r>
          </a:p>
          <a:p>
            <a:r>
              <a:rPr lang="fi-FI" sz="2000" dirty="0"/>
              <a:t>Kustannuksiltaan kalliimpi järjestämistapa kuin työnantajamalli ja palveluseteli.</a:t>
            </a:r>
          </a:p>
          <a:p>
            <a:pPr algn="just">
              <a:lnSpc>
                <a:spcPct val="107000"/>
              </a:lnSpc>
              <a:spcAft>
                <a:spcPts val="800"/>
              </a:spcAft>
            </a:pPr>
            <a:r>
              <a:rPr lang="fi-FI" sz="2000" dirty="0">
                <a:effectLst/>
                <a:latin typeface="Calibri" panose="020F0502020204030204" pitchFamily="34" charset="0"/>
                <a:ea typeface="Calibri" panose="020F0502020204030204" pitchFamily="34" charset="0"/>
                <a:cs typeface="Calibri" panose="020F0502020204030204" pitchFamily="34" charset="0"/>
              </a:rPr>
              <a:t>Ostopalvelun kautta tavallisesti saa avustajia helpommin kuin esim. työnantajamallilla. Tällä hetkellä kuitenkin avustajien rekrytointiongelmat näkyvät myös ostopalvelussa.</a:t>
            </a:r>
          </a:p>
          <a:p>
            <a:pPr algn="just">
              <a:lnSpc>
                <a:spcPct val="107000"/>
              </a:lnSpc>
              <a:spcAft>
                <a:spcPts val="800"/>
              </a:spcAft>
            </a:pPr>
            <a:r>
              <a:rPr lang="fi-FI" sz="2000" dirty="0">
                <a:effectLst/>
                <a:latin typeface="Calibri" panose="020F0502020204030204" pitchFamily="34" charset="0"/>
                <a:ea typeface="Calibri" panose="020F0502020204030204" pitchFamily="34" charset="0"/>
                <a:cs typeface="Calibri" panose="020F0502020204030204" pitchFamily="34" charset="0"/>
              </a:rPr>
              <a:t>Sen jälkeen, kun Avustajakeskuksen akuutti sijaisvälitys –palvelu lopetettiin, vastaavaa toimintamallia ei ole onnistuttu löytämään, mutta tarve siihen on olemassa.</a:t>
            </a:r>
            <a:endParaRPr lang="fi-FI" sz="2000" dirty="0">
              <a:effectLst/>
              <a:latin typeface="Calibri" panose="020F0502020204030204" pitchFamily="34" charset="0"/>
              <a:ea typeface="Calibri" panose="020F0502020204030204" pitchFamily="34" charset="0"/>
            </a:endParaRPr>
          </a:p>
          <a:p>
            <a:endParaRPr lang="fi-FI" sz="2000" dirty="0">
              <a:solidFill>
                <a:schemeClr val="tx1">
                  <a:alpha val="60000"/>
                </a:schemeClr>
              </a:solidFill>
            </a:endParaRPr>
          </a:p>
        </p:txBody>
      </p:sp>
    </p:spTree>
    <p:extLst>
      <p:ext uri="{BB962C8B-B14F-4D97-AF65-F5344CB8AC3E}">
        <p14:creationId xmlns:p14="http://schemas.microsoft.com/office/powerpoint/2010/main" val="39164857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ED5131D4-6972-4613-902D-728FC4256199}"/>
              </a:ext>
            </a:extLst>
          </p:cNvPr>
          <p:cNvSpPr>
            <a:spLocks noGrp="1"/>
          </p:cNvSpPr>
          <p:nvPr>
            <p:ph type="title"/>
          </p:nvPr>
        </p:nvSpPr>
        <p:spPr>
          <a:xfrm>
            <a:off x="1271588" y="662400"/>
            <a:ext cx="10055721" cy="1325563"/>
          </a:xfrm>
        </p:spPr>
        <p:txBody>
          <a:bodyPr anchor="t">
            <a:normAutofit/>
          </a:bodyPr>
          <a:lstStyle/>
          <a:p>
            <a:r>
              <a:rPr lang="fi-FI" dirty="0">
                <a:effectLst/>
                <a:latin typeface="Calibri" panose="020F0502020204030204" pitchFamily="34" charset="0"/>
                <a:ea typeface="Calibri" panose="020F0502020204030204" pitchFamily="34" charset="0"/>
                <a:cs typeface="Calibri" panose="020F0502020204030204" pitchFamily="34" charset="0"/>
              </a:rPr>
              <a:t>Oma palvelutuotanto</a:t>
            </a:r>
            <a:endParaRPr lang="fi-FI" dirty="0"/>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Sisällön paikkamerkki 2">
            <a:extLst>
              <a:ext uri="{FF2B5EF4-FFF2-40B4-BE49-F238E27FC236}">
                <a16:creationId xmlns:a16="http://schemas.microsoft.com/office/drawing/2014/main" id="{820F269D-0946-41E2-B015-969D5DB0260A}"/>
              </a:ext>
            </a:extLst>
          </p:cNvPr>
          <p:cNvSpPr>
            <a:spLocks noGrp="1"/>
          </p:cNvSpPr>
          <p:nvPr>
            <p:ph idx="1"/>
          </p:nvPr>
        </p:nvSpPr>
        <p:spPr>
          <a:xfrm>
            <a:off x="1251678" y="1529697"/>
            <a:ext cx="10089112" cy="4665903"/>
          </a:xfrm>
        </p:spPr>
        <p:txBody>
          <a:bodyPr>
            <a:normAutofit fontScale="85000" lnSpcReduction="10000"/>
          </a:bodyPr>
          <a:lstStyle/>
          <a:p>
            <a:r>
              <a:rPr lang="fi-FI" sz="2000" dirty="0">
                <a:solidFill>
                  <a:schemeClr val="tx1">
                    <a:alpha val="60000"/>
                  </a:schemeClr>
                </a:solidFill>
              </a:rPr>
              <a:t>Kunta (hyvinvointialue) voi järjestää henkilökohtaista apua myös omana palvelutuotantona niin, että henkilökohtaisina avustajina toimivat henkilöt ovat työsuhteessa kuntaan (alueeseen).</a:t>
            </a:r>
          </a:p>
          <a:p>
            <a:pPr algn="just"/>
            <a:r>
              <a:rPr lang="fi-FI" sz="2000" dirty="0">
                <a:effectLst/>
                <a:latin typeface="Calibri" panose="020F0502020204030204" pitchFamily="34" charset="0"/>
                <a:ea typeface="Calibri" panose="020F0502020204030204" pitchFamily="34" charset="0"/>
              </a:rPr>
              <a:t>Tällä hetkellä Varsinais-Suomen alueella vain Kaarinassa on avustajia kaupungin omina työntekijöinä.</a:t>
            </a:r>
          </a:p>
          <a:p>
            <a:pPr algn="just"/>
            <a:r>
              <a:rPr lang="fi-FI" sz="2000" dirty="0">
                <a:effectLst/>
                <a:latin typeface="Calibri" panose="020F0502020204030204" pitchFamily="34" charset="0"/>
                <a:ea typeface="Calibri" panose="020F0502020204030204" pitchFamily="34" charset="0"/>
              </a:rPr>
              <a:t> Tuetun elämisen tiimissä on 5 työntekijää (joilla on lähihoitajan koulutus). Tiimillä on n. 20 asiakasta.</a:t>
            </a:r>
          </a:p>
          <a:p>
            <a:pPr algn="just"/>
            <a:r>
              <a:rPr lang="fi-FI" sz="2000" dirty="0">
                <a:effectLst/>
                <a:latin typeface="Calibri" panose="020F0502020204030204" pitchFamily="34" charset="0"/>
                <a:ea typeface="Calibri" panose="020F0502020204030204" pitchFamily="34" charset="0"/>
              </a:rPr>
              <a:t> Toiminta on koettu hyväksi. Asiakkaat ovat pääosin tyytyväisiä, yhteistyö vammaispalvelujen ja tiimin kesken on toimivaa ja sujuvaa. Työntekijöiden pysyvyys tiimissä on hyvää, ja heiltä saa tarvittaessa täsmällistä ja käyttökelpoista tietoa esim. palvelutarpeen arvioinnin tueksi. Tiimin työntekijät tekevät myös kuljetuspalvelun koematkoja. </a:t>
            </a:r>
            <a:r>
              <a:rPr lang="fi-FI" sz="1700" dirty="0">
                <a:effectLst/>
                <a:latin typeface="Calibri" panose="020F0502020204030204" pitchFamily="34" charset="0"/>
                <a:ea typeface="Calibri" panose="020F0502020204030204" pitchFamily="34" charset="0"/>
              </a:rPr>
              <a:t>(</a:t>
            </a:r>
            <a:r>
              <a:rPr lang="fi-FI" sz="1500" dirty="0">
                <a:effectLst/>
                <a:latin typeface="Calibri" panose="020F0502020204030204" pitchFamily="34" charset="0"/>
                <a:ea typeface="Calibri" panose="020F0502020204030204" pitchFamily="34" charset="0"/>
              </a:rPr>
              <a:t>Huom. </a:t>
            </a:r>
            <a:r>
              <a:rPr lang="fi-FI" sz="1500" dirty="0">
                <a:latin typeface="Calibri" panose="020F0502020204030204" pitchFamily="34" charset="0"/>
                <a:ea typeface="Calibri" panose="020F0502020204030204" pitchFamily="34" charset="0"/>
              </a:rPr>
              <a:t>Tietoa palvelutarpeen arvioinnin tueksi kerätään</a:t>
            </a:r>
            <a:r>
              <a:rPr lang="fi-FI" sz="1500" dirty="0">
                <a:effectLst/>
                <a:latin typeface="Calibri" panose="020F0502020204030204" pitchFamily="34" charset="0"/>
                <a:ea typeface="Calibri" panose="020F0502020204030204" pitchFamily="34" charset="0"/>
              </a:rPr>
              <a:t> vain asiakkaan kanssa erikseen sovitusti, asiakaskirjauksissa ja tiedonkulussa pätee sama lainsäädäntö kuin muussakin asiakastyössä</a:t>
            </a:r>
            <a:r>
              <a:rPr lang="fi-FI" sz="1700" dirty="0">
                <a:effectLst/>
                <a:latin typeface="Calibri" panose="020F0502020204030204" pitchFamily="34" charset="0"/>
                <a:ea typeface="Calibri" panose="020F0502020204030204" pitchFamily="34" charset="0"/>
              </a:rPr>
              <a:t>.)</a:t>
            </a:r>
            <a:endParaRPr lang="fi-FI" sz="2000" dirty="0">
              <a:effectLst/>
              <a:latin typeface="Calibri" panose="020F0502020204030204" pitchFamily="34" charset="0"/>
              <a:ea typeface="Calibri" panose="020F0502020204030204" pitchFamily="34" charset="0"/>
            </a:endParaRPr>
          </a:p>
          <a:p>
            <a:pPr algn="just"/>
            <a:r>
              <a:rPr lang="fi-FI" sz="2000" dirty="0">
                <a:effectLst/>
                <a:latin typeface="Calibri" panose="020F0502020204030204" pitchFamily="34" charset="0"/>
                <a:ea typeface="Calibri" panose="020F0502020204030204" pitchFamily="34" charset="0"/>
              </a:rPr>
              <a:t>Henkilökohtainen apu omana työnä soveltuu käytettäväksi silloin, kun niin on yhdessä asiakkaan kanssa arvioitu – esim. jos muilla järjestämistavoilla on osoittautunut olevan vaikea vastata asiakkaan tarpeeseen. </a:t>
            </a:r>
          </a:p>
          <a:p>
            <a:pPr algn="just"/>
            <a:r>
              <a:rPr lang="fi-FI" sz="2000" dirty="0">
                <a:effectLst/>
                <a:latin typeface="Calibri" panose="020F0502020204030204" pitchFamily="34" charset="0"/>
                <a:ea typeface="Calibri" panose="020F0502020204030204" pitchFamily="34" charset="0"/>
              </a:rPr>
              <a:t>Asiakkaiden avustamisen tarve vaihtelee viikoittaisista päivittäisiin tapaamisiin. Asiakkaita ei käytännössä juuri poistu tämän palvelun piiristä, koska asiakkaat ovat olleet toimintaan pääsääntöisesti tyytyväisiä. Työntekijöiden työvuorojen suunnittelu on ilmeisesti tällä toimintamallilla sujunut hyvin.</a:t>
            </a:r>
          </a:p>
          <a:p>
            <a:pPr algn="just"/>
            <a:r>
              <a:rPr lang="fi-FI" sz="2000" dirty="0">
                <a:latin typeface="Calibri" panose="020F0502020204030204" pitchFamily="34" charset="0"/>
                <a:ea typeface="Calibri" panose="020F0502020204030204" pitchFamily="34" charset="0"/>
              </a:rPr>
              <a:t>Ammatillista toimintaa (koulutus, ammattietiikka), mikä on iso etu tälle järjestämistavalle, koska sillä pystytään vastaamaan erityistä osaamista edellyttäviin tilanteisiin.</a:t>
            </a:r>
          </a:p>
          <a:p>
            <a:pPr algn="just"/>
            <a:r>
              <a:rPr lang="fi-FI" sz="2000" dirty="0">
                <a:effectLst/>
                <a:latin typeface="Calibri" panose="020F0502020204030204" pitchFamily="34" charset="0"/>
                <a:ea typeface="Calibri" panose="020F0502020204030204" pitchFamily="34" charset="0"/>
              </a:rPr>
              <a:t>Kuitenkin huomioitava</a:t>
            </a:r>
            <a:r>
              <a:rPr lang="fi-FI" sz="2000" dirty="0">
                <a:latin typeface="Calibri" panose="020F0502020204030204" pitchFamily="34" charset="0"/>
                <a:ea typeface="Calibri" panose="020F0502020204030204" pitchFamily="34" charset="0"/>
              </a:rPr>
              <a:t>, ettei ole sama asia kuin kotihoito.</a:t>
            </a:r>
            <a:endParaRPr lang="fi-FI" sz="20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3248565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ED5131D4-6972-4613-902D-728FC4256199}"/>
              </a:ext>
            </a:extLst>
          </p:cNvPr>
          <p:cNvSpPr>
            <a:spLocks noGrp="1"/>
          </p:cNvSpPr>
          <p:nvPr>
            <p:ph type="title"/>
          </p:nvPr>
        </p:nvSpPr>
        <p:spPr>
          <a:xfrm>
            <a:off x="1271588" y="662400"/>
            <a:ext cx="10055721" cy="1325563"/>
          </a:xfrm>
        </p:spPr>
        <p:txBody>
          <a:bodyPr anchor="t">
            <a:normAutofit/>
          </a:bodyPr>
          <a:lstStyle/>
          <a:p>
            <a:r>
              <a:rPr lang="fi-FI" dirty="0">
                <a:latin typeface="Calibri" panose="020F0502020204030204" pitchFamily="34" charset="0"/>
                <a:cs typeface="Calibri" panose="020F0502020204030204" pitchFamily="34" charset="0"/>
              </a:rPr>
              <a:t>Järjestämistapojen yhdistäminen</a:t>
            </a:r>
            <a:endParaRPr lang="fi-FI" dirty="0"/>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Sisällön paikkamerkki 2">
            <a:extLst>
              <a:ext uri="{FF2B5EF4-FFF2-40B4-BE49-F238E27FC236}">
                <a16:creationId xmlns:a16="http://schemas.microsoft.com/office/drawing/2014/main" id="{820F269D-0946-41E2-B015-969D5DB0260A}"/>
              </a:ext>
            </a:extLst>
          </p:cNvPr>
          <p:cNvSpPr>
            <a:spLocks noGrp="1"/>
          </p:cNvSpPr>
          <p:nvPr>
            <p:ph idx="1"/>
          </p:nvPr>
        </p:nvSpPr>
        <p:spPr>
          <a:xfrm>
            <a:off x="1251678" y="2392822"/>
            <a:ext cx="10089112" cy="3802778"/>
          </a:xfrm>
        </p:spPr>
        <p:txBody>
          <a:bodyPr>
            <a:normAutofit/>
          </a:bodyPr>
          <a:lstStyle/>
          <a:p>
            <a:pPr algn="just"/>
            <a:r>
              <a:rPr lang="fi-FI" sz="2000" dirty="0">
                <a:effectLst/>
                <a:latin typeface="Calibri" panose="020F0502020204030204" pitchFamily="34" charset="0"/>
                <a:ea typeface="Calibri" panose="020F0502020204030204" pitchFamily="34" charset="0"/>
              </a:rPr>
              <a:t>Eri järjestämistapojen yhdistelmät toimivat joissain tilanteissa hyvin. </a:t>
            </a:r>
          </a:p>
          <a:p>
            <a:pPr algn="just"/>
            <a:r>
              <a:rPr lang="fi-FI" sz="2000" dirty="0">
                <a:effectLst/>
                <a:latin typeface="Calibri" panose="020F0502020204030204" pitchFamily="34" charset="0"/>
                <a:ea typeface="Calibri" panose="020F0502020204030204" pitchFamily="34" charset="0"/>
              </a:rPr>
              <a:t>Esim. jos asiakkaalla on avustaja päivittäistoimiin, vapaa-aikaan ja opiskeluun, nämä voidaan järjestää eri tavoilla. </a:t>
            </a:r>
          </a:p>
          <a:p>
            <a:pPr algn="just"/>
            <a:r>
              <a:rPr lang="fi-FI" sz="2000" dirty="0">
                <a:effectLst/>
                <a:latin typeface="Calibri" panose="020F0502020204030204" pitchFamily="34" charset="0"/>
                <a:ea typeface="Calibri" panose="020F0502020204030204" pitchFamily="34" charset="0"/>
              </a:rPr>
              <a:t>Työnantajamalliin liittyvää haavoittuvuutta (sijaisen saamisen vaikeus) voidaan helpottaa esim. niin, että pieni osa tunneista myönnetäänkin palvelusetelillä. Tämä voi olla toimiva tapa esim. silloin, kun asiakkaalla on paljon avun tarvetta, eikä hän pysty suoriutumaan päivittäisistä toimista ilman avustajaa. Varsinkin akuutin sijaisvälityksen puuttuessa tämä vähentäisi asiakkaan kokemaa epävarmuutta siitä, saako hän välttämättömän avun. </a:t>
            </a:r>
          </a:p>
          <a:p>
            <a:pPr algn="just"/>
            <a:r>
              <a:rPr lang="fi-FI" sz="2000" dirty="0">
                <a:effectLst/>
                <a:latin typeface="Calibri" panose="020F0502020204030204" pitchFamily="34" charset="0"/>
                <a:ea typeface="Calibri" panose="020F0502020204030204" pitchFamily="34" charset="0"/>
              </a:rPr>
              <a:t>Järjestämistapoja voisi yhdistää ”henkilökohtaisen budjetin tyyppisesti” siten, että asiakkaalla olisi mahdollisimman suuri valinnanvapaus. Tämä on mahdollista nykyisenkin lainsäädännön puitteissa.</a:t>
            </a:r>
          </a:p>
        </p:txBody>
      </p:sp>
    </p:spTree>
    <p:extLst>
      <p:ext uri="{BB962C8B-B14F-4D97-AF65-F5344CB8AC3E}">
        <p14:creationId xmlns:p14="http://schemas.microsoft.com/office/powerpoint/2010/main" val="1071394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DE3DA1AA-D93A-4D87-9E68-A6C99CAA168C}"/>
              </a:ext>
            </a:extLst>
          </p:cNvPr>
          <p:cNvSpPr>
            <a:spLocks noGrp="1"/>
          </p:cNvSpPr>
          <p:nvPr>
            <p:ph type="title"/>
          </p:nvPr>
        </p:nvSpPr>
        <p:spPr>
          <a:xfrm>
            <a:off x="1271588" y="662401"/>
            <a:ext cx="10055721" cy="1166400"/>
          </a:xfrm>
        </p:spPr>
        <p:txBody>
          <a:bodyPr anchor="t">
            <a:normAutofit/>
          </a:bodyPr>
          <a:lstStyle/>
          <a:p>
            <a:r>
              <a:rPr lang="fi-FI" dirty="0"/>
              <a:t>Palvelun määrittely ja tarkoitus</a:t>
            </a:r>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Sisällön paikkamerkki 2">
            <a:extLst>
              <a:ext uri="{FF2B5EF4-FFF2-40B4-BE49-F238E27FC236}">
                <a16:creationId xmlns:a16="http://schemas.microsoft.com/office/drawing/2014/main" id="{DD71CBE5-3D90-4720-BC65-F9642B5E9446}"/>
              </a:ext>
            </a:extLst>
          </p:cNvPr>
          <p:cNvSpPr>
            <a:spLocks noGrp="1"/>
          </p:cNvSpPr>
          <p:nvPr>
            <p:ph idx="1"/>
          </p:nvPr>
        </p:nvSpPr>
        <p:spPr>
          <a:xfrm>
            <a:off x="1251678" y="1941443"/>
            <a:ext cx="10089112" cy="4254157"/>
          </a:xfrm>
        </p:spPr>
        <p:txBody>
          <a:bodyPr>
            <a:normAutofit/>
          </a:bodyPr>
          <a:lstStyle/>
          <a:p>
            <a:r>
              <a:rPr lang="fi-FI" sz="1800" dirty="0">
                <a:effectLst/>
                <a:latin typeface="Segoe UI" panose="020B0502040204020203" pitchFamily="34" charset="0"/>
                <a:ea typeface="Calibri" panose="020F0502020204030204" pitchFamily="34" charset="0"/>
              </a:rPr>
              <a:t>Henkilökohtainen apu on välttämätöntä toisen ihmisen antamaa apua niissä tavanomaiseen elämään liittyvissä toimissa, jotka henkilö tekisi itse, mutta vamman tai sairauden vuoksi hän ei selviä niistä itse. </a:t>
            </a:r>
          </a:p>
          <a:p>
            <a:r>
              <a:rPr lang="fi-FI" sz="18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Henkilökohtaisen avun tarkoituksena on itsenäisen, omien valintojen mukaisen elämän mahdollistaminen vaikeavammaiselle henkilölle sekä vammaisen henkilön riippumattomuuden lisääminen. </a:t>
            </a:r>
          </a:p>
          <a:p>
            <a:r>
              <a:rPr lang="fi-FI" sz="18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Henkilökohtaisen avun palvelu auttaa vaikeavammaista henkilöä toteuttamaan omia valintojaan päivittäisissä toimissa, työssä ja opiskelussa, harrastuksissa, yhteiskunnallisessa osallistumisessa tai sosiaalisen vuorovaikutuksen ylläpitämisessä. Henkilökohtaisen avun palveluun voi sisältyä myös hoivaa, hoitoa tai valvontaa, kunhan avun tarve ei liity pääasiallisesti niihin.</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sz="2000" dirty="0">
              <a:solidFill>
                <a:schemeClr val="tx1">
                  <a:alpha val="60000"/>
                </a:schemeClr>
              </a:solidFill>
            </a:endParaRPr>
          </a:p>
        </p:txBody>
      </p:sp>
    </p:spTree>
    <p:extLst>
      <p:ext uri="{BB962C8B-B14F-4D97-AF65-F5344CB8AC3E}">
        <p14:creationId xmlns:p14="http://schemas.microsoft.com/office/powerpoint/2010/main" val="16124022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ED5131D4-6972-4613-902D-728FC4256199}"/>
              </a:ext>
            </a:extLst>
          </p:cNvPr>
          <p:cNvSpPr>
            <a:spLocks noGrp="1"/>
          </p:cNvSpPr>
          <p:nvPr>
            <p:ph type="title"/>
          </p:nvPr>
        </p:nvSpPr>
        <p:spPr>
          <a:xfrm>
            <a:off x="1271588" y="662400"/>
            <a:ext cx="10055721" cy="1325563"/>
          </a:xfrm>
        </p:spPr>
        <p:txBody>
          <a:bodyPr anchor="t">
            <a:normAutofit/>
          </a:bodyPr>
          <a:lstStyle/>
          <a:p>
            <a:r>
              <a:rPr lang="fi-FI" dirty="0"/>
              <a:t>Näkökulmia järjestämistapojen kehittämiseen</a:t>
            </a:r>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Sisällön paikkamerkki 2">
            <a:extLst>
              <a:ext uri="{FF2B5EF4-FFF2-40B4-BE49-F238E27FC236}">
                <a16:creationId xmlns:a16="http://schemas.microsoft.com/office/drawing/2014/main" id="{820F269D-0946-41E2-B015-969D5DB0260A}"/>
              </a:ext>
            </a:extLst>
          </p:cNvPr>
          <p:cNvSpPr>
            <a:spLocks noGrp="1"/>
          </p:cNvSpPr>
          <p:nvPr>
            <p:ph idx="1"/>
          </p:nvPr>
        </p:nvSpPr>
        <p:spPr>
          <a:xfrm>
            <a:off x="1251678" y="2286001"/>
            <a:ext cx="10089112" cy="3909599"/>
          </a:xfrm>
        </p:spPr>
        <p:txBody>
          <a:bodyPr>
            <a:normAutofit fontScale="92500" lnSpcReduction="20000"/>
          </a:bodyPr>
          <a:lstStyle/>
          <a:p>
            <a:r>
              <a:rPr lang="fi-FI" sz="2000" dirty="0">
                <a:solidFill>
                  <a:schemeClr val="tx1">
                    <a:alpha val="60000"/>
                  </a:schemeClr>
                </a:solidFill>
              </a:rPr>
              <a:t>Hyvinvointialueen tasolla tulee olla käytössä samat vaihtoehdot järjestämistavoissa. </a:t>
            </a:r>
            <a:r>
              <a:rPr lang="fi-FI" sz="2000" u="sng" dirty="0">
                <a:solidFill>
                  <a:schemeClr val="tx1">
                    <a:alpha val="60000"/>
                  </a:schemeClr>
                </a:solidFill>
              </a:rPr>
              <a:t>Tällä hetkellä kuntakohtaiset erot suuria!</a:t>
            </a:r>
          </a:p>
          <a:p>
            <a:r>
              <a:rPr lang="fi-FI" sz="2000" dirty="0">
                <a:solidFill>
                  <a:schemeClr val="tx1">
                    <a:alpha val="60000"/>
                  </a:schemeClr>
                </a:solidFill>
              </a:rPr>
              <a:t>Palvelun kaikkia järjestämistapoja tarvitaan ja niitä on tärkeää olla joustavasti käytettävissä, koska niillä voidaan vastata asiakkaiden erilaisiin tarpeisiin.</a:t>
            </a:r>
          </a:p>
          <a:p>
            <a:r>
              <a:rPr lang="fi-FI" sz="2000" dirty="0">
                <a:solidFill>
                  <a:schemeClr val="tx1">
                    <a:alpha val="60000"/>
                  </a:schemeClr>
                </a:solidFill>
              </a:rPr>
              <a:t>Se edellyttää myös runsaasti uudenlaista osaamista hyvinvointialueelta (huom. myös lakiuudistus). Vammaisfoorumi suosittaa vammaisasioiden osaamiskeskusta, johon keskittyisi kaikki vammaisten palveluihin liittyvä osaaminen.</a:t>
            </a:r>
          </a:p>
          <a:p>
            <a:r>
              <a:rPr lang="fi-FI" sz="2000" dirty="0">
                <a:solidFill>
                  <a:schemeClr val="tx1">
                    <a:alpha val="60000"/>
                  </a:schemeClr>
                </a:solidFill>
              </a:rPr>
              <a:t>palvelusetelin laajentaminen koko hyvinvointialueelle</a:t>
            </a:r>
          </a:p>
          <a:p>
            <a:r>
              <a:rPr lang="fi-FI" sz="2000" dirty="0">
                <a:solidFill>
                  <a:schemeClr val="tx1">
                    <a:alpha val="60000"/>
                  </a:schemeClr>
                </a:solidFill>
              </a:rPr>
              <a:t>ostopalvelusopimusten hallinta ja tulevaisuudessa alueen yhteinen kilpailutus</a:t>
            </a:r>
          </a:p>
          <a:p>
            <a:r>
              <a:rPr lang="fi-FI" sz="2000" dirty="0">
                <a:solidFill>
                  <a:schemeClr val="tx1">
                    <a:alpha val="60000"/>
                  </a:schemeClr>
                </a:solidFill>
              </a:rPr>
              <a:t>työnantajamallille riittävät tukirakenteet (ohjaus, neuvonta, työsuhdeneuvonta, toimistosihteerin tehtävät, juridinen osaaminen.)</a:t>
            </a:r>
          </a:p>
          <a:p>
            <a:r>
              <a:rPr lang="fi-FI" sz="2000" dirty="0">
                <a:solidFill>
                  <a:schemeClr val="tx1">
                    <a:alpha val="60000"/>
                  </a:schemeClr>
                </a:solidFill>
              </a:rPr>
              <a:t>Toimintaohjeet / sääntökirjat (avoimesti kaikkien nähtäville) sekä asiakaslähtöiset ohjeet palvelun käytöstä. Erilaisten kommunikaatiotapojen ja –rajoitteiden huomioiminen. </a:t>
            </a:r>
          </a:p>
          <a:p>
            <a:r>
              <a:rPr lang="fi-FI" sz="2000" dirty="0">
                <a:solidFill>
                  <a:schemeClr val="tx1">
                    <a:alpha val="60000"/>
                  </a:schemeClr>
                </a:solidFill>
              </a:rPr>
              <a:t>Asiakaslähtöinen, selkokielinen opas järjestämistavoista. Kuvalliset ohjeet auttavat hahmottamista.</a:t>
            </a:r>
          </a:p>
          <a:p>
            <a:pPr marL="0" indent="0">
              <a:buNone/>
            </a:pPr>
            <a:endParaRPr lang="fi-FI" sz="2000" dirty="0">
              <a:solidFill>
                <a:schemeClr val="tx1">
                  <a:alpha val="60000"/>
                </a:schemeClr>
              </a:solidFill>
            </a:endParaRPr>
          </a:p>
          <a:p>
            <a:endParaRPr lang="fi-FI" sz="2000" dirty="0">
              <a:solidFill>
                <a:schemeClr val="tx1">
                  <a:alpha val="60000"/>
                </a:schemeClr>
              </a:solidFill>
            </a:endParaRPr>
          </a:p>
          <a:p>
            <a:endParaRPr lang="fi-FI" sz="2000" dirty="0">
              <a:solidFill>
                <a:schemeClr val="tx1">
                  <a:alpha val="60000"/>
                </a:schemeClr>
              </a:solidFill>
            </a:endParaRPr>
          </a:p>
        </p:txBody>
      </p:sp>
    </p:spTree>
    <p:extLst>
      <p:ext uri="{BB962C8B-B14F-4D97-AF65-F5344CB8AC3E}">
        <p14:creationId xmlns:p14="http://schemas.microsoft.com/office/powerpoint/2010/main" val="19644459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Otsikko 1">
            <a:extLst>
              <a:ext uri="{FF2B5EF4-FFF2-40B4-BE49-F238E27FC236}">
                <a16:creationId xmlns:a16="http://schemas.microsoft.com/office/drawing/2014/main" id="{A6ACA36D-FC4F-495F-BE3F-7203D185BC93}"/>
              </a:ext>
            </a:extLst>
          </p:cNvPr>
          <p:cNvSpPr>
            <a:spLocks noGrp="1"/>
          </p:cNvSpPr>
          <p:nvPr>
            <p:ph type="ctrTitle"/>
          </p:nvPr>
        </p:nvSpPr>
        <p:spPr>
          <a:xfrm>
            <a:off x="1524003" y="1999615"/>
            <a:ext cx="9144000" cy="2764028"/>
          </a:xfrm>
        </p:spPr>
        <p:txBody>
          <a:bodyPr anchor="ctr">
            <a:normAutofit/>
          </a:bodyPr>
          <a:lstStyle/>
          <a:p>
            <a:r>
              <a:rPr lang="fi-FI" sz="6600" dirty="0"/>
              <a:t>Asiakkuuden aikainen työskentely</a:t>
            </a:r>
            <a:endParaRPr lang="fi-FI" sz="6100" dirty="0"/>
          </a:p>
        </p:txBody>
      </p:sp>
      <p:sp>
        <p:nvSpPr>
          <p:cNvPr id="3" name="Alaotsikko 2">
            <a:extLst>
              <a:ext uri="{FF2B5EF4-FFF2-40B4-BE49-F238E27FC236}">
                <a16:creationId xmlns:a16="http://schemas.microsoft.com/office/drawing/2014/main" id="{62A2BFF1-6CB4-43B6-AD25-71A4385F0EC0}"/>
              </a:ext>
            </a:extLst>
          </p:cNvPr>
          <p:cNvSpPr>
            <a:spLocks noGrp="1"/>
          </p:cNvSpPr>
          <p:nvPr>
            <p:ph type="subTitle" idx="1"/>
          </p:nvPr>
        </p:nvSpPr>
        <p:spPr>
          <a:xfrm>
            <a:off x="1966912" y="5645150"/>
            <a:ext cx="8258176" cy="631825"/>
          </a:xfrm>
        </p:spPr>
        <p:txBody>
          <a:bodyPr anchor="ctr">
            <a:normAutofit/>
          </a:bodyPr>
          <a:lstStyle/>
          <a:p>
            <a:endParaRPr lang="fi-FI" sz="1300" dirty="0"/>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46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ED5131D4-6972-4613-902D-728FC4256199}"/>
              </a:ext>
            </a:extLst>
          </p:cNvPr>
          <p:cNvSpPr>
            <a:spLocks noGrp="1"/>
          </p:cNvSpPr>
          <p:nvPr>
            <p:ph type="title"/>
          </p:nvPr>
        </p:nvSpPr>
        <p:spPr>
          <a:xfrm>
            <a:off x="1271588" y="662400"/>
            <a:ext cx="10055721" cy="1325563"/>
          </a:xfrm>
        </p:spPr>
        <p:txBody>
          <a:bodyPr anchor="t">
            <a:normAutofit/>
          </a:bodyPr>
          <a:lstStyle/>
          <a:p>
            <a:r>
              <a:rPr lang="fi-FI" dirty="0"/>
              <a:t>Asiakastyö ja dokumentointi</a:t>
            </a:r>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Sisällön paikkamerkki 2">
            <a:extLst>
              <a:ext uri="{FF2B5EF4-FFF2-40B4-BE49-F238E27FC236}">
                <a16:creationId xmlns:a16="http://schemas.microsoft.com/office/drawing/2014/main" id="{820F269D-0946-41E2-B015-969D5DB0260A}"/>
              </a:ext>
            </a:extLst>
          </p:cNvPr>
          <p:cNvSpPr>
            <a:spLocks noGrp="1"/>
          </p:cNvSpPr>
          <p:nvPr>
            <p:ph idx="1"/>
          </p:nvPr>
        </p:nvSpPr>
        <p:spPr>
          <a:xfrm>
            <a:off x="1251678" y="1743342"/>
            <a:ext cx="10089112" cy="4452259"/>
          </a:xfrm>
        </p:spPr>
        <p:txBody>
          <a:bodyPr>
            <a:normAutofit lnSpcReduction="10000"/>
          </a:bodyPr>
          <a:lstStyle/>
          <a:p>
            <a:pPr marL="0" indent="0">
              <a:buNone/>
            </a:pPr>
            <a:r>
              <a:rPr lang="fi-FI" sz="1800" dirty="0">
                <a:effectLst/>
                <a:latin typeface="Calibri" panose="020F0502020204030204" pitchFamily="34" charset="0"/>
                <a:ea typeface="Calibri" panose="020F0502020204030204" pitchFamily="34" charset="0"/>
                <a:cs typeface="Times New Roman" panose="02020603050405020304" pitchFamily="18" charset="0"/>
              </a:rPr>
              <a:t>Vammaispalvelujen päätökset on tarkoitettu pitkäaikaisiksi, ja lain hengen mukaisesti pitäisi pyrkiä tekemään toistaiseksi voimassa olevia päätöksiä, jos määräaikaisen tekemiseen ei ole erityisiä perusteita. </a:t>
            </a:r>
          </a:p>
          <a:p>
            <a:pPr marL="0" indent="0">
              <a:buNone/>
            </a:pPr>
            <a:r>
              <a:rPr lang="fi-FI" sz="1800" dirty="0">
                <a:effectLst/>
                <a:latin typeface="Calibri" panose="020F0502020204030204" pitchFamily="34" charset="0"/>
                <a:ea typeface="Calibri" panose="020F0502020204030204" pitchFamily="34" charset="0"/>
                <a:cs typeface="Times New Roman" panose="02020603050405020304" pitchFamily="18" charset="0"/>
              </a:rPr>
              <a:t>Tällöin on kuitenkin huolehdittava, että asiakasta siitä huolimatta tavataan/</a:t>
            </a:r>
            <a:r>
              <a:rPr lang="fi-FI" sz="1800" dirty="0" err="1">
                <a:effectLst/>
                <a:latin typeface="Calibri" panose="020F0502020204030204" pitchFamily="34" charset="0"/>
                <a:ea typeface="Calibri" panose="020F0502020204030204" pitchFamily="34" charset="0"/>
                <a:cs typeface="Times New Roman" panose="02020603050405020304" pitchFamily="18" charset="0"/>
              </a:rPr>
              <a:t>kontaktoidaan</a:t>
            </a:r>
            <a:r>
              <a:rPr lang="fi-FI" sz="1800" dirty="0">
                <a:effectLst/>
                <a:latin typeface="Calibri" panose="020F0502020204030204" pitchFamily="34" charset="0"/>
                <a:ea typeface="Calibri" panose="020F0502020204030204" pitchFamily="34" charset="0"/>
                <a:cs typeface="Times New Roman" panose="02020603050405020304" pitchFamily="18" charset="0"/>
              </a:rPr>
              <a:t> säännöllisesti, ja palvelun toteutumista ja vaikuttavuutta seurataan. Varsinkin 1. palvelupäätöksen jälkeen olisi tärkeää sopia seurantatapaaminen ta</a:t>
            </a:r>
            <a:r>
              <a:rPr lang="fi-FI" sz="1800" dirty="0">
                <a:latin typeface="Calibri" panose="020F0502020204030204" pitchFamily="34" charset="0"/>
                <a:ea typeface="Calibri" panose="020F0502020204030204" pitchFamily="34" charset="0"/>
                <a:cs typeface="Times New Roman" panose="02020603050405020304" pitchFamily="18" charset="0"/>
              </a:rPr>
              <a:t>i muu kontakti.</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fi-FI" sz="1800" dirty="0">
                <a:effectLst/>
                <a:latin typeface="Calibri" panose="020F0502020204030204" pitchFamily="34" charset="0"/>
                <a:ea typeface="Calibri" panose="020F0502020204030204" pitchFamily="34" charset="0"/>
                <a:cs typeface="Times New Roman" panose="02020603050405020304" pitchFamily="18" charset="0"/>
              </a:rPr>
              <a:t>Palvelupäätösten perusteleminen ja riittävän huolellinen harkinta palvelua myönnettäessä on tärkeää.</a:t>
            </a:r>
          </a:p>
          <a:p>
            <a:pPr marL="0" indent="0">
              <a:buNone/>
            </a:pPr>
            <a:r>
              <a:rPr lang="fi-FI" sz="1800" dirty="0">
                <a:effectLst/>
                <a:latin typeface="Calibri" panose="020F0502020204030204" pitchFamily="34" charset="0"/>
                <a:ea typeface="Calibri" panose="020F0502020204030204" pitchFamily="34" charset="0"/>
                <a:cs typeface="Times New Roman" panose="02020603050405020304" pitchFamily="18" charset="0"/>
              </a:rPr>
              <a:t>Monissa kunnissa tilanne on käytännössä se, ettei palvelusuunnitelmia ole tehty / ehditä tehdä kattavasti, tai niitä ei ehditä päivittää. Tällöin asiakkailla on puutteellisia tai vanhoja palvelusuunnitelmia, tai sitä ei ole ollenkaan. </a:t>
            </a:r>
            <a:r>
              <a:rPr lang="fi-FI" sz="1800" u="sng" dirty="0">
                <a:effectLst/>
                <a:latin typeface="Calibri" panose="020F0502020204030204" pitchFamily="34" charset="0"/>
                <a:ea typeface="Calibri" panose="020F0502020204030204" pitchFamily="34" charset="0"/>
                <a:cs typeface="Times New Roman" panose="02020603050405020304" pitchFamily="18" charset="0"/>
              </a:rPr>
              <a:t>Hyvinvointialueelle mentäessä on tärkeää huomioida, että tähän asiaan varataan riittävästi työntekijäresurssia</a:t>
            </a:r>
            <a:r>
              <a:rPr lang="fi-FI"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r>
              <a:rPr lang="fi-FI" sz="1800" dirty="0">
                <a:effectLst/>
                <a:latin typeface="Calibri" panose="020F0502020204030204" pitchFamily="34" charset="0"/>
                <a:ea typeface="Calibri" panose="020F0502020204030204" pitchFamily="34" charset="0"/>
                <a:cs typeface="Times New Roman" panose="02020603050405020304" pitchFamily="18" charset="0"/>
              </a:rPr>
              <a:t>Laadukas palvelusuunnitelmatyö vaatii </a:t>
            </a:r>
            <a:r>
              <a:rPr lang="fi-FI" sz="1800" u="sng" dirty="0">
                <a:effectLst/>
                <a:latin typeface="Calibri" panose="020F0502020204030204" pitchFamily="34" charset="0"/>
                <a:ea typeface="Calibri" panose="020F0502020204030204" pitchFamily="34" charset="0"/>
                <a:cs typeface="Times New Roman" panose="02020603050405020304" pitchFamily="18" charset="0"/>
              </a:rPr>
              <a:t>aikaa asiakkaan kohtaamiseen</a:t>
            </a:r>
            <a:r>
              <a:rPr lang="fi-FI" sz="1800" dirty="0">
                <a:effectLst/>
                <a:latin typeface="Calibri" panose="020F0502020204030204" pitchFamily="34" charset="0"/>
                <a:ea typeface="Calibri" panose="020F0502020204030204" pitchFamily="34" charset="0"/>
                <a:cs typeface="Times New Roman" panose="02020603050405020304" pitchFamily="18" charset="0"/>
              </a:rPr>
              <a:t>, tarvittavien tietojen hankkimiseen, kirjaamiseen sekä siihen, että myös asiakas hyväksyy palvelusuunnitelman.</a:t>
            </a:r>
          </a:p>
          <a:p>
            <a:pPr marL="0" indent="0">
              <a:buNone/>
            </a:pPr>
            <a:r>
              <a:rPr lang="fi-FI" sz="2000" dirty="0">
                <a:solidFill>
                  <a:schemeClr val="tx1">
                    <a:alpha val="60000"/>
                  </a:schemeClr>
                </a:solidFill>
              </a:rPr>
              <a:t>Työryhmä piti hyvin tehtyä palvelutarpeen arviointia ja palvelusuunnitelmaa sekä säännöllistä yhteydenpitoa asiakkaaseen tärkeämpinä palvelun vaikuttavuuden kannalta kuin esim. toimintakyvyn mittarin käyttöönottoa.</a:t>
            </a:r>
          </a:p>
        </p:txBody>
      </p:sp>
    </p:spTree>
    <p:extLst>
      <p:ext uri="{BB962C8B-B14F-4D97-AF65-F5344CB8AC3E}">
        <p14:creationId xmlns:p14="http://schemas.microsoft.com/office/powerpoint/2010/main" val="1432507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ED5131D4-6972-4613-902D-728FC4256199}"/>
              </a:ext>
            </a:extLst>
          </p:cNvPr>
          <p:cNvSpPr>
            <a:spLocks noGrp="1"/>
          </p:cNvSpPr>
          <p:nvPr>
            <p:ph type="title"/>
          </p:nvPr>
        </p:nvSpPr>
        <p:spPr>
          <a:xfrm>
            <a:off x="1271588" y="662400"/>
            <a:ext cx="10055721" cy="1325563"/>
          </a:xfrm>
        </p:spPr>
        <p:txBody>
          <a:bodyPr anchor="t">
            <a:normAutofit/>
          </a:bodyPr>
          <a:lstStyle/>
          <a:p>
            <a:r>
              <a:rPr lang="fi-FI" dirty="0"/>
              <a:t>Mitä tietoa asiakas tarvitsee?</a:t>
            </a:r>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Sisällön paikkamerkki 2">
            <a:extLst>
              <a:ext uri="{FF2B5EF4-FFF2-40B4-BE49-F238E27FC236}">
                <a16:creationId xmlns:a16="http://schemas.microsoft.com/office/drawing/2014/main" id="{820F269D-0946-41E2-B015-969D5DB0260A}"/>
              </a:ext>
            </a:extLst>
          </p:cNvPr>
          <p:cNvSpPr>
            <a:spLocks noGrp="1"/>
          </p:cNvSpPr>
          <p:nvPr>
            <p:ph idx="1"/>
          </p:nvPr>
        </p:nvSpPr>
        <p:spPr>
          <a:xfrm>
            <a:off x="1251678" y="1987963"/>
            <a:ext cx="10089112" cy="4207638"/>
          </a:xfrm>
        </p:spPr>
        <p:txBody>
          <a:bodyPr>
            <a:normAutofit fontScale="92500"/>
          </a:bodyPr>
          <a:lstStyle/>
          <a:p>
            <a:pPr algn="just">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Voidakseen arvioida omaa palveluntarvettaan, asiakas tarvitsee riittävästi tietoa palvelusta.</a:t>
            </a:r>
          </a:p>
          <a:p>
            <a:pPr algn="just">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Järjestämistavan valintaan liittyy erityisiä haasteita – miten asiakas saa tietoa vaihtoehdoista, ja pystyy ymmärtämään ne? Tarvitaan tiivi</a:t>
            </a:r>
            <a:r>
              <a:rPr lang="fi-FI" sz="1800" dirty="0">
                <a:latin typeface="Calibri" panose="020F0502020204030204" pitchFamily="34" charset="0"/>
                <a:ea typeface="Calibri" panose="020F0502020204030204" pitchFamily="34" charset="0"/>
                <a:cs typeface="Times New Roman" panose="02020603050405020304" pitchFamily="18" charset="0"/>
              </a:rPr>
              <a:t>s infopaketti.</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Asiakkaat kokevat toisinaan, että heille on myönnetty henkilökohtaista apua, mutta ei ole annettu riittävästi tietoa, mitä se tarkoittaa käytännössä, tai miten tulisi menetellä. </a:t>
            </a:r>
          </a:p>
          <a:p>
            <a:pPr algn="just">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Henkilökohtaisen avun työnantajamalli on monissa kunnissa ainoa tai ensisijainen järjestämistapa, mutta se vaatii asiakkaalta paljon perehtymistä ja työtä, sekä valmiutta huolehtia työnantajavelvoitteista. </a:t>
            </a:r>
          </a:p>
          <a:p>
            <a:pPr algn="just">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Vammaispalvelulainsäädännön uudistuksessa on korostunut työntekijän velvoite antaa tietoa palvelusta sekä varmistua ennen työnantajamallin mukaista päätöstä, että asiakas ymmärtää työnantajan velvoitteet ja on niihin kykenevä. Hyvinvointialueella tulisi valmistella asiakkaille suunnattuja tietopaketteja, ohjeita, sekä panostaa palveluohjaukseen ja neuvontaan. Osalla kunnista näitä on jo olemassa, mutta ei kaikkialla. </a:t>
            </a:r>
          </a:p>
          <a:p>
            <a:pPr marL="0" indent="0" algn="just">
              <a:lnSpc>
                <a:spcPct val="107000"/>
              </a:lnSpc>
              <a:spcAft>
                <a:spcPts val="800"/>
              </a:spcAft>
              <a:buNone/>
            </a:pP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i-FI" sz="2000" dirty="0">
              <a:solidFill>
                <a:schemeClr val="tx1">
                  <a:alpha val="60000"/>
                </a:schemeClr>
              </a:solidFill>
            </a:endParaRPr>
          </a:p>
        </p:txBody>
      </p:sp>
    </p:spTree>
    <p:extLst>
      <p:ext uri="{BB962C8B-B14F-4D97-AF65-F5344CB8AC3E}">
        <p14:creationId xmlns:p14="http://schemas.microsoft.com/office/powerpoint/2010/main" val="10811373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Otsikko 1">
            <a:extLst>
              <a:ext uri="{FF2B5EF4-FFF2-40B4-BE49-F238E27FC236}">
                <a16:creationId xmlns:a16="http://schemas.microsoft.com/office/drawing/2014/main" id="{A6ACA36D-FC4F-495F-BE3F-7203D185BC93}"/>
              </a:ext>
            </a:extLst>
          </p:cNvPr>
          <p:cNvSpPr>
            <a:spLocks noGrp="1"/>
          </p:cNvSpPr>
          <p:nvPr>
            <p:ph type="ctrTitle"/>
          </p:nvPr>
        </p:nvSpPr>
        <p:spPr>
          <a:xfrm>
            <a:off x="1524003" y="1999615"/>
            <a:ext cx="9144000" cy="2764028"/>
          </a:xfrm>
        </p:spPr>
        <p:txBody>
          <a:bodyPr anchor="ctr">
            <a:normAutofit/>
          </a:bodyPr>
          <a:lstStyle/>
          <a:p>
            <a:r>
              <a:rPr lang="fi-FI" sz="6100" dirty="0"/>
              <a:t>Suhde muihin palveluihin</a:t>
            </a:r>
          </a:p>
        </p:txBody>
      </p:sp>
      <p:sp>
        <p:nvSpPr>
          <p:cNvPr id="3" name="Alaotsikko 2">
            <a:extLst>
              <a:ext uri="{FF2B5EF4-FFF2-40B4-BE49-F238E27FC236}">
                <a16:creationId xmlns:a16="http://schemas.microsoft.com/office/drawing/2014/main" id="{62A2BFF1-6CB4-43B6-AD25-71A4385F0EC0}"/>
              </a:ext>
            </a:extLst>
          </p:cNvPr>
          <p:cNvSpPr>
            <a:spLocks noGrp="1"/>
          </p:cNvSpPr>
          <p:nvPr>
            <p:ph type="subTitle" idx="1"/>
          </p:nvPr>
        </p:nvSpPr>
        <p:spPr>
          <a:xfrm>
            <a:off x="1966912" y="5645150"/>
            <a:ext cx="8258176" cy="631825"/>
          </a:xfrm>
        </p:spPr>
        <p:txBody>
          <a:bodyPr anchor="ctr">
            <a:normAutofit/>
          </a:bodyPr>
          <a:lstStyle/>
          <a:p>
            <a:endParaRPr lang="fi-FI" sz="1300" dirty="0"/>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56528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682E59E-7A6D-4828-874E-7C7A6A114161}"/>
              </a:ext>
            </a:extLst>
          </p:cNvPr>
          <p:cNvSpPr>
            <a:spLocks noGrp="1"/>
          </p:cNvSpPr>
          <p:nvPr>
            <p:ph type="title"/>
          </p:nvPr>
        </p:nvSpPr>
        <p:spPr>
          <a:xfrm>
            <a:off x="1141413" y="618518"/>
            <a:ext cx="9905998" cy="996637"/>
          </a:xfrm>
        </p:spPr>
        <p:txBody>
          <a:bodyPr>
            <a:normAutofit fontScale="90000"/>
          </a:bodyPr>
          <a:lstStyle/>
          <a:p>
            <a:r>
              <a:rPr lang="fi-FI" dirty="0"/>
              <a:t>Henkilökohtaisen avun suhde muihin palveluihin?</a:t>
            </a:r>
          </a:p>
        </p:txBody>
      </p:sp>
      <p:sp>
        <p:nvSpPr>
          <p:cNvPr id="3" name="Sisällön paikkamerkki 2">
            <a:extLst>
              <a:ext uri="{FF2B5EF4-FFF2-40B4-BE49-F238E27FC236}">
                <a16:creationId xmlns:a16="http://schemas.microsoft.com/office/drawing/2014/main" id="{9FFF7711-D29D-49E9-BFEB-97D5E31B158C}"/>
              </a:ext>
            </a:extLst>
          </p:cNvPr>
          <p:cNvSpPr>
            <a:spLocks noGrp="1"/>
          </p:cNvSpPr>
          <p:nvPr>
            <p:ph idx="1"/>
          </p:nvPr>
        </p:nvSpPr>
        <p:spPr>
          <a:xfrm>
            <a:off x="1143000" y="2170632"/>
            <a:ext cx="9905999" cy="3990886"/>
          </a:xfrm>
        </p:spPr>
        <p:txBody>
          <a:bodyPr>
            <a:normAutofit fontScale="70000" lnSpcReduction="20000"/>
          </a:bodyPr>
          <a:lstStyle/>
          <a:p>
            <a:r>
              <a:rPr lang="fi-FI" dirty="0"/>
              <a:t>Palveluita, jotka voivat olla rinnakkaisia henkilökohtaisen avun kanssa:</a:t>
            </a:r>
          </a:p>
          <a:p>
            <a:pPr lvl="1"/>
            <a:r>
              <a:rPr lang="fi-FI" dirty="0"/>
              <a:t>Kotihoito, omaishoidon tuki, lyhytaikainen huolenpito</a:t>
            </a:r>
          </a:p>
          <a:p>
            <a:pPr lvl="1"/>
            <a:r>
              <a:rPr lang="fi-FI" dirty="0"/>
              <a:t>Lapsiperheiden kotipalvelu, perhetyö, tukihenkilö</a:t>
            </a:r>
          </a:p>
          <a:p>
            <a:pPr lvl="1"/>
            <a:r>
              <a:rPr lang="fi-FI" dirty="0"/>
              <a:t>Tuetun asumisen palvelut (päihde ja </a:t>
            </a:r>
            <a:r>
              <a:rPr lang="fi-FI" dirty="0" err="1"/>
              <a:t>mt</a:t>
            </a:r>
            <a:r>
              <a:rPr lang="fi-FI" dirty="0"/>
              <a:t>)</a:t>
            </a:r>
          </a:p>
          <a:p>
            <a:pPr lvl="1"/>
            <a:r>
              <a:rPr lang="fi-FI" dirty="0"/>
              <a:t>Ohjaus, valmennus (tällä hetkellä saatavilla lähinnä </a:t>
            </a:r>
            <a:r>
              <a:rPr lang="fi-FI" dirty="0" err="1"/>
              <a:t>kv</a:t>
            </a:r>
            <a:r>
              <a:rPr lang="fi-FI" dirty="0"/>
              <a:t>-asiakkaille?)</a:t>
            </a:r>
          </a:p>
          <a:p>
            <a:pPr lvl="1"/>
            <a:r>
              <a:rPr lang="fi-FI" dirty="0"/>
              <a:t>Muita?</a:t>
            </a:r>
          </a:p>
          <a:p>
            <a:r>
              <a:rPr lang="fi-FI" dirty="0"/>
              <a:t>Asiakkaan ohjaaminen muuhun palveluun on vaikeaa, jos ei ole saatavilla tai tiedossa, mihin voisi ohjata, tai jos yhteistyö yli toimialarajojen on kovin vaikeaa.</a:t>
            </a:r>
          </a:p>
          <a:p>
            <a:r>
              <a:rPr lang="fi-FI" dirty="0"/>
              <a:t>Muista palveluista usein pyydetään asiakkaalle </a:t>
            </a:r>
            <a:r>
              <a:rPr lang="fi-FI" dirty="0" err="1"/>
              <a:t>hk</a:t>
            </a:r>
            <a:r>
              <a:rPr lang="fi-FI" dirty="0"/>
              <a:t> apua – sillä ei kuitenkaan tulisi paikata muiden palvelujen heikennyksiä! Miten kannattaisi edetä, kun aloite </a:t>
            </a:r>
            <a:r>
              <a:rPr lang="fi-FI" dirty="0" err="1"/>
              <a:t>hk</a:t>
            </a:r>
            <a:r>
              <a:rPr lang="fi-FI" dirty="0"/>
              <a:t> apuun tulee muualta kuin asiakkaalta itseltään?</a:t>
            </a:r>
          </a:p>
          <a:p>
            <a:r>
              <a:rPr lang="fi-FI" dirty="0"/>
              <a:t>Tarvitaan ketterämpää yhteistyötä ja konsultaatiomahdollisuuksia, yhteisiä tietojärjestelmiä, ammattilaisille puolin ja toisin tietoa toisten työstä ja palveluista.</a:t>
            </a:r>
          </a:p>
          <a:p>
            <a:r>
              <a:rPr lang="fi-FI" dirty="0"/>
              <a:t>Esimerkki: Pohjois-Suomen alueella e-kollega –palvelussa sähköinen työparipyyntö</a:t>
            </a:r>
          </a:p>
        </p:txBody>
      </p:sp>
    </p:spTree>
    <p:extLst>
      <p:ext uri="{BB962C8B-B14F-4D97-AF65-F5344CB8AC3E}">
        <p14:creationId xmlns:p14="http://schemas.microsoft.com/office/powerpoint/2010/main" val="28376643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ED5131D4-6972-4613-902D-728FC4256199}"/>
              </a:ext>
            </a:extLst>
          </p:cNvPr>
          <p:cNvSpPr>
            <a:spLocks noGrp="1"/>
          </p:cNvSpPr>
          <p:nvPr>
            <p:ph type="title"/>
          </p:nvPr>
        </p:nvSpPr>
        <p:spPr>
          <a:xfrm>
            <a:off x="1271588" y="662400"/>
            <a:ext cx="10055721" cy="1325563"/>
          </a:xfrm>
        </p:spPr>
        <p:txBody>
          <a:bodyPr anchor="t">
            <a:normAutofit/>
          </a:bodyPr>
          <a:lstStyle/>
          <a:p>
            <a:r>
              <a:rPr lang="fi-FI" dirty="0"/>
              <a:t>Kotihoito</a:t>
            </a:r>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Sisällön paikkamerkki 2">
            <a:extLst>
              <a:ext uri="{FF2B5EF4-FFF2-40B4-BE49-F238E27FC236}">
                <a16:creationId xmlns:a16="http://schemas.microsoft.com/office/drawing/2014/main" id="{820F269D-0946-41E2-B015-969D5DB0260A}"/>
              </a:ext>
            </a:extLst>
          </p:cNvPr>
          <p:cNvSpPr>
            <a:spLocks noGrp="1"/>
          </p:cNvSpPr>
          <p:nvPr>
            <p:ph idx="1"/>
          </p:nvPr>
        </p:nvSpPr>
        <p:spPr>
          <a:xfrm>
            <a:off x="1251678" y="1615155"/>
            <a:ext cx="10089112" cy="4580445"/>
          </a:xfrm>
        </p:spPr>
        <p:txBody>
          <a:bodyPr>
            <a:normAutofit fontScale="70000" lnSpcReduction="20000"/>
          </a:bodyPr>
          <a:lstStyle/>
          <a:p>
            <a:pPr algn="just">
              <a:lnSpc>
                <a:spcPct val="107000"/>
              </a:lnSpc>
              <a:spcAft>
                <a:spcPts val="800"/>
              </a:spcAft>
            </a:pPr>
            <a:r>
              <a:rPr lang="fi-FI" sz="1800" i="1" dirty="0">
                <a:latin typeface="Calibri" panose="020F0502020204030204" pitchFamily="34" charset="0"/>
                <a:ea typeface="Calibri" panose="020F0502020204030204" pitchFamily="34" charset="0"/>
                <a:cs typeface="Times New Roman" panose="02020603050405020304" pitchFamily="18" charset="0"/>
              </a:rPr>
              <a:t>S</a:t>
            </a:r>
            <a:r>
              <a:rPr lang="fi-FI" sz="1800" i="1" dirty="0">
                <a:effectLst/>
                <a:latin typeface="Calibri" panose="020F0502020204030204" pitchFamily="34" charset="0"/>
                <a:ea typeface="Calibri" panose="020F0502020204030204" pitchFamily="34" charset="0"/>
                <a:cs typeface="Times New Roman" panose="02020603050405020304" pitchFamily="18" charset="0"/>
              </a:rPr>
              <a:t>osiaalihuoltolain mukaisten palvelujen heikennykset näkyvät vammaisten erityispalvelujen kysynnässä.</a:t>
            </a:r>
            <a:r>
              <a:rPr lang="fi-FI" sz="1800" dirty="0">
                <a:effectLst/>
                <a:latin typeface="Calibri" panose="020F0502020204030204" pitchFamily="34" charset="0"/>
                <a:ea typeface="Calibri" panose="020F0502020204030204" pitchFamily="34" charset="0"/>
                <a:cs typeface="Times New Roman" panose="02020603050405020304" pitchFamily="18" charset="0"/>
              </a:rPr>
              <a:t> Esimerkiksi kotihoidosta tulee usein yhteydenottoja vammaispalveluihin, koskien henkilökohtaisen avun hakemista iäkkäälle kotihoidon asiakkaalle. </a:t>
            </a:r>
          </a:p>
          <a:p>
            <a:pPr algn="just">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Usein keskustelu kotihoidon ja vammaispalvelujen välillä on päivittäistä: mitkä palvelusisällöt kuuluvat kotihoidolle, ja mikä on tai voi olla henkilökohtaista apua. Vammaispalvelujen työntekijöillä voi olla se kokemus, että asiakas ei niinkään ole asiassa aloitteellinen, vaan sillä halutaan paikata kotihoidon resursseja, tai vastata omaisten hätään kotona olevan iäkkään henkilön pärjäämisestä.</a:t>
            </a:r>
          </a:p>
          <a:p>
            <a:pPr algn="just">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Kotihoidosta tulee usein pyyntöjä liittyen esim. muistisairaiden asiakkaiden tilanteisiin, tai pitkälle edenneisiin, eteneviin sairauksiin liittyen. Silloin on arvioitava, milloin kyse on pääasiassa hoivan, hoidon tai valvonnan tarpeesta. Esim. vaikeaoireisten muistisairauksien kohdalla näin usein on. </a:t>
            </a:r>
          </a:p>
          <a:p>
            <a:pPr algn="just">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Ikääntyneiden asioissa haasteellista sosiaalialan ammattilaiselle on usein määrittää, milloin toimintakyvyn alenema johtuu ns. ”tavanomaisesta ikääntymisestä”. Tähän tarvittaisiin enemmän terveydenhuollon kanssa käytävää keskustelua, konsultaatiomahdollisuuksia ym. </a:t>
            </a:r>
            <a:r>
              <a:rPr lang="fi-FI" sz="18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konsultointipolut erikoissairaanhoitoon tai perusterveydenhuoltoon. Vammaisasioiden osaamiskeskuksen kautta konsultaatiopolkujen koordinointi </a:t>
            </a:r>
            <a:r>
              <a:rPr lang="fi-FI" sz="180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olisi sujuvampaa.</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i-FI" sz="1800" b="1" dirty="0">
                <a:effectLst/>
                <a:latin typeface="Calibri" panose="020F0502020204030204" pitchFamily="34" charset="0"/>
                <a:ea typeface="Calibri" panose="020F0502020204030204" pitchFamily="34" charset="0"/>
                <a:cs typeface="Times New Roman" panose="02020603050405020304" pitchFamily="18" charset="0"/>
              </a:rPr>
              <a:t>Työryhmässä tunnistettiin seuraavia tilanteita, joihin tarvitaan yhteistä linjausta:</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Calibri" panose="020F0502020204030204" pitchFamily="34" charset="0"/>
              <a:buChar char="-"/>
              <a:tabLst>
                <a:tab pos="457200" algn="l"/>
              </a:tabLst>
            </a:pPr>
            <a:r>
              <a:rPr lang="fi-FI" sz="1800" dirty="0">
                <a:effectLst/>
                <a:latin typeface="Calibri" panose="020F0502020204030204" pitchFamily="34" charset="0"/>
                <a:ea typeface="Calibri" panose="020F0502020204030204" pitchFamily="34" charset="0"/>
                <a:cs typeface="Times New Roman" panose="02020603050405020304" pitchFamily="18" charset="0"/>
              </a:rPr>
              <a:t>Asiakaskunta, joka hakee vammaispalveluja ensimmäisen kerran hyvin iäkkäänä (yli 80-v.)</a:t>
            </a:r>
          </a:p>
          <a:p>
            <a:pPr marL="342900" lvl="0" indent="-342900" algn="just">
              <a:buFont typeface="Calibri" panose="020F0502020204030204" pitchFamily="34" charset="0"/>
              <a:buChar char="-"/>
              <a:tabLst>
                <a:tab pos="457200" algn="l"/>
              </a:tabLst>
            </a:pPr>
            <a:r>
              <a:rPr lang="fi-FI" sz="1800" dirty="0">
                <a:effectLst/>
                <a:latin typeface="Calibri" panose="020F0502020204030204" pitchFamily="34" charset="0"/>
                <a:ea typeface="Calibri" panose="020F0502020204030204" pitchFamily="34" charset="0"/>
                <a:cs typeface="Times New Roman" panose="02020603050405020304" pitchFamily="18" charset="0"/>
              </a:rPr>
              <a:t>Asiakaskunta, joka on saanut henkilökohtaista apua pitkään, mutta toimintakyvyn heiketessä joudutaan arvioimaan, mikä on henkilökohtaista apua, mikä hoivaa, hoitoa tai valvontaa?</a:t>
            </a:r>
          </a:p>
          <a:p>
            <a:pPr marL="342900" lvl="0" indent="-342900" algn="just">
              <a:buFont typeface="Calibri" panose="020F0502020204030204" pitchFamily="34" charset="0"/>
              <a:buChar char="-"/>
              <a:tabLst>
                <a:tab pos="457200" algn="l"/>
              </a:tabLst>
            </a:pPr>
            <a:r>
              <a:rPr lang="fi-FI" sz="1800" dirty="0">
                <a:latin typeface="Calibri" panose="020F0502020204030204" pitchFamily="34" charset="0"/>
                <a:ea typeface="Calibri" panose="020F0502020204030204" pitchFamily="34" charset="0"/>
                <a:cs typeface="Times New Roman" panose="02020603050405020304" pitchFamily="18" charset="0"/>
              </a:rPr>
              <a:t>Ajallisesti lyhytkestoiset avun tarpeet? Esim. 10-20 minuutin mittaiset käynnit, joissa kotihoito todennut, etteivät kriteerit täyty. Avustajaa ei tällaisiin työvuoroihin saa, eikä henk. </a:t>
            </a:r>
            <a:r>
              <a:rPr lang="fi-FI" sz="1800" dirty="0" err="1">
                <a:latin typeface="Calibri" panose="020F0502020204030204" pitchFamily="34" charset="0"/>
                <a:ea typeface="Calibri" panose="020F0502020204030204" pitchFamily="34" charset="0"/>
                <a:cs typeface="Times New Roman" panose="02020603050405020304" pitchFamily="18" charset="0"/>
              </a:rPr>
              <a:t>Koht</a:t>
            </a:r>
            <a:r>
              <a:rPr lang="fi-FI" sz="1800" dirty="0">
                <a:latin typeface="Calibri" panose="020F0502020204030204" pitchFamily="34" charset="0"/>
                <a:ea typeface="Calibri" panose="020F0502020204030204" pitchFamily="34" charset="0"/>
                <a:cs typeface="Times New Roman" panose="02020603050405020304" pitchFamily="18" charset="0"/>
              </a:rPr>
              <a:t>. Apu ole oikea palvelu tähän tarpeeseen.</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i-FI" sz="2000" dirty="0">
              <a:solidFill>
                <a:schemeClr val="tx1">
                  <a:alpha val="60000"/>
                </a:schemeClr>
              </a:solidFill>
            </a:endParaRPr>
          </a:p>
          <a:p>
            <a:endParaRPr lang="fi-FI" sz="2000" dirty="0">
              <a:solidFill>
                <a:schemeClr val="tx1">
                  <a:alpha val="60000"/>
                </a:schemeClr>
              </a:solidFill>
            </a:endParaRPr>
          </a:p>
          <a:p>
            <a:endParaRPr lang="fi-FI" sz="2000" dirty="0">
              <a:solidFill>
                <a:schemeClr val="tx1">
                  <a:alpha val="60000"/>
                </a:schemeClr>
              </a:solidFill>
            </a:endParaRPr>
          </a:p>
        </p:txBody>
      </p:sp>
    </p:spTree>
    <p:extLst>
      <p:ext uri="{BB962C8B-B14F-4D97-AF65-F5344CB8AC3E}">
        <p14:creationId xmlns:p14="http://schemas.microsoft.com/office/powerpoint/2010/main" val="38629108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ED5131D4-6972-4613-902D-728FC4256199}"/>
              </a:ext>
            </a:extLst>
          </p:cNvPr>
          <p:cNvSpPr>
            <a:spLocks noGrp="1"/>
          </p:cNvSpPr>
          <p:nvPr>
            <p:ph type="title"/>
          </p:nvPr>
        </p:nvSpPr>
        <p:spPr>
          <a:xfrm>
            <a:off x="1271588" y="662401"/>
            <a:ext cx="10055721" cy="768920"/>
          </a:xfrm>
        </p:spPr>
        <p:txBody>
          <a:bodyPr anchor="t">
            <a:normAutofit/>
          </a:bodyPr>
          <a:lstStyle/>
          <a:p>
            <a:r>
              <a:rPr lang="fi-FI" dirty="0"/>
              <a:t>Omaishoidon tuki</a:t>
            </a:r>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Sisällön paikkamerkki 2">
            <a:extLst>
              <a:ext uri="{FF2B5EF4-FFF2-40B4-BE49-F238E27FC236}">
                <a16:creationId xmlns:a16="http://schemas.microsoft.com/office/drawing/2014/main" id="{820F269D-0946-41E2-B015-969D5DB0260A}"/>
              </a:ext>
            </a:extLst>
          </p:cNvPr>
          <p:cNvSpPr>
            <a:spLocks noGrp="1"/>
          </p:cNvSpPr>
          <p:nvPr>
            <p:ph idx="1"/>
          </p:nvPr>
        </p:nvSpPr>
        <p:spPr>
          <a:xfrm>
            <a:off x="1251678" y="1666430"/>
            <a:ext cx="10089112" cy="4529170"/>
          </a:xfrm>
        </p:spPr>
        <p:txBody>
          <a:bodyPr>
            <a:normAutofit fontScale="92500"/>
          </a:bodyPr>
          <a:lstStyle/>
          <a:p>
            <a:r>
              <a:rPr lang="fi-FI" sz="1800" dirty="0">
                <a:latin typeface="Calibri" panose="020F0502020204030204" pitchFamily="34" charset="0"/>
                <a:ea typeface="Calibri" panose="020F0502020204030204" pitchFamily="34" charset="0"/>
                <a:cs typeface="Times New Roman" panose="02020603050405020304" pitchFamily="18" charset="0"/>
              </a:rPr>
              <a:t>K</a:t>
            </a:r>
            <a:r>
              <a:rPr lang="fi-FI" sz="1800" dirty="0">
                <a:effectLst/>
                <a:latin typeface="Calibri" panose="020F0502020204030204" pitchFamily="34" charset="0"/>
                <a:ea typeface="Calibri" panose="020F0502020204030204" pitchFamily="34" charset="0"/>
                <a:cs typeface="Times New Roman" panose="02020603050405020304" pitchFamily="18" charset="0"/>
              </a:rPr>
              <a:t>unnilla on erilaisia käytäntöjä ja linjauksia sen suhteen, minkä verran henkilökohtaisen avun tunteja voidaan myöntää omaishoidon tuen asiakkaana olevalle, ja onko sillä vaikutusta omaishoidon tuen palkkioluokkaan.</a:t>
            </a:r>
          </a:p>
          <a:p>
            <a:r>
              <a:rPr lang="fi-FI" sz="1800" dirty="0">
                <a:effectLst/>
                <a:latin typeface="Calibri" panose="020F0502020204030204" pitchFamily="34" charset="0"/>
                <a:ea typeface="Calibri" panose="020F0502020204030204" pitchFamily="34" charset="0"/>
                <a:cs typeface="Times New Roman" panose="02020603050405020304" pitchFamily="18" charset="0"/>
              </a:rPr>
              <a:t>Palvelut eivät sulje toisiaan pois, koska henkilökohtaisen avun tarkoituksena on mahdollistaa asiakkaan omien valintojen mukaista toimintaa ja riippumattomuutta omaishoitajasta, kun taas omaishoito on hoivaa, hoitoa ja valvontaa. </a:t>
            </a:r>
          </a:p>
          <a:p>
            <a:r>
              <a:rPr lang="fi-FI" sz="1800" dirty="0">
                <a:effectLst/>
                <a:latin typeface="Calibri" panose="020F0502020204030204" pitchFamily="34" charset="0"/>
                <a:ea typeface="Calibri" panose="020F0502020204030204" pitchFamily="34" charset="0"/>
                <a:cs typeface="Times New Roman" panose="02020603050405020304" pitchFamily="18" charset="0"/>
              </a:rPr>
              <a:t>Henkilökohtaista apua voi oikeuskäytännön mukaan myöntää vapaa-ajan toimien ja yhteiskunnallisen osallistumisen lisäksi myös päivittäistoimiin, vaikka olisi omaishoidon tuen asiakkuus. Tällöin kuitenkin yksilöllinen harkinta, päätösten huolellinen perusteleminen ja palvelutarpeiden kirjaaminen palvelusuunnitelmaan on erityisen tärkeää. </a:t>
            </a:r>
          </a:p>
          <a:p>
            <a:r>
              <a:rPr lang="fi-FI" sz="1800" dirty="0">
                <a:effectLst/>
                <a:latin typeface="Calibri" panose="020F0502020204030204" pitchFamily="34" charset="0"/>
                <a:ea typeface="Calibri" panose="020F0502020204030204" pitchFamily="34" charset="0"/>
                <a:cs typeface="Times New Roman" panose="02020603050405020304" pitchFamily="18" charset="0"/>
              </a:rPr>
              <a:t>Omaishoidon tuen palkkioluokalla on myös merkitystä, kun arvioidaan, millainen määrä henkilökohtaista apua katsotaan kohtuulliseksi. Selkeitä tuntimääriä ei kuitenkaan laissa tai oikeuskäytännössä määritellä.</a:t>
            </a:r>
          </a:p>
          <a:p>
            <a:r>
              <a:rPr lang="fi-FI" sz="1800" dirty="0" err="1">
                <a:effectLst/>
                <a:latin typeface="Calibri" panose="020F0502020204030204" pitchFamily="34" charset="0"/>
                <a:ea typeface="Calibri" panose="020F0502020204030204" pitchFamily="34" charset="0"/>
                <a:cs typeface="Times New Roman" panose="02020603050405020304" pitchFamily="18" charset="0"/>
              </a:rPr>
              <a:t>Huom</a:t>
            </a:r>
            <a:r>
              <a:rPr lang="fi-FI" sz="1800" dirty="0">
                <a:effectLst/>
                <a:latin typeface="Calibri" panose="020F0502020204030204" pitchFamily="34" charset="0"/>
                <a:ea typeface="Calibri" panose="020F0502020204030204" pitchFamily="34" charset="0"/>
                <a:cs typeface="Times New Roman" panose="02020603050405020304" pitchFamily="18" charset="0"/>
              </a:rPr>
              <a:t>! Jos kotiin annettavia palveluja on runsaasti, arvioidaan </a:t>
            </a:r>
            <a:r>
              <a:rPr lang="fi-FI" sz="1800" b="1" dirty="0">
                <a:effectLst/>
                <a:latin typeface="Calibri" panose="020F0502020204030204" pitchFamily="34" charset="0"/>
                <a:ea typeface="Calibri" panose="020F0502020204030204" pitchFamily="34" charset="0"/>
                <a:cs typeface="Times New Roman" panose="02020603050405020304" pitchFamily="18" charset="0"/>
              </a:rPr>
              <a:t>palveluasuminen kotiin</a:t>
            </a:r>
            <a:r>
              <a:rPr lang="fi-FI" sz="1800" dirty="0">
                <a:effectLst/>
                <a:latin typeface="Calibri" panose="020F0502020204030204" pitchFamily="34" charset="0"/>
                <a:ea typeface="Calibri" panose="020F0502020204030204" pitchFamily="34" charset="0"/>
                <a:cs typeface="Times New Roman" panose="02020603050405020304" pitchFamily="18" charset="0"/>
              </a:rPr>
              <a:t> -päätöksen tarve! Kun vammaispalvelulain edellytykset ko. palveluun täyttyvät, välttämättömät palvelut ovat maksuttomia. Lain yhdenmukainen soveltaminen edellyttää yhteistä toimintamallia.</a:t>
            </a:r>
          </a:p>
          <a:p>
            <a:r>
              <a:rPr lang="fi-FI" sz="1800" dirty="0">
                <a:solidFill>
                  <a:schemeClr val="tx1">
                    <a:alpha val="60000"/>
                  </a:schemeClr>
                </a:solidFill>
                <a:latin typeface="Calibri" panose="020F0502020204030204" pitchFamily="34" charset="0"/>
                <a:cs typeface="Times New Roman" panose="02020603050405020304" pitchFamily="18" charset="0"/>
              </a:rPr>
              <a:t>Joskus myös omaishoitaja voi hakea itselleen henk. </a:t>
            </a:r>
            <a:r>
              <a:rPr lang="fi-FI" sz="1800" dirty="0" err="1">
                <a:solidFill>
                  <a:schemeClr val="tx1">
                    <a:alpha val="60000"/>
                  </a:schemeClr>
                </a:solidFill>
                <a:latin typeface="Calibri" panose="020F0502020204030204" pitchFamily="34" charset="0"/>
                <a:cs typeface="Times New Roman" panose="02020603050405020304" pitchFamily="18" charset="0"/>
              </a:rPr>
              <a:t>koht</a:t>
            </a:r>
            <a:r>
              <a:rPr lang="fi-FI" sz="1800" dirty="0">
                <a:solidFill>
                  <a:schemeClr val="tx1">
                    <a:alpha val="60000"/>
                  </a:schemeClr>
                </a:solidFill>
                <a:latin typeface="Calibri" panose="020F0502020204030204" pitchFamily="34" charset="0"/>
                <a:cs typeface="Times New Roman" panose="02020603050405020304" pitchFamily="18" charset="0"/>
              </a:rPr>
              <a:t>. apua. Tällöin arvioidaan erityisen huolellisesti, onko hän yhä kykenevä toimimaan omaishoitajana. Tämä on kuitenkin arvioitava tilannekohtaisesti.</a:t>
            </a:r>
            <a:endParaRPr lang="fi-FI" sz="2000" dirty="0">
              <a:solidFill>
                <a:schemeClr val="tx1">
                  <a:alpha val="60000"/>
                </a:schemeClr>
              </a:solidFill>
            </a:endParaRPr>
          </a:p>
          <a:p>
            <a:endParaRPr lang="fi-FI" sz="2000" dirty="0">
              <a:solidFill>
                <a:schemeClr val="tx1">
                  <a:alpha val="60000"/>
                </a:schemeClr>
              </a:solidFill>
            </a:endParaRPr>
          </a:p>
          <a:p>
            <a:endParaRPr lang="fi-FI" sz="2000" dirty="0">
              <a:solidFill>
                <a:schemeClr val="tx1">
                  <a:alpha val="60000"/>
                </a:schemeClr>
              </a:solidFill>
            </a:endParaRPr>
          </a:p>
        </p:txBody>
      </p:sp>
    </p:spTree>
    <p:extLst>
      <p:ext uri="{BB962C8B-B14F-4D97-AF65-F5344CB8AC3E}">
        <p14:creationId xmlns:p14="http://schemas.microsoft.com/office/powerpoint/2010/main" val="42035917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ED5131D4-6972-4613-902D-728FC4256199}"/>
              </a:ext>
            </a:extLst>
          </p:cNvPr>
          <p:cNvSpPr>
            <a:spLocks noGrp="1"/>
          </p:cNvSpPr>
          <p:nvPr>
            <p:ph type="title"/>
          </p:nvPr>
        </p:nvSpPr>
        <p:spPr>
          <a:xfrm>
            <a:off x="1271588" y="662400"/>
            <a:ext cx="10055721" cy="1089487"/>
          </a:xfrm>
        </p:spPr>
        <p:txBody>
          <a:bodyPr anchor="t">
            <a:normAutofit fontScale="90000"/>
          </a:bodyPr>
          <a:lstStyle/>
          <a:p>
            <a:r>
              <a:rPr lang="fi-FI" dirty="0"/>
              <a:t>Henkilökohtainen apu sairaalasta kotiutumisvaiheessa</a:t>
            </a:r>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Sisällön paikkamerkki 2">
            <a:extLst>
              <a:ext uri="{FF2B5EF4-FFF2-40B4-BE49-F238E27FC236}">
                <a16:creationId xmlns:a16="http://schemas.microsoft.com/office/drawing/2014/main" id="{820F269D-0946-41E2-B015-969D5DB0260A}"/>
              </a:ext>
            </a:extLst>
          </p:cNvPr>
          <p:cNvSpPr>
            <a:spLocks noGrp="1"/>
          </p:cNvSpPr>
          <p:nvPr>
            <p:ph idx="1"/>
          </p:nvPr>
        </p:nvSpPr>
        <p:spPr>
          <a:xfrm>
            <a:off x="1251678" y="1666430"/>
            <a:ext cx="10089112" cy="4529170"/>
          </a:xfrm>
        </p:spPr>
        <p:txBody>
          <a:bodyPr>
            <a:normAutofit lnSpcReduction="10000"/>
          </a:bodyPr>
          <a:lstStyle/>
          <a:p>
            <a:pPr marL="0" indent="0">
              <a:buNone/>
            </a:pPr>
            <a:endParaRPr lang="fi-FI" sz="2000" dirty="0">
              <a:solidFill>
                <a:schemeClr val="tx1">
                  <a:alpha val="60000"/>
                </a:schemeClr>
              </a:solidFill>
            </a:endParaRPr>
          </a:p>
          <a:p>
            <a:pPr algn="just">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Monissa kunnissa henkilökohtaisen avun hakemuksia tai palvelutarpeen arviopyyntöjä tulee sairaalaosastoilta, kun potilaan kotiutusta suunnitellaan. Tällöin tulee kuitenkin arvioida tarkoin, onko henkilökohtainen apu juuri kotiutumisvaiheeseen oikea palvelu. Sitä ei tulisi käyttää sairaalasta kotiutumisen mahdollistajana silloin, kun oikea palvelu olisi esim. kotihoito tai kotiutustiimin palvelut. Työryhmässä tuli esiin seuraavia näkökulmia:</a:t>
            </a:r>
          </a:p>
          <a:p>
            <a:pPr marL="342900" lvl="0" indent="-342900" algn="just">
              <a:buFont typeface="Calibri" panose="020F0502020204030204" pitchFamily="34" charset="0"/>
              <a:buChar char="-"/>
              <a:tabLst>
                <a:tab pos="457200" algn="l"/>
              </a:tabLst>
            </a:pPr>
            <a:r>
              <a:rPr lang="fi-FI" sz="1800" dirty="0">
                <a:effectLst/>
                <a:latin typeface="Calibri" panose="020F0502020204030204" pitchFamily="34" charset="0"/>
                <a:ea typeface="Calibri" panose="020F0502020204030204" pitchFamily="34" charset="0"/>
                <a:cs typeface="Times New Roman" panose="02020603050405020304" pitchFamily="18" charset="0"/>
              </a:rPr>
              <a:t>Sairaalasta kotiutumisvaiheessa avuntarve on usein todellinen, mutta lyhytaikainen: henkilökohtainen apu ei tällöin ole oikea palvelu.</a:t>
            </a:r>
          </a:p>
          <a:p>
            <a:pPr marL="342900" lvl="0" indent="-342900" algn="just">
              <a:buFont typeface="Calibri" panose="020F0502020204030204" pitchFamily="34" charset="0"/>
              <a:buChar char="-"/>
              <a:tabLst>
                <a:tab pos="457200" algn="l"/>
              </a:tabLst>
            </a:pPr>
            <a:r>
              <a:rPr lang="fi-FI" sz="1800" dirty="0">
                <a:effectLst/>
                <a:latin typeface="Calibri" panose="020F0502020204030204" pitchFamily="34" charset="0"/>
                <a:ea typeface="Calibri" panose="020F0502020204030204" pitchFamily="34" charset="0"/>
                <a:cs typeface="Times New Roman" panose="02020603050405020304" pitchFamily="18" charset="0"/>
              </a:rPr>
              <a:t>Sairaalasta kotiutuva asiakas voi olla vielä kivulias ja heikossa kunnossa. Häneltä ei voida tällöin edellyttää, että hän osaisi ohjata avustajaa, tai edes vielä olla selvillä siitä, millainen palvelu henkilökohtainen apu on.</a:t>
            </a:r>
          </a:p>
          <a:p>
            <a:pPr marL="342900" lvl="0" indent="-342900" algn="just">
              <a:buFont typeface="Calibri" panose="020F0502020204030204" pitchFamily="34" charset="0"/>
              <a:buChar char="-"/>
              <a:tabLst>
                <a:tab pos="457200" algn="l"/>
              </a:tabLst>
            </a:pPr>
            <a:r>
              <a:rPr lang="fi-FI" sz="1800" dirty="0">
                <a:effectLst/>
                <a:latin typeface="Calibri" panose="020F0502020204030204" pitchFamily="34" charset="0"/>
                <a:ea typeface="Calibri" panose="020F0502020204030204" pitchFamily="34" charset="0"/>
                <a:cs typeface="Times New Roman" panose="02020603050405020304" pitchFamily="18" charset="0"/>
              </a:rPr>
              <a:t>Sekä asiakas että ammattilaiset tarvitsevat aikaa palvelutarpeen arvioimiseen, sekä siihen, että asiakas saa tarvittavat tiedot palvelusta.</a:t>
            </a:r>
          </a:p>
          <a:p>
            <a:pPr marL="342900" lvl="0" indent="-342900" algn="just">
              <a:buFont typeface="Calibri" panose="020F0502020204030204" pitchFamily="34" charset="0"/>
              <a:buChar char="-"/>
              <a:tabLst>
                <a:tab pos="457200" algn="l"/>
              </a:tabLst>
            </a:pPr>
            <a:r>
              <a:rPr lang="fi-FI" sz="1800" dirty="0">
                <a:effectLst/>
                <a:latin typeface="Calibri" panose="020F0502020204030204" pitchFamily="34" charset="0"/>
                <a:ea typeface="Calibri" panose="020F0502020204030204" pitchFamily="34" charset="0"/>
                <a:cs typeface="Times New Roman" panose="02020603050405020304" pitchFamily="18" charset="0"/>
              </a:rPr>
              <a:t>Terveydenhuollolta tarvitaan tietoja kuntoutumisen vaiheista, haitan pitkäkestoisuudesta ym.  – vaikuttaa olennaisesti siihen, voiko palveluita saada vammaispalvelujen kautta.</a:t>
            </a:r>
          </a:p>
          <a:p>
            <a:endParaRPr lang="fi-FI" sz="2000" dirty="0">
              <a:solidFill>
                <a:schemeClr val="tx1">
                  <a:alpha val="60000"/>
                </a:schemeClr>
              </a:solidFill>
            </a:endParaRPr>
          </a:p>
        </p:txBody>
      </p:sp>
    </p:spTree>
    <p:extLst>
      <p:ext uri="{BB962C8B-B14F-4D97-AF65-F5344CB8AC3E}">
        <p14:creationId xmlns:p14="http://schemas.microsoft.com/office/powerpoint/2010/main" val="21017695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ED5131D4-6972-4613-902D-728FC4256199}"/>
              </a:ext>
            </a:extLst>
          </p:cNvPr>
          <p:cNvSpPr>
            <a:spLocks noGrp="1"/>
          </p:cNvSpPr>
          <p:nvPr>
            <p:ph type="title"/>
          </p:nvPr>
        </p:nvSpPr>
        <p:spPr>
          <a:xfrm>
            <a:off x="1271588" y="662400"/>
            <a:ext cx="10055721" cy="1089487"/>
          </a:xfrm>
        </p:spPr>
        <p:txBody>
          <a:bodyPr anchor="t">
            <a:normAutofit/>
          </a:bodyPr>
          <a:lstStyle/>
          <a:p>
            <a:r>
              <a:rPr lang="fi-FI" dirty="0"/>
              <a:t>Lapsi, nuori, perhe ja henkilökohtainen apu</a:t>
            </a:r>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Sisällön paikkamerkki 2">
            <a:extLst>
              <a:ext uri="{FF2B5EF4-FFF2-40B4-BE49-F238E27FC236}">
                <a16:creationId xmlns:a16="http://schemas.microsoft.com/office/drawing/2014/main" id="{820F269D-0946-41E2-B015-969D5DB0260A}"/>
              </a:ext>
            </a:extLst>
          </p:cNvPr>
          <p:cNvSpPr>
            <a:spLocks noGrp="1"/>
          </p:cNvSpPr>
          <p:nvPr>
            <p:ph idx="1"/>
          </p:nvPr>
        </p:nvSpPr>
        <p:spPr>
          <a:xfrm>
            <a:off x="1251678" y="1666430"/>
            <a:ext cx="10089112" cy="5016381"/>
          </a:xfrm>
        </p:spPr>
        <p:txBody>
          <a:bodyPr>
            <a:normAutofit fontScale="92500" lnSpcReduction="10000"/>
          </a:bodyPr>
          <a:lstStyle/>
          <a:p>
            <a:pPr marL="0" indent="0">
              <a:buNone/>
            </a:pPr>
            <a:endParaRPr lang="fi-FI" sz="2000" dirty="0">
              <a:solidFill>
                <a:schemeClr val="tx1">
                  <a:alpha val="60000"/>
                </a:schemeClr>
              </a:solidFill>
            </a:endParaRPr>
          </a:p>
          <a:p>
            <a:pPr marL="0" indent="0" algn="just">
              <a:lnSpc>
                <a:spcPct val="107000"/>
              </a:lnSpc>
              <a:spcAft>
                <a:spcPts val="800"/>
              </a:spcAft>
              <a:buNone/>
            </a:pPr>
            <a:r>
              <a:rPr lang="fi-FI" sz="1800" dirty="0">
                <a:effectLst/>
                <a:latin typeface="Calibri" panose="020F0502020204030204" pitchFamily="34" charset="0"/>
                <a:ea typeface="Calibri" panose="020F0502020204030204" pitchFamily="34" charset="0"/>
                <a:cs typeface="Times New Roman" panose="02020603050405020304" pitchFamily="18" charset="0"/>
              </a:rPr>
              <a:t>Henkilökohtaisella avulla on tarkoitus tukea lapsen mahdollisuutta omien valintojensa toteuttamiseen ja ikätason mukaiseen itsenäistymiskehitykseen, eikä sillä ole tarkoitus korvata ikään liittyvää vanhemman valvontaa tai läsnäoloa. Lapsen henkilökohtaisen avun arviointiin on olemassa Vammaisfoorumin laatima ohje: </a:t>
            </a:r>
            <a:r>
              <a:rPr lang="fi-FI"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https://vammaisfoorumi.fi/ohje-lapsen-henkilokohtaisesta-avusta/</a:t>
            </a:r>
            <a:endParaRPr lang="fi-FI"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Myös lapsiperheen vanhempi voi tarvita ja saada henkilökohtaista apua, ja samanaikaisesti esim. lapsiperhepalveluita.</a:t>
            </a:r>
          </a:p>
          <a:p>
            <a:pPr algn="just">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Tällä hetkellä ns. </a:t>
            </a:r>
            <a:r>
              <a:rPr lang="fi-FI" sz="1800" dirty="0" err="1">
                <a:effectLst/>
                <a:latin typeface="Calibri" panose="020F0502020204030204" pitchFamily="34" charset="0"/>
                <a:ea typeface="Calibri" panose="020F0502020204030204" pitchFamily="34" charset="0"/>
                <a:cs typeface="Times New Roman" panose="02020603050405020304" pitchFamily="18" charset="0"/>
              </a:rPr>
              <a:t>nepsy</a:t>
            </a:r>
            <a:r>
              <a:rPr lang="fi-FI" sz="1800" dirty="0">
                <a:effectLst/>
                <a:latin typeface="Calibri" panose="020F0502020204030204" pitchFamily="34" charset="0"/>
                <a:ea typeface="Calibri" panose="020F0502020204030204" pitchFamily="34" charset="0"/>
                <a:cs typeface="Times New Roman" panose="02020603050405020304" pitchFamily="18" charset="0"/>
              </a:rPr>
              <a:t>-kirjon lapset jäävät usein välinputoajan asemaan suhteessa vammais- ja muihin palveluihin.</a:t>
            </a:r>
          </a:p>
          <a:p>
            <a:pPr marL="0" indent="0" algn="just">
              <a:lnSpc>
                <a:spcPct val="107000"/>
              </a:lnSpc>
              <a:spcAft>
                <a:spcPts val="800"/>
              </a:spcAft>
              <a:buNone/>
            </a:pPr>
            <a:r>
              <a:rPr lang="fi-FI" sz="1800" dirty="0">
                <a:effectLst/>
                <a:latin typeface="Calibri" panose="020F0502020204030204" pitchFamily="34" charset="0"/>
                <a:ea typeface="Calibri" panose="020F0502020204030204" pitchFamily="34" charset="0"/>
                <a:cs typeface="Times New Roman" panose="02020603050405020304" pitchFamily="18" charset="0"/>
              </a:rPr>
              <a:t>Vaikeavammainen lapsi/nuori voi tarvita henkilökohtaista apua valintojensa mukaisten asioiden toteuttamiseen vapaa-ajalla, itsenäistymiskehityksen tueksi – toisaalta hän voi tarvita myös / hyötyä enemmän (ammatillisesta) tukihenkilöstä, joskus molemmistakin.</a:t>
            </a:r>
          </a:p>
          <a:p>
            <a:pPr marL="0" indent="0" algn="just">
              <a:lnSpc>
                <a:spcPct val="107000"/>
              </a:lnSpc>
              <a:spcAft>
                <a:spcPts val="800"/>
              </a:spcAft>
              <a:buNone/>
            </a:pPr>
            <a:r>
              <a:rPr lang="fi-FI" sz="1800" dirty="0">
                <a:effectLst/>
                <a:latin typeface="Calibri" panose="020F0502020204030204" pitchFamily="34" charset="0"/>
                <a:ea typeface="Calibri" panose="020F0502020204030204" pitchFamily="34" charset="0"/>
                <a:cs typeface="Times New Roman" panose="02020603050405020304" pitchFamily="18" charset="0"/>
              </a:rPr>
              <a:t>Vaikeavammainen vanhempi voi saada henkilökohtaista apua tavanomaisen lapsiperhearjen toimintoihin, jotka ilman vammaa/sairautta tekisi itse - kuitenkaan henkilökohtainen apu ei voi olla vanhemmuuden ohjaavaa tukea eikä avustaja voi toimia vanhemman tehtävässä – esim. perhetyö, lapsiperheiden kotipalvelu</a:t>
            </a:r>
          </a:p>
          <a:p>
            <a:pPr marL="0" indent="0" algn="just">
              <a:lnSpc>
                <a:spcPct val="107000"/>
              </a:lnSpc>
              <a:spcAft>
                <a:spcPts val="800"/>
              </a:spcAft>
              <a:buNone/>
            </a:pP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sz="2000" dirty="0">
              <a:solidFill>
                <a:schemeClr val="tx1">
                  <a:alpha val="60000"/>
                </a:schemeClr>
              </a:solidFill>
            </a:endParaRPr>
          </a:p>
        </p:txBody>
      </p:sp>
    </p:spTree>
    <p:extLst>
      <p:ext uri="{BB962C8B-B14F-4D97-AF65-F5344CB8AC3E}">
        <p14:creationId xmlns:p14="http://schemas.microsoft.com/office/powerpoint/2010/main" val="4246045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D4E7A09C-E37F-4351-994B-DD143013FEAE}"/>
              </a:ext>
            </a:extLst>
          </p:cNvPr>
          <p:cNvSpPr>
            <a:spLocks noGrp="1"/>
          </p:cNvSpPr>
          <p:nvPr>
            <p:ph type="title"/>
          </p:nvPr>
        </p:nvSpPr>
        <p:spPr>
          <a:xfrm>
            <a:off x="1271588" y="662400"/>
            <a:ext cx="10055721" cy="1325563"/>
          </a:xfrm>
        </p:spPr>
        <p:txBody>
          <a:bodyPr anchor="t">
            <a:normAutofit/>
          </a:bodyPr>
          <a:lstStyle/>
          <a:p>
            <a:r>
              <a:rPr lang="fi-FI" dirty="0"/>
              <a:t>Palvelun sisältö</a:t>
            </a:r>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Sisällön paikkamerkki 2">
            <a:extLst>
              <a:ext uri="{FF2B5EF4-FFF2-40B4-BE49-F238E27FC236}">
                <a16:creationId xmlns:a16="http://schemas.microsoft.com/office/drawing/2014/main" id="{35F52943-B597-439F-821D-5ACA7936B776}"/>
              </a:ext>
            </a:extLst>
          </p:cNvPr>
          <p:cNvSpPr>
            <a:spLocks noGrp="1"/>
          </p:cNvSpPr>
          <p:nvPr>
            <p:ph idx="1"/>
          </p:nvPr>
        </p:nvSpPr>
        <p:spPr>
          <a:xfrm>
            <a:off x="1251678" y="1649897"/>
            <a:ext cx="10089112" cy="4545704"/>
          </a:xfrm>
        </p:spPr>
        <p:txBody>
          <a:bodyPr>
            <a:normAutofit fontScale="92500" lnSpcReduction="10000"/>
          </a:bodyPr>
          <a:lstStyle/>
          <a:p>
            <a:pPr marL="0" indent="0">
              <a:lnSpc>
                <a:spcPct val="107000"/>
              </a:lnSpc>
              <a:spcAft>
                <a:spcPts val="800"/>
              </a:spcAft>
              <a:buNone/>
            </a:pP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Henkilökohtaista apua myönnetään yksilöllisesti seuraaviin tarpeisiin:</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arenR"/>
            </a:pPr>
            <a:r>
              <a:rPr lang="fi-FI" sz="1800" b="1"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Päivittäiset toimet kotona. </a:t>
            </a:r>
            <a:r>
              <a:rPr lang="fi-FI" sz="18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Tällä tarkoitetaan niitä toimintoja, joita ihmiset elämässään tekevät joko joka päivä tai harvemmin, mutta kuitenkin toistuvasti tietyin aikavälein. Päivittäisiä toimia ovat esimerkiksi liikkuminen, pukeutuminen, henkilökohtaisen hygienian hoito, vaate- ja ruokahuolto, kodin siisteydestä huolehtiminen, ja vaikeavammaisen henkilön huollossa tai hoidossa olevan lapsen päivittäisiin toimiin osallistuminen.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arenR"/>
            </a:pPr>
            <a:r>
              <a:rPr lang="fi-FI" sz="1800" b="1"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Päivittäiset toimet kodin ulkopuolella.</a:t>
            </a: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 Tällä tarkoitetaan erilaisia asiointikäyntejä, joita vammainen henkilö ilman vammaa/sairautta tekisi itsenäisesti.</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lphaLcParenR"/>
            </a:pPr>
            <a:r>
              <a:rPr lang="fi-FI" sz="1800" b="1" dirty="0">
                <a:effectLst/>
                <a:latin typeface="Segoe UI" panose="020B0502040204020203" pitchFamily="34" charset="0"/>
                <a:ea typeface="Calibri" panose="020F0502020204030204" pitchFamily="34" charset="0"/>
                <a:cs typeface="Times New Roman" panose="02020603050405020304" pitchFamily="18" charset="0"/>
              </a:rPr>
              <a:t>Vapaa-aika, yhteiskunnallinen osallistuminen ja sosiaalisen vuorovaikutuksen edistäminen. </a:t>
            </a:r>
            <a:r>
              <a:rPr lang="fi-FI" sz="1800" dirty="0">
                <a:effectLst/>
                <a:latin typeface="Segoe UI" panose="020B0502040204020203" pitchFamily="34" charset="0"/>
                <a:ea typeface="Calibri" panose="020F0502020204030204" pitchFamily="34" charset="0"/>
                <a:cs typeface="Times New Roman" panose="02020603050405020304" pitchFamily="18" charset="0"/>
              </a:rPr>
              <a:t>Henkilökohtaisen avun myöntämisedellytykset täyttävällä vammaisella henkilöllä on oikeus saada näihin asioihin henkilökohtaista apua vähintään 30 h/kk, ellei vähäisempi määrä ole hänen tarpeisiinsa nähden riittävä.</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lphaLcParenR"/>
            </a:pPr>
            <a:r>
              <a:rPr lang="fi-FI" sz="1800" b="1" dirty="0">
                <a:effectLst/>
                <a:latin typeface="Segoe UI" panose="020B0502040204020203" pitchFamily="34" charset="0"/>
                <a:ea typeface="Calibri" panose="020F0502020204030204" pitchFamily="34" charset="0"/>
                <a:cs typeface="Times New Roman" panose="02020603050405020304" pitchFamily="18" charset="0"/>
              </a:rPr>
              <a:t>Työssäkäyntiin ja opiskeluun </a:t>
            </a:r>
            <a:r>
              <a:rPr lang="fi-FI" sz="1800" dirty="0">
                <a:effectLst/>
                <a:latin typeface="Segoe UI" panose="020B0502040204020203" pitchFamily="34" charset="0"/>
                <a:ea typeface="Calibri" panose="020F0502020204030204" pitchFamily="34" charset="0"/>
                <a:cs typeface="Times New Roman" panose="02020603050405020304" pitchFamily="18" charset="0"/>
              </a:rPr>
              <a:t>henkilökohtaista apua voidaan myöntää, kun avustaja mahdollistaa palkkatyön teon, yritystoiminnan tai tutkintoon johtavan / työllisyyttä edistävän opiskelun.</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sz="2000" dirty="0">
              <a:solidFill>
                <a:schemeClr val="tx1">
                  <a:alpha val="60000"/>
                </a:schemeClr>
              </a:solidFill>
            </a:endParaRPr>
          </a:p>
        </p:txBody>
      </p:sp>
    </p:spTree>
    <p:extLst>
      <p:ext uri="{BB962C8B-B14F-4D97-AF65-F5344CB8AC3E}">
        <p14:creationId xmlns:p14="http://schemas.microsoft.com/office/powerpoint/2010/main" val="34940058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ED5131D4-6972-4613-902D-728FC4256199}"/>
              </a:ext>
            </a:extLst>
          </p:cNvPr>
          <p:cNvSpPr>
            <a:spLocks noGrp="1"/>
          </p:cNvSpPr>
          <p:nvPr>
            <p:ph type="title"/>
          </p:nvPr>
        </p:nvSpPr>
        <p:spPr>
          <a:xfrm>
            <a:off x="1271588" y="662400"/>
            <a:ext cx="10055721" cy="1166400"/>
          </a:xfrm>
        </p:spPr>
        <p:txBody>
          <a:bodyPr anchor="t">
            <a:normAutofit/>
          </a:bodyPr>
          <a:lstStyle/>
          <a:p>
            <a:r>
              <a:rPr lang="fi-FI" dirty="0"/>
              <a:t>Psyykkiset sairaudet ja vammaispalvelut</a:t>
            </a:r>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Sisällön paikkamerkki 2">
            <a:extLst>
              <a:ext uri="{FF2B5EF4-FFF2-40B4-BE49-F238E27FC236}">
                <a16:creationId xmlns:a16="http://schemas.microsoft.com/office/drawing/2014/main" id="{820F269D-0946-41E2-B015-969D5DB0260A}"/>
              </a:ext>
            </a:extLst>
          </p:cNvPr>
          <p:cNvSpPr>
            <a:spLocks noGrp="1"/>
          </p:cNvSpPr>
          <p:nvPr>
            <p:ph idx="1"/>
          </p:nvPr>
        </p:nvSpPr>
        <p:spPr>
          <a:xfrm>
            <a:off x="1251678" y="1666430"/>
            <a:ext cx="10089112" cy="5016381"/>
          </a:xfrm>
        </p:spPr>
        <p:txBody>
          <a:bodyPr>
            <a:normAutofit/>
          </a:bodyPr>
          <a:lstStyle/>
          <a:p>
            <a:pPr algn="just">
              <a:lnSpc>
                <a:spcPct val="107000"/>
              </a:lnSpc>
              <a:spcAft>
                <a:spcPts val="800"/>
              </a:spcAft>
            </a:pPr>
            <a:r>
              <a:rPr lang="fi-FI" sz="1800" dirty="0">
                <a:latin typeface="Calibri" panose="020F0502020204030204" pitchFamily="34" charset="0"/>
                <a:ea typeface="Calibri" panose="020F0502020204030204" pitchFamily="34" charset="0"/>
                <a:cs typeface="Times New Roman" panose="02020603050405020304" pitchFamily="18" charset="0"/>
              </a:rPr>
              <a:t>Henkilökohtaista apua haetaan toisinaan myös </a:t>
            </a:r>
            <a:r>
              <a:rPr lang="fi-FI" sz="1800" dirty="0">
                <a:effectLst/>
                <a:latin typeface="Calibri" panose="020F0502020204030204" pitchFamily="34" charset="0"/>
                <a:ea typeface="Calibri" panose="020F0502020204030204" pitchFamily="34" charset="0"/>
                <a:cs typeface="Times New Roman" panose="02020603050405020304" pitchFamily="18" charset="0"/>
              </a:rPr>
              <a:t>psyykkisen sairauden perusteella. Tämä selittyy osin sillä, että esim. mielenterveyspalvelut ja sosiaalihuoltolain mukaiset </a:t>
            </a:r>
            <a:r>
              <a:rPr lang="fi-FI" sz="1800" dirty="0" err="1">
                <a:effectLst/>
                <a:latin typeface="Calibri" panose="020F0502020204030204" pitchFamily="34" charset="0"/>
                <a:ea typeface="Calibri" panose="020F0502020204030204" pitchFamily="34" charset="0"/>
                <a:cs typeface="Times New Roman" panose="02020603050405020304" pitchFamily="18" charset="0"/>
              </a:rPr>
              <a:t>mt</a:t>
            </a:r>
            <a:r>
              <a:rPr lang="fi-FI" sz="1800" dirty="0">
                <a:effectLst/>
                <a:latin typeface="Calibri" panose="020F0502020204030204" pitchFamily="34" charset="0"/>
                <a:ea typeface="Calibri" panose="020F0502020204030204" pitchFamily="34" charset="0"/>
                <a:cs typeface="Times New Roman" panose="02020603050405020304" pitchFamily="18" charset="0"/>
              </a:rPr>
              <a:t>-asiakkaiden palvelut eivät riitä vastaamaan kysyntään ja tarpeeseen. </a:t>
            </a:r>
          </a:p>
          <a:p>
            <a:pPr algn="just">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Joskus psyykkinen sairaus voi kuitenkin olla vaikeusasteeltaan sellainen, että vaikeavammaisuuden määritelmä täyttyy. Tarvitaan kuitenkin lisää selkeyttä siihen, milloin näin on, jotta vammaispalvelujen käyttäjäkunta ei laajenisi liiallisesti. </a:t>
            </a:r>
          </a:p>
          <a:p>
            <a:r>
              <a:rPr lang="fi-FI" sz="1800" dirty="0">
                <a:effectLst/>
                <a:latin typeface="Calibri" panose="020F0502020204030204" pitchFamily="34" charset="0"/>
                <a:ea typeface="Calibri" panose="020F0502020204030204" pitchFamily="34" charset="0"/>
                <a:cs typeface="Times New Roman" panose="02020603050405020304" pitchFamily="18" charset="0"/>
              </a:rPr>
              <a:t>Vammaispalveluissa somaattisen toimintakyvyn arvioiminen on usein tutumpaa kuin psyykkisen toimintakyvyn, joten sen arvioimiseen tarvitaan lisää työvälineitä tai terveydenhuollon yhteistyötä.</a:t>
            </a:r>
          </a:p>
          <a:p>
            <a:r>
              <a:rPr lang="fi-FI" sz="1800" dirty="0">
                <a:effectLst/>
                <a:latin typeface="Calibri" panose="020F0502020204030204" pitchFamily="34" charset="0"/>
                <a:ea typeface="Calibri" panose="020F0502020204030204" pitchFamily="34" charset="0"/>
                <a:cs typeface="Times New Roman" panose="02020603050405020304" pitchFamily="18" charset="0"/>
              </a:rPr>
              <a:t>Psyykkisesti sairaan asiakkaan palvelutarvetta tulisikin ensisijaisesti arvioida yhteistyössä hoitavien tahojen sekä </a:t>
            </a:r>
            <a:r>
              <a:rPr lang="fi-FI" sz="1800" dirty="0" err="1">
                <a:effectLst/>
                <a:latin typeface="Calibri" panose="020F0502020204030204" pitchFamily="34" charset="0"/>
                <a:ea typeface="Calibri" panose="020F0502020204030204" pitchFamily="34" charset="0"/>
                <a:cs typeface="Times New Roman" panose="02020603050405020304" pitchFamily="18" charset="0"/>
              </a:rPr>
              <a:t>mt</a:t>
            </a:r>
            <a:r>
              <a:rPr lang="fi-FI" sz="1800" dirty="0">
                <a:effectLst/>
                <a:latin typeface="Calibri" panose="020F0502020204030204" pitchFamily="34" charset="0"/>
                <a:ea typeface="Calibri" panose="020F0502020204030204" pitchFamily="34" charset="0"/>
                <a:cs typeface="Times New Roman" panose="02020603050405020304" pitchFamily="18" charset="0"/>
              </a:rPr>
              <a:t>-sosiaalipalveluista vastaavan tahon kanssa, ja tehdä yhteinen asiakas-/palvelusuunnitelma, johon kirjataan sovitut asiat ja eri tahojen vastuut. </a:t>
            </a:r>
          </a:p>
          <a:p>
            <a:r>
              <a:rPr lang="fi-FI" sz="1800" dirty="0">
                <a:latin typeface="Calibri" panose="020F0502020204030204" pitchFamily="34" charset="0"/>
                <a:ea typeface="Calibri" panose="020F0502020204030204" pitchFamily="34" charset="0"/>
                <a:cs typeface="Times New Roman" panose="02020603050405020304" pitchFamily="18" charset="0"/>
              </a:rPr>
              <a:t>Henkilökohtainen apu ei ole oikea palvelu silloin, kun tarve on vahvasti ohjauksellinen tai hoidollinen.</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r>
              <a:rPr lang="fi-FI" sz="1800" dirty="0">
                <a:effectLst/>
                <a:latin typeface="Calibri" panose="020F0502020204030204" pitchFamily="34" charset="0"/>
                <a:ea typeface="Calibri" panose="020F0502020204030204" pitchFamily="34" charset="0"/>
                <a:cs typeface="Times New Roman" panose="02020603050405020304" pitchFamily="18" charset="0"/>
              </a:rPr>
              <a:t>Jos samanaikaisesti on palveluja eri tahoilta, tulee myös palvelujen sisällöt ja tavoitteet kirjata selkeästi, sekä sopia niiden seurannasta.</a:t>
            </a:r>
            <a:endParaRPr lang="fi-FI" sz="2000" dirty="0">
              <a:solidFill>
                <a:schemeClr val="tx1">
                  <a:alpha val="60000"/>
                </a:schemeClr>
              </a:solidFill>
            </a:endParaRPr>
          </a:p>
        </p:txBody>
      </p:sp>
    </p:spTree>
    <p:extLst>
      <p:ext uri="{BB962C8B-B14F-4D97-AF65-F5344CB8AC3E}">
        <p14:creationId xmlns:p14="http://schemas.microsoft.com/office/powerpoint/2010/main" val="34020046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Otsikko 1">
            <a:extLst>
              <a:ext uri="{FF2B5EF4-FFF2-40B4-BE49-F238E27FC236}">
                <a16:creationId xmlns:a16="http://schemas.microsoft.com/office/drawing/2014/main" id="{A6ACA36D-FC4F-495F-BE3F-7203D185BC93}"/>
              </a:ext>
            </a:extLst>
          </p:cNvPr>
          <p:cNvSpPr>
            <a:spLocks noGrp="1"/>
          </p:cNvSpPr>
          <p:nvPr>
            <p:ph type="ctrTitle"/>
          </p:nvPr>
        </p:nvSpPr>
        <p:spPr>
          <a:xfrm>
            <a:off x="1524003" y="1999615"/>
            <a:ext cx="9144000" cy="2764028"/>
          </a:xfrm>
        </p:spPr>
        <p:txBody>
          <a:bodyPr anchor="ctr">
            <a:normAutofit/>
          </a:bodyPr>
          <a:lstStyle/>
          <a:p>
            <a:r>
              <a:rPr lang="fi-FI" sz="6100" dirty="0"/>
              <a:t>Henkilökohtaisen avun organisoituminen </a:t>
            </a:r>
            <a:r>
              <a:rPr lang="fi-FI" sz="6100" dirty="0" err="1"/>
              <a:t>hva:lle</a:t>
            </a:r>
            <a:endParaRPr lang="fi-FI" sz="6100" dirty="0"/>
          </a:p>
        </p:txBody>
      </p:sp>
      <p:sp>
        <p:nvSpPr>
          <p:cNvPr id="3" name="Alaotsikko 2">
            <a:extLst>
              <a:ext uri="{FF2B5EF4-FFF2-40B4-BE49-F238E27FC236}">
                <a16:creationId xmlns:a16="http://schemas.microsoft.com/office/drawing/2014/main" id="{62A2BFF1-6CB4-43B6-AD25-71A4385F0EC0}"/>
              </a:ext>
            </a:extLst>
          </p:cNvPr>
          <p:cNvSpPr>
            <a:spLocks noGrp="1"/>
          </p:cNvSpPr>
          <p:nvPr>
            <p:ph type="subTitle" idx="1"/>
          </p:nvPr>
        </p:nvSpPr>
        <p:spPr>
          <a:xfrm>
            <a:off x="1966912" y="5645150"/>
            <a:ext cx="8258176" cy="631825"/>
          </a:xfrm>
        </p:spPr>
        <p:txBody>
          <a:bodyPr anchor="ctr">
            <a:normAutofit/>
          </a:bodyPr>
          <a:lstStyle/>
          <a:p>
            <a:endParaRPr lang="fi-FI" sz="1300" dirty="0"/>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385169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E8705AB-DBE5-40D8-AED4-168CD1C16C75}"/>
              </a:ext>
            </a:extLst>
          </p:cNvPr>
          <p:cNvSpPr>
            <a:spLocks noGrp="1"/>
          </p:cNvSpPr>
          <p:nvPr>
            <p:ph type="title"/>
          </p:nvPr>
        </p:nvSpPr>
        <p:spPr>
          <a:xfrm>
            <a:off x="1271588" y="662400"/>
            <a:ext cx="10055721" cy="1325563"/>
          </a:xfrm>
        </p:spPr>
        <p:txBody>
          <a:bodyPr anchor="t">
            <a:normAutofit/>
          </a:bodyPr>
          <a:lstStyle/>
          <a:p>
            <a:r>
              <a:rPr lang="fi-FI" dirty="0"/>
              <a:t>Järjestämisen nykytila</a:t>
            </a:r>
          </a:p>
        </p:txBody>
      </p:sp>
      <p:sp>
        <p:nvSpPr>
          <p:cNvPr id="3" name="Sisällön paikkamerkki 2">
            <a:extLst>
              <a:ext uri="{FF2B5EF4-FFF2-40B4-BE49-F238E27FC236}">
                <a16:creationId xmlns:a16="http://schemas.microsoft.com/office/drawing/2014/main" id="{18B64920-90B5-4EB1-8059-736CBF1A5E1E}"/>
              </a:ext>
            </a:extLst>
          </p:cNvPr>
          <p:cNvSpPr>
            <a:spLocks noGrp="1"/>
          </p:cNvSpPr>
          <p:nvPr>
            <p:ph idx="1"/>
          </p:nvPr>
        </p:nvSpPr>
        <p:spPr>
          <a:xfrm>
            <a:off x="1251678" y="1700613"/>
            <a:ext cx="10089112" cy="4494987"/>
          </a:xfrm>
        </p:spPr>
        <p:txBody>
          <a:bodyPr>
            <a:normAutofit/>
          </a:bodyPr>
          <a:lstStyle/>
          <a:p>
            <a:r>
              <a:rPr lang="fi-FI" sz="2000" dirty="0">
                <a:solidFill>
                  <a:schemeClr val="tx1">
                    <a:alpha val="60000"/>
                  </a:schemeClr>
                </a:solidFill>
              </a:rPr>
              <a:t>Alueella on suuria kuntakohtaisia eroja siinä, mitä järjestämistapoja on käytettävissä.</a:t>
            </a:r>
          </a:p>
          <a:p>
            <a:r>
              <a:rPr lang="fi-FI" sz="2000" dirty="0">
                <a:solidFill>
                  <a:schemeClr val="tx1">
                    <a:alpha val="60000"/>
                  </a:schemeClr>
                </a:solidFill>
              </a:rPr>
              <a:t>Työnantajamalli on käytössä kaikissa kunnissa, ja niiden lisäksi ostopalvelu, palveluseteli tai molemmat.</a:t>
            </a:r>
          </a:p>
          <a:p>
            <a:r>
              <a:rPr lang="fi-FI" sz="2000" dirty="0">
                <a:solidFill>
                  <a:schemeClr val="tx1">
                    <a:alpha val="60000"/>
                  </a:schemeClr>
                </a:solidFill>
              </a:rPr>
              <a:t>Kaarina on ainoa kunta, jossa henkilökohtaista apua järjestetään myös omana palvelutuotantona.</a:t>
            </a:r>
          </a:p>
          <a:p>
            <a:r>
              <a:rPr lang="fi-FI" sz="2000" dirty="0">
                <a:solidFill>
                  <a:schemeClr val="tx1">
                    <a:alpha val="60000"/>
                  </a:schemeClr>
                </a:solidFill>
              </a:rPr>
              <a:t>Hyvinvointialueella kuntakohtaisia eroja ei voi jatkossa olla, vaan samojen järjestämistapojen tulee olla käytössä kaikkialla.</a:t>
            </a:r>
          </a:p>
          <a:p>
            <a:r>
              <a:rPr lang="fi-FI" sz="2000" dirty="0">
                <a:solidFill>
                  <a:schemeClr val="tx1">
                    <a:alpha val="60000"/>
                  </a:schemeClr>
                </a:solidFill>
              </a:rPr>
              <a:t>Uuden vammaispalvelulainsäädännön hengessä voidaan ajatella, että hyvinvointialueelta edellytettäneen kaikkien järjestämistapojen (= toteuttamistapojen) käyttöä. </a:t>
            </a:r>
            <a:r>
              <a:rPr lang="fi-FI" sz="1600" dirty="0">
                <a:solidFill>
                  <a:schemeClr val="tx1">
                    <a:alpha val="60000"/>
                  </a:schemeClr>
                </a:solidFill>
              </a:rPr>
              <a:t>Vielä emme kuitenkaan tiedä, mitä tämä tulee käytännössä tarkoittamaan. Viimeisimmässä lakiehdotuksessa (kevät 2022) jäi vielä työryhmälle epäselväksi, mitä toteuttamistapoja laissa tarkoitetaan.</a:t>
            </a:r>
          </a:p>
          <a:p>
            <a:r>
              <a:rPr lang="fi-FI" sz="2000" dirty="0">
                <a:solidFill>
                  <a:schemeClr val="tx1">
                    <a:alpha val="60000"/>
                  </a:schemeClr>
                </a:solidFill>
              </a:rPr>
              <a:t>Paljon työtä tulee vaatimaan esim. kuntien omista ostopalvelukilpailutuksista siirtyminen koko alueen yhteiseen kilpailutukseen, sekä palvelusetelin yhteisen sääntökirjan laadinta.</a:t>
            </a:r>
          </a:p>
        </p:txBody>
      </p:sp>
    </p:spTree>
    <p:extLst>
      <p:ext uri="{BB962C8B-B14F-4D97-AF65-F5344CB8AC3E}">
        <p14:creationId xmlns:p14="http://schemas.microsoft.com/office/powerpoint/2010/main" val="28845467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ED5131D4-6972-4613-902D-728FC4256199}"/>
              </a:ext>
            </a:extLst>
          </p:cNvPr>
          <p:cNvSpPr>
            <a:spLocks noGrp="1"/>
          </p:cNvSpPr>
          <p:nvPr>
            <p:ph type="title"/>
          </p:nvPr>
        </p:nvSpPr>
        <p:spPr>
          <a:xfrm>
            <a:off x="1271588" y="662400"/>
            <a:ext cx="10055721" cy="1166400"/>
          </a:xfrm>
        </p:spPr>
        <p:txBody>
          <a:bodyPr anchor="t">
            <a:normAutofit/>
          </a:bodyPr>
          <a:lstStyle/>
          <a:p>
            <a:r>
              <a:rPr lang="fi-FI" dirty="0"/>
              <a:t>Miltä tulevaisuus näyttää?</a:t>
            </a:r>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Sisällön paikkamerkki 2">
            <a:extLst>
              <a:ext uri="{FF2B5EF4-FFF2-40B4-BE49-F238E27FC236}">
                <a16:creationId xmlns:a16="http://schemas.microsoft.com/office/drawing/2014/main" id="{820F269D-0946-41E2-B015-969D5DB0260A}"/>
              </a:ext>
            </a:extLst>
          </p:cNvPr>
          <p:cNvSpPr>
            <a:spLocks noGrp="1"/>
          </p:cNvSpPr>
          <p:nvPr>
            <p:ph idx="1"/>
          </p:nvPr>
        </p:nvSpPr>
        <p:spPr>
          <a:xfrm>
            <a:off x="1251678" y="1546789"/>
            <a:ext cx="10089112" cy="5136022"/>
          </a:xfrm>
        </p:spPr>
        <p:txBody>
          <a:bodyPr>
            <a:normAutofit/>
          </a:bodyPr>
          <a:lstStyle/>
          <a:p>
            <a:r>
              <a:rPr lang="fi-FI" sz="2000" dirty="0">
                <a:solidFill>
                  <a:schemeClr val="tx1">
                    <a:alpha val="60000"/>
                  </a:schemeClr>
                </a:solidFill>
              </a:rPr>
              <a:t>Vielä emme tiedä tarkasti, miten vammaispalvelut organisoituvat hyvinvointialueelle. Tarvittaessa työryhmämme voi keskustella ja ottaa asiaan kantaa, kun uutta tietoa saadaan.</a:t>
            </a:r>
          </a:p>
          <a:p>
            <a:r>
              <a:rPr lang="fi-FI" sz="2000" dirty="0">
                <a:solidFill>
                  <a:schemeClr val="tx1">
                    <a:alpha val="60000"/>
                  </a:schemeClr>
                </a:solidFill>
              </a:rPr>
              <a:t>Asiakastyö, kuten palveluohjaus, palvelutarpeen arviointi, palvelusuunnitelmatyö ja asiakaspäätökset, toteutunee ainakin vuonna 2023 palvelukeskusten 1-8 alueilla. </a:t>
            </a:r>
          </a:p>
          <a:p>
            <a:pPr algn="just">
              <a:lnSpc>
                <a:spcPct val="107000"/>
              </a:lnSpc>
              <a:spcAft>
                <a:spcPts val="800"/>
              </a:spcAft>
            </a:pPr>
            <a:r>
              <a:rPr lang="fi-FI" sz="2000" dirty="0">
                <a:solidFill>
                  <a:schemeClr val="tx1">
                    <a:alpha val="60000"/>
                  </a:schemeClr>
                </a:solidFill>
              </a:rPr>
              <a:t>Työryhmä pitää kuitenkin tärkeänä, että:</a:t>
            </a:r>
          </a:p>
          <a:p>
            <a:pPr lvl="1" algn="just">
              <a:lnSpc>
                <a:spcPct val="107000"/>
              </a:lnSpc>
              <a:spcAft>
                <a:spcPts val="800"/>
              </a:spcAft>
            </a:pPr>
            <a:r>
              <a:rPr lang="fi-FI" sz="1600" dirty="0">
                <a:solidFill>
                  <a:schemeClr val="tx1">
                    <a:alpha val="60000"/>
                  </a:schemeClr>
                </a:solidFill>
              </a:rPr>
              <a:t>Henkilökohtaista apua myönnetään samoin perustein koko alueella, eikä palvelukeskusten alueelle muodostu erilaisia linjauksia. </a:t>
            </a:r>
          </a:p>
          <a:p>
            <a:pPr lvl="1" algn="just">
              <a:lnSpc>
                <a:spcPct val="107000"/>
              </a:lnSpc>
              <a:spcAft>
                <a:spcPts val="800"/>
              </a:spcAft>
            </a:pPr>
            <a:r>
              <a:rPr lang="fi-FI" sz="1600" dirty="0">
                <a:solidFill>
                  <a:schemeClr val="tx1">
                    <a:alpha val="60000"/>
                  </a:schemeClr>
                </a:solidFill>
              </a:rPr>
              <a:t>Yhteiset palvelutarpeen arvioinnin työvälineet ovat tarpeen.</a:t>
            </a:r>
          </a:p>
          <a:p>
            <a:pPr lvl="1" algn="just">
              <a:lnSpc>
                <a:spcPct val="107000"/>
              </a:lnSpc>
              <a:spcAft>
                <a:spcPts val="800"/>
              </a:spcAft>
            </a:pPr>
            <a:r>
              <a:rPr lang="fi-FI" sz="1600" dirty="0">
                <a:solidFill>
                  <a:schemeClr val="tx1">
                    <a:alpha val="60000"/>
                  </a:schemeClr>
                </a:solidFill>
              </a:rPr>
              <a:t>Tarvitaan myös koko </a:t>
            </a:r>
            <a:r>
              <a:rPr lang="fi-FI" sz="1600" dirty="0" err="1">
                <a:solidFill>
                  <a:schemeClr val="tx1">
                    <a:alpha val="60000"/>
                  </a:schemeClr>
                </a:solidFill>
              </a:rPr>
              <a:t>hva:n</a:t>
            </a:r>
            <a:r>
              <a:rPr lang="fi-FI" sz="1600" dirty="0">
                <a:solidFill>
                  <a:schemeClr val="tx1">
                    <a:alpha val="60000"/>
                  </a:schemeClr>
                </a:solidFill>
              </a:rPr>
              <a:t> alueella yhteisesti koordinoituja toimintoja, vaikka asiakastyö tehtäisiin alueilla. Tällaisia ovat:</a:t>
            </a:r>
          </a:p>
          <a:p>
            <a:pPr lvl="2" algn="just">
              <a:lnSpc>
                <a:spcPct val="107000"/>
              </a:lnSpc>
              <a:spcAft>
                <a:spcPts val="800"/>
              </a:spcAft>
            </a:pPr>
            <a:r>
              <a:rPr lang="fi-FI" sz="1200" dirty="0">
                <a:solidFill>
                  <a:schemeClr val="tx1">
                    <a:alpha val="60000"/>
                  </a:schemeClr>
                </a:solidFill>
              </a:rPr>
              <a:t>Palvelusetelin ja ostopalvelujen sopimusseuranta, kilpailutusasiat, laadunvalvonta</a:t>
            </a:r>
          </a:p>
          <a:p>
            <a:pPr lvl="2" algn="just">
              <a:lnSpc>
                <a:spcPct val="107000"/>
              </a:lnSpc>
              <a:spcAft>
                <a:spcPts val="800"/>
              </a:spcAft>
            </a:pPr>
            <a:r>
              <a:rPr lang="fi-FI" sz="1200" dirty="0">
                <a:solidFill>
                  <a:schemeClr val="tx1">
                    <a:alpha val="60000"/>
                  </a:schemeClr>
                </a:solidFill>
              </a:rPr>
              <a:t>Palvelun seuranta: ilmoitettujen tuntien yhtenevyys päätöstietojen kanssa (tuntiylitykset), umpeutuvien päätösten koordinointi.</a:t>
            </a:r>
          </a:p>
          <a:p>
            <a:pPr lvl="2" algn="just">
              <a:lnSpc>
                <a:spcPct val="107000"/>
              </a:lnSpc>
              <a:spcAft>
                <a:spcPts val="800"/>
              </a:spcAft>
            </a:pPr>
            <a:r>
              <a:rPr lang="fi-FI" sz="1200" dirty="0">
                <a:solidFill>
                  <a:schemeClr val="tx1">
                    <a:alpha val="60000"/>
                  </a:schemeClr>
                </a:solidFill>
              </a:rPr>
              <a:t>Asiakkaiden informointi, neuvonta ja ohjaus palvelun käyttöön liittyvissä asioissa. Infomateriaalit asiakkaille.</a:t>
            </a:r>
          </a:p>
          <a:p>
            <a:pPr lvl="2" algn="just">
              <a:lnSpc>
                <a:spcPct val="107000"/>
              </a:lnSpc>
              <a:spcAft>
                <a:spcPts val="800"/>
              </a:spcAft>
            </a:pPr>
            <a:r>
              <a:rPr lang="fi-FI" sz="1200" dirty="0">
                <a:solidFill>
                  <a:schemeClr val="tx1">
                    <a:alpha val="60000"/>
                  </a:schemeClr>
                </a:solidFill>
              </a:rPr>
              <a:t>Työnantajamalliin liittyvä neuvonta ja tuki, työsuhdeasiat, avustajien palkanmaksu</a:t>
            </a:r>
          </a:p>
        </p:txBody>
      </p:sp>
    </p:spTree>
    <p:extLst>
      <p:ext uri="{BB962C8B-B14F-4D97-AF65-F5344CB8AC3E}">
        <p14:creationId xmlns:p14="http://schemas.microsoft.com/office/powerpoint/2010/main" val="31023735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ED5131D4-6972-4613-902D-728FC4256199}"/>
              </a:ext>
            </a:extLst>
          </p:cNvPr>
          <p:cNvSpPr>
            <a:spLocks noGrp="1"/>
          </p:cNvSpPr>
          <p:nvPr>
            <p:ph type="title"/>
          </p:nvPr>
        </p:nvSpPr>
        <p:spPr>
          <a:xfrm>
            <a:off x="1271588" y="662400"/>
            <a:ext cx="10055721" cy="1166400"/>
          </a:xfrm>
        </p:spPr>
        <p:txBody>
          <a:bodyPr anchor="t">
            <a:normAutofit fontScale="90000"/>
          </a:bodyPr>
          <a:lstStyle/>
          <a:p>
            <a:r>
              <a:rPr lang="fi-FI" dirty="0"/>
              <a:t>Esimerkki: Pirkanmaan henk. </a:t>
            </a:r>
            <a:r>
              <a:rPr lang="fi-FI" dirty="0" err="1"/>
              <a:t>koht</a:t>
            </a:r>
            <a:r>
              <a:rPr lang="fi-FI" dirty="0"/>
              <a:t>. avun keskus</a:t>
            </a:r>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Sisällön paikkamerkki 2">
            <a:extLst>
              <a:ext uri="{FF2B5EF4-FFF2-40B4-BE49-F238E27FC236}">
                <a16:creationId xmlns:a16="http://schemas.microsoft.com/office/drawing/2014/main" id="{820F269D-0946-41E2-B015-969D5DB0260A}"/>
              </a:ext>
            </a:extLst>
          </p:cNvPr>
          <p:cNvSpPr>
            <a:spLocks noGrp="1"/>
          </p:cNvSpPr>
          <p:nvPr>
            <p:ph idx="1"/>
          </p:nvPr>
        </p:nvSpPr>
        <p:spPr>
          <a:xfrm>
            <a:off x="1251678" y="1546789"/>
            <a:ext cx="10089112" cy="5136022"/>
          </a:xfrm>
        </p:spPr>
        <p:txBody>
          <a:bodyPr>
            <a:normAutofit fontScale="85000" lnSpcReduction="10000"/>
          </a:bodyPr>
          <a:lstStyle/>
          <a:p>
            <a:pPr algn="just">
              <a:lnSpc>
                <a:spcPct val="90000"/>
              </a:lnSpc>
            </a:pPr>
            <a:r>
              <a:rPr lang="fi-FI" sz="1700" dirty="0">
                <a:effectLst/>
                <a:latin typeface="Calibri" panose="020F0502020204030204" pitchFamily="34" charset="0"/>
                <a:ea typeface="Times New Roman" panose="02020603050405020304" pitchFamily="18" charset="0"/>
              </a:rPr>
              <a:t>Pirkanmaalla v. 2020 käynnistetty Henkilökohtaisen avun yksikkö toimii Tampereella ja palvelee Pirkanmaan alueen kuntia henkilökohtaisen avun asioissa. Yksikön rahoitus tulee kunnilta, ja se on perustettu osana vapaaehtoista sote-valmistelua, jota alueella on jatkettu viime sote-kierroksen jälkeen. Sen tarkoitus on ollut yhdenmukaistaa henkilökohtaisen avun toimintatapoja ja käytäntöjä, sekä tukea kuntia tarjoamalla henkilökohtaisen avun asiantuntemusta. Tavoitteena tasalaatuisemmat ja yhdenvertaiset palvelut.</a:t>
            </a:r>
            <a:endParaRPr lang="fi-FI" sz="1700" dirty="0">
              <a:effectLst/>
              <a:latin typeface="Calibri" panose="020F0502020204030204" pitchFamily="34" charset="0"/>
              <a:ea typeface="Calibri" panose="020F0502020204030204" pitchFamily="34" charset="0"/>
            </a:endParaRPr>
          </a:p>
          <a:p>
            <a:pPr algn="just">
              <a:lnSpc>
                <a:spcPct val="90000"/>
              </a:lnSpc>
            </a:pPr>
            <a:r>
              <a:rPr lang="fi-FI" sz="1700" dirty="0">
                <a:effectLst/>
                <a:latin typeface="Calibri" panose="020F0502020204030204" pitchFamily="34" charset="0"/>
                <a:ea typeface="Times New Roman" panose="02020603050405020304" pitchFamily="18" charset="0"/>
              </a:rPr>
              <a:t>Asiakkaat hakevat henkilökohtaista apua edelleen kotikunnasta, jossa hänellä on vammaispalvelujen omatyöntekijä. (Tulevaisuudessa omatyöntekijä hyvinvointialueella?).</a:t>
            </a:r>
            <a:endParaRPr lang="fi-FI" sz="1700" dirty="0">
              <a:effectLst/>
              <a:latin typeface="Calibri" panose="020F0502020204030204" pitchFamily="34" charset="0"/>
              <a:ea typeface="Calibri" panose="020F0502020204030204" pitchFamily="34" charset="0"/>
            </a:endParaRPr>
          </a:p>
          <a:p>
            <a:pPr algn="just">
              <a:lnSpc>
                <a:spcPct val="90000"/>
              </a:lnSpc>
            </a:pPr>
            <a:r>
              <a:rPr lang="fi-FI" sz="1700" dirty="0">
                <a:effectLst/>
                <a:latin typeface="Calibri" panose="020F0502020204030204" pitchFamily="34" charset="0"/>
                <a:ea typeface="Times New Roman" panose="02020603050405020304" pitchFamily="18" charset="0"/>
              </a:rPr>
              <a:t>Yksiköstä saa mm.</a:t>
            </a:r>
            <a:endParaRPr lang="fi-FI" sz="1700" dirty="0">
              <a:effectLst/>
              <a:latin typeface="Calibri" panose="020F0502020204030204" pitchFamily="34" charset="0"/>
              <a:ea typeface="Calibri" panose="020F0502020204030204" pitchFamily="34" charset="0"/>
            </a:endParaRPr>
          </a:p>
          <a:p>
            <a:pPr marL="342900" lvl="0" indent="-342900" algn="just">
              <a:lnSpc>
                <a:spcPct val="90000"/>
              </a:lnSpc>
              <a:buFont typeface="Calibri" panose="020F0502020204030204" pitchFamily="34" charset="0"/>
              <a:buChar char="-"/>
            </a:pPr>
            <a:r>
              <a:rPr lang="fi-FI" sz="1700" dirty="0">
                <a:effectLst/>
                <a:latin typeface="Calibri" panose="020F0502020204030204" pitchFamily="34" charset="0"/>
                <a:ea typeface="Times New Roman" panose="02020603050405020304" pitchFamily="18" charset="0"/>
              </a:rPr>
              <a:t>Asiakkaille, avustajille ja kuntien ammattilaisille tukea työnantajamallin mukaiseen avustajan palkkaamiseen (ei avustajavälitystä, vaan apua asiakkaalle rekrytoinnin tekemiseen)</a:t>
            </a:r>
            <a:endParaRPr lang="fi-FI" sz="1700" dirty="0">
              <a:effectLst/>
              <a:latin typeface="Calibri" panose="020F0502020204030204" pitchFamily="34" charset="0"/>
              <a:ea typeface="Calibri" panose="020F0502020204030204" pitchFamily="34" charset="0"/>
            </a:endParaRPr>
          </a:p>
          <a:p>
            <a:pPr marL="342900" lvl="0" indent="-342900" algn="just">
              <a:lnSpc>
                <a:spcPct val="90000"/>
              </a:lnSpc>
              <a:buFont typeface="Calibri" panose="020F0502020204030204" pitchFamily="34" charset="0"/>
              <a:buChar char="-"/>
            </a:pPr>
            <a:r>
              <a:rPr lang="fi-FI" sz="1700" dirty="0">
                <a:effectLst/>
                <a:latin typeface="Calibri" panose="020F0502020204030204" pitchFamily="34" charset="0"/>
                <a:ea typeface="Times New Roman" panose="02020603050405020304" pitchFamily="18" charset="0"/>
              </a:rPr>
              <a:t>Työnantajamallin käsikirjan (löytyy sähköisesti www-sivuilta)</a:t>
            </a:r>
            <a:endParaRPr lang="fi-FI" sz="1700" dirty="0">
              <a:effectLst/>
              <a:latin typeface="Calibri" panose="020F0502020204030204" pitchFamily="34" charset="0"/>
              <a:ea typeface="Calibri" panose="020F0502020204030204" pitchFamily="34" charset="0"/>
            </a:endParaRPr>
          </a:p>
          <a:p>
            <a:pPr marL="342900" lvl="0" indent="-342900" algn="just">
              <a:lnSpc>
                <a:spcPct val="90000"/>
              </a:lnSpc>
              <a:buFont typeface="Calibri" panose="020F0502020204030204" pitchFamily="34" charset="0"/>
              <a:buChar char="-"/>
            </a:pPr>
            <a:r>
              <a:rPr lang="fi-FI" sz="1700" dirty="0">
                <a:effectLst/>
                <a:latin typeface="Calibri" panose="020F0502020204030204" pitchFamily="34" charset="0"/>
                <a:ea typeface="Times New Roman" panose="02020603050405020304" pitchFamily="18" charset="0"/>
              </a:rPr>
              <a:t>Infotilaisuuksia uusille työnantajille</a:t>
            </a:r>
            <a:endParaRPr lang="fi-FI" sz="1700" dirty="0">
              <a:effectLst/>
              <a:latin typeface="Calibri" panose="020F0502020204030204" pitchFamily="34" charset="0"/>
              <a:ea typeface="Calibri" panose="020F0502020204030204" pitchFamily="34" charset="0"/>
            </a:endParaRPr>
          </a:p>
          <a:p>
            <a:pPr marL="342900" lvl="0" indent="-342900" algn="just">
              <a:lnSpc>
                <a:spcPct val="90000"/>
              </a:lnSpc>
              <a:buFont typeface="Calibri" panose="020F0502020204030204" pitchFamily="34" charset="0"/>
              <a:buChar char="-"/>
            </a:pPr>
            <a:r>
              <a:rPr lang="fi-FI" sz="1700" dirty="0">
                <a:effectLst/>
                <a:latin typeface="Calibri" panose="020F0502020204030204" pitchFamily="34" charset="0"/>
                <a:ea typeface="Times New Roman" panose="02020603050405020304" pitchFamily="18" charset="0"/>
              </a:rPr>
              <a:t>Työnantajamallilla palkattujen avustajien palkanmaksun </a:t>
            </a:r>
            <a:r>
              <a:rPr lang="fi-FI" sz="1700" dirty="0" err="1">
                <a:effectLst/>
                <a:latin typeface="Calibri" panose="020F0502020204030204" pitchFamily="34" charset="0"/>
                <a:ea typeface="Times New Roman" panose="02020603050405020304" pitchFamily="18" charset="0"/>
              </a:rPr>
              <a:t>Oima</a:t>
            </a:r>
            <a:r>
              <a:rPr lang="fi-FI" sz="1700" dirty="0">
                <a:effectLst/>
                <a:latin typeface="Calibri" panose="020F0502020204030204" pitchFamily="34" charset="0"/>
                <a:ea typeface="Times New Roman" panose="02020603050405020304" pitchFamily="18" charset="0"/>
              </a:rPr>
              <a:t>-ohjelmalla sekä muiden työnantajavelvoitteiden hoitamisen tuen</a:t>
            </a:r>
            <a:endParaRPr lang="fi-FI" sz="1700" dirty="0">
              <a:effectLst/>
              <a:latin typeface="Calibri" panose="020F0502020204030204" pitchFamily="34" charset="0"/>
              <a:ea typeface="Calibri" panose="020F0502020204030204" pitchFamily="34" charset="0"/>
            </a:endParaRPr>
          </a:p>
          <a:p>
            <a:pPr marL="342900" lvl="0" indent="-342900" algn="just">
              <a:lnSpc>
                <a:spcPct val="90000"/>
              </a:lnSpc>
              <a:buFont typeface="Calibri" panose="020F0502020204030204" pitchFamily="34" charset="0"/>
              <a:buChar char="-"/>
            </a:pPr>
            <a:r>
              <a:rPr lang="fi-FI" sz="1700" dirty="0">
                <a:effectLst/>
                <a:latin typeface="Calibri" panose="020F0502020204030204" pitchFamily="34" charset="0"/>
                <a:ea typeface="Times New Roman" panose="02020603050405020304" pitchFamily="18" charset="0"/>
              </a:rPr>
              <a:t>Neuvontaa palvelusetelillä ja ostopalvelumallilla järjestettävään henkilökohtaiseen apuun.</a:t>
            </a:r>
            <a:endParaRPr lang="fi-FI" sz="1700" dirty="0">
              <a:effectLst/>
              <a:latin typeface="Calibri" panose="020F0502020204030204" pitchFamily="34" charset="0"/>
              <a:ea typeface="Calibri" panose="020F0502020204030204" pitchFamily="34" charset="0"/>
            </a:endParaRPr>
          </a:p>
          <a:p>
            <a:pPr marL="342900" lvl="0" indent="-342900" algn="just">
              <a:lnSpc>
                <a:spcPct val="90000"/>
              </a:lnSpc>
              <a:buFont typeface="Calibri" panose="020F0502020204030204" pitchFamily="34" charset="0"/>
              <a:buChar char="-"/>
            </a:pPr>
            <a:r>
              <a:rPr lang="fi-FI" sz="1700" dirty="0">
                <a:effectLst/>
                <a:latin typeface="Calibri" panose="020F0502020204030204" pitchFamily="34" charset="0"/>
                <a:ea typeface="Times New Roman" panose="02020603050405020304" pitchFamily="18" charset="0"/>
              </a:rPr>
              <a:t>Henk. </a:t>
            </a:r>
            <a:r>
              <a:rPr lang="fi-FI" sz="1700" dirty="0" err="1">
                <a:effectLst/>
                <a:latin typeface="Calibri" panose="020F0502020204030204" pitchFamily="34" charset="0"/>
                <a:ea typeface="Times New Roman" panose="02020603050405020304" pitchFamily="18" charset="0"/>
              </a:rPr>
              <a:t>koht</a:t>
            </a:r>
            <a:r>
              <a:rPr lang="fi-FI" sz="1700" dirty="0">
                <a:effectLst/>
                <a:latin typeface="Calibri" panose="020F0502020204030204" pitchFamily="34" charset="0"/>
                <a:ea typeface="Times New Roman" panose="02020603050405020304" pitchFamily="18" charset="0"/>
              </a:rPr>
              <a:t>. avun palvelusetelin sääntökirjan tiivistelmä asiakkaalle</a:t>
            </a:r>
            <a:endParaRPr lang="fi-FI" sz="1700" dirty="0">
              <a:effectLst/>
              <a:latin typeface="Calibri" panose="020F0502020204030204" pitchFamily="34" charset="0"/>
              <a:ea typeface="Calibri" panose="020F0502020204030204" pitchFamily="34" charset="0"/>
            </a:endParaRPr>
          </a:p>
          <a:p>
            <a:pPr marL="342900" lvl="0" indent="-342900" algn="just">
              <a:lnSpc>
                <a:spcPct val="90000"/>
              </a:lnSpc>
              <a:buFont typeface="Calibri" panose="020F0502020204030204" pitchFamily="34" charset="0"/>
              <a:buChar char="-"/>
            </a:pPr>
            <a:r>
              <a:rPr lang="fi-FI" sz="1700" dirty="0">
                <a:effectLst/>
                <a:latin typeface="Calibri" panose="020F0502020204030204" pitchFamily="34" charset="0"/>
                <a:ea typeface="Times New Roman" panose="02020603050405020304" pitchFamily="18" charset="0"/>
              </a:rPr>
              <a:t>Palvelusetelimallin käytön aloittamisen tuen asiakkaalle</a:t>
            </a:r>
            <a:endParaRPr lang="fi-FI" sz="1700" dirty="0">
              <a:effectLst/>
              <a:latin typeface="Calibri" panose="020F0502020204030204" pitchFamily="34" charset="0"/>
              <a:ea typeface="Calibri" panose="020F0502020204030204" pitchFamily="34" charset="0"/>
            </a:endParaRPr>
          </a:p>
          <a:p>
            <a:pPr marL="342900" lvl="0" indent="-342900" algn="just">
              <a:lnSpc>
                <a:spcPct val="90000"/>
              </a:lnSpc>
              <a:buFont typeface="Calibri" panose="020F0502020204030204" pitchFamily="34" charset="0"/>
              <a:buChar char="-"/>
            </a:pPr>
            <a:r>
              <a:rPr lang="fi-FI" sz="1700" dirty="0">
                <a:effectLst/>
                <a:latin typeface="Calibri" panose="020F0502020204030204" pitchFamily="34" charset="0"/>
                <a:ea typeface="Times New Roman" panose="02020603050405020304" pitchFamily="18" charset="0"/>
              </a:rPr>
              <a:t>Palveluseteli- ja ostopalvelumallien tuntiseurannan ja laskutuksen</a:t>
            </a:r>
          </a:p>
          <a:p>
            <a:pPr marL="342900" lvl="0" indent="-342900" algn="just">
              <a:lnSpc>
                <a:spcPct val="90000"/>
              </a:lnSpc>
              <a:buFont typeface="Calibri" panose="020F0502020204030204" pitchFamily="34" charset="0"/>
              <a:buChar char="-"/>
            </a:pPr>
            <a:endParaRPr lang="fi-FI" sz="1700" dirty="0">
              <a:effectLst/>
              <a:latin typeface="Calibri" panose="020F0502020204030204" pitchFamily="34" charset="0"/>
              <a:ea typeface="Times New Roman" panose="02020603050405020304" pitchFamily="18" charset="0"/>
            </a:endParaRPr>
          </a:p>
          <a:p>
            <a:pPr marL="0" lvl="0" indent="0" algn="just">
              <a:lnSpc>
                <a:spcPct val="90000"/>
              </a:lnSpc>
              <a:buNone/>
            </a:pPr>
            <a:r>
              <a:rPr lang="fi-FI" sz="1800" dirty="0">
                <a:latin typeface="Calibri" panose="020F0502020204030204" pitchFamily="34" charset="0"/>
                <a:ea typeface="Calibri" panose="020F0502020204030204" pitchFamily="34" charset="0"/>
              </a:rPr>
              <a:t>Yksikköä voisi konsultoida, kun lähdetään rakentamaan </a:t>
            </a:r>
            <a:r>
              <a:rPr lang="fi-FI" sz="1800" dirty="0" err="1">
                <a:latin typeface="Calibri" panose="020F0502020204030204" pitchFamily="34" charset="0"/>
                <a:ea typeface="Calibri" panose="020F0502020204030204" pitchFamily="34" charset="0"/>
              </a:rPr>
              <a:t>hva:n</a:t>
            </a:r>
            <a:r>
              <a:rPr lang="fi-FI" sz="1800" dirty="0">
                <a:latin typeface="Calibri" panose="020F0502020204030204" pitchFamily="34" charset="0"/>
                <a:ea typeface="Calibri" panose="020F0502020204030204" pitchFamily="34" charset="0"/>
              </a:rPr>
              <a:t> yhteistä henkilökohtaisen avun kokonaisuutta. Esim. mitä toimintoja kannattaisi keskittää koko alueen yhteisiksi, ja mitkä asiat kannattaisi tehdä lähityönä?</a:t>
            </a:r>
          </a:p>
          <a:p>
            <a:pPr marL="342900" lvl="0" indent="-342900" algn="just">
              <a:lnSpc>
                <a:spcPct val="90000"/>
              </a:lnSpc>
              <a:buFont typeface="Calibri" panose="020F0502020204030204" pitchFamily="34" charset="0"/>
              <a:buChar char="-"/>
            </a:pPr>
            <a:endParaRPr lang="fi-FI" sz="1800" dirty="0">
              <a:effectLst/>
              <a:latin typeface="Calibri" panose="020F0502020204030204" pitchFamily="34" charset="0"/>
              <a:ea typeface="Calibri" panose="020F0502020204030204" pitchFamily="34" charset="0"/>
            </a:endParaRPr>
          </a:p>
          <a:p>
            <a:pPr algn="just">
              <a:lnSpc>
                <a:spcPct val="90000"/>
              </a:lnSpc>
            </a:pPr>
            <a:endParaRPr lang="fi-FI"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002244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Otsikko 1">
            <a:extLst>
              <a:ext uri="{FF2B5EF4-FFF2-40B4-BE49-F238E27FC236}">
                <a16:creationId xmlns:a16="http://schemas.microsoft.com/office/drawing/2014/main" id="{A6ACA36D-FC4F-495F-BE3F-7203D185BC93}"/>
              </a:ext>
            </a:extLst>
          </p:cNvPr>
          <p:cNvSpPr>
            <a:spLocks noGrp="1"/>
          </p:cNvSpPr>
          <p:nvPr>
            <p:ph type="ctrTitle"/>
          </p:nvPr>
        </p:nvSpPr>
        <p:spPr>
          <a:xfrm>
            <a:off x="1524003" y="1999615"/>
            <a:ext cx="9144000" cy="2764028"/>
          </a:xfrm>
        </p:spPr>
        <p:txBody>
          <a:bodyPr anchor="ctr">
            <a:normAutofit/>
          </a:bodyPr>
          <a:lstStyle/>
          <a:p>
            <a:r>
              <a:rPr lang="fi-FI" sz="6100" dirty="0"/>
              <a:t>Asiakasmääristä</a:t>
            </a:r>
          </a:p>
        </p:txBody>
      </p:sp>
      <p:sp>
        <p:nvSpPr>
          <p:cNvPr id="3" name="Alaotsikko 2">
            <a:extLst>
              <a:ext uri="{FF2B5EF4-FFF2-40B4-BE49-F238E27FC236}">
                <a16:creationId xmlns:a16="http://schemas.microsoft.com/office/drawing/2014/main" id="{62A2BFF1-6CB4-43B6-AD25-71A4385F0EC0}"/>
              </a:ext>
            </a:extLst>
          </p:cNvPr>
          <p:cNvSpPr>
            <a:spLocks noGrp="1"/>
          </p:cNvSpPr>
          <p:nvPr>
            <p:ph type="subTitle" idx="1"/>
          </p:nvPr>
        </p:nvSpPr>
        <p:spPr>
          <a:xfrm>
            <a:off x="1966912" y="5645150"/>
            <a:ext cx="8258176" cy="631825"/>
          </a:xfrm>
        </p:spPr>
        <p:txBody>
          <a:bodyPr anchor="ctr">
            <a:normAutofit/>
          </a:bodyPr>
          <a:lstStyle/>
          <a:p>
            <a:endParaRPr lang="fi-FI" sz="1300" dirty="0"/>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75281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817A905-75F2-465D-BE65-D2CCF21EFE80}"/>
              </a:ext>
            </a:extLst>
          </p:cNvPr>
          <p:cNvSpPr>
            <a:spLocks noGrp="1"/>
          </p:cNvSpPr>
          <p:nvPr>
            <p:ph type="title"/>
          </p:nvPr>
        </p:nvSpPr>
        <p:spPr>
          <a:xfrm>
            <a:off x="1517904" y="715224"/>
            <a:ext cx="9144000" cy="1195057"/>
          </a:xfrm>
        </p:spPr>
        <p:txBody>
          <a:bodyPr>
            <a:normAutofit/>
          </a:bodyPr>
          <a:lstStyle/>
          <a:p>
            <a:r>
              <a:rPr lang="fi-FI" dirty="0"/>
              <a:t>Poimintoja tilastoista ja kuntakyselystä</a:t>
            </a:r>
          </a:p>
        </p:txBody>
      </p:sp>
      <p:sp>
        <p:nvSpPr>
          <p:cNvPr id="3" name="Sisällön paikkamerkki 2">
            <a:extLst>
              <a:ext uri="{FF2B5EF4-FFF2-40B4-BE49-F238E27FC236}">
                <a16:creationId xmlns:a16="http://schemas.microsoft.com/office/drawing/2014/main" id="{C2E40EBE-6D94-41D7-A4E9-C0A8B4A83811}"/>
              </a:ext>
            </a:extLst>
          </p:cNvPr>
          <p:cNvSpPr>
            <a:spLocks noGrp="1"/>
          </p:cNvSpPr>
          <p:nvPr>
            <p:ph idx="1"/>
          </p:nvPr>
        </p:nvSpPr>
        <p:spPr>
          <a:xfrm>
            <a:off x="1141412" y="2170632"/>
            <a:ext cx="9905999" cy="4174750"/>
          </a:xfrm>
        </p:spPr>
        <p:txBody>
          <a:bodyPr>
            <a:normAutofit/>
          </a:bodyPr>
          <a:lstStyle/>
          <a:p>
            <a:r>
              <a:rPr lang="fi-FI" sz="2000" dirty="0"/>
              <a:t>Henkilökohtaisen avun asiakasmäärä on kasvanut koko maassa v. 2007 n. 5000 asiakkaasta v. 2019 n. 26 000 asiakkaaseen.</a:t>
            </a:r>
          </a:p>
          <a:p>
            <a:pPr lvl="1"/>
            <a:r>
              <a:rPr lang="fi-FI" sz="1800" dirty="0"/>
              <a:t>Suurin asiakasryhmä on 18-64 –vuotiaat. Nopein kasvu on yli 65-vuotiaiden ikäryhmässä. Alle 18-vuotiaiden henkilökohtaisen avun asiakkaiden määrä ei juuri ole kasvanut.</a:t>
            </a:r>
          </a:p>
          <a:p>
            <a:r>
              <a:rPr lang="fi-FI" sz="2000" dirty="0"/>
              <a:t> Järjestämistapojen monipuolistuminen näkyy tilastoissa. Työnantajamalli on edelleen eniten käytetty, mutta myös palvelusetelin osuus on lisääntynyt. Omaa palvelutuotantoa on vähän.</a:t>
            </a:r>
          </a:p>
          <a:p>
            <a:r>
              <a:rPr lang="fi-FI" sz="2000" dirty="0"/>
              <a:t>Valtaosalla asiakkaista on pieni tuntimäärä – lähinnä vapaa-aikaan. Suurissa tuntimäärissä usein palveluasuminen kotiin –päätös.</a:t>
            </a:r>
          </a:p>
        </p:txBody>
      </p:sp>
      <p:sp>
        <p:nvSpPr>
          <p:cNvPr id="4" name="Tekstiruutu 3">
            <a:extLst>
              <a:ext uri="{FF2B5EF4-FFF2-40B4-BE49-F238E27FC236}">
                <a16:creationId xmlns:a16="http://schemas.microsoft.com/office/drawing/2014/main" id="{95861DB5-931C-468D-BC4D-5BF1A944FFE4}"/>
              </a:ext>
            </a:extLst>
          </p:cNvPr>
          <p:cNvSpPr txBox="1"/>
          <p:nvPr/>
        </p:nvSpPr>
        <p:spPr>
          <a:xfrm>
            <a:off x="968721" y="5925904"/>
            <a:ext cx="5528587" cy="923330"/>
          </a:xfrm>
          <a:prstGeom prst="rect">
            <a:avLst/>
          </a:prstGeom>
          <a:noFill/>
        </p:spPr>
        <p:txBody>
          <a:bodyPr wrap="square">
            <a:spAutoFit/>
          </a:bodyPr>
          <a:lstStyle/>
          <a:p>
            <a:r>
              <a:rPr lang="fi-FI" dirty="0"/>
              <a:t>Lähteet: THL: Vammaispalvelut –kuntakyselyn osaraportti; THL tilasto- ja indikaattoripankki Sotkanet</a:t>
            </a:r>
            <a:r>
              <a:rPr lang="fi-FI" dirty="0">
                <a:solidFill>
                  <a:schemeClr val="bg1"/>
                </a:solidFill>
              </a:rPr>
              <a:t>019</a:t>
            </a:r>
          </a:p>
        </p:txBody>
      </p:sp>
    </p:spTree>
    <p:extLst>
      <p:ext uri="{BB962C8B-B14F-4D97-AF65-F5344CB8AC3E}">
        <p14:creationId xmlns:p14="http://schemas.microsoft.com/office/powerpoint/2010/main" val="18471562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Sisällön paikkamerkki 3">
            <a:extLst>
              <a:ext uri="{FF2B5EF4-FFF2-40B4-BE49-F238E27FC236}">
                <a16:creationId xmlns:a16="http://schemas.microsoft.com/office/drawing/2014/main" id="{F60FC74D-CCDC-40A9-A740-0D204466D019}"/>
              </a:ext>
            </a:extLst>
          </p:cNvPr>
          <p:cNvGraphicFramePr>
            <a:graphicFrameLocks noGrp="1"/>
          </p:cNvGraphicFramePr>
          <p:nvPr>
            <p:ph idx="4294967295"/>
            <p:extLst>
              <p:ext uri="{D42A27DB-BD31-4B8C-83A1-F6EECF244321}">
                <p14:modId xmlns:p14="http://schemas.microsoft.com/office/powerpoint/2010/main" val="1624344060"/>
              </p:ext>
            </p:extLst>
          </p:nvPr>
        </p:nvGraphicFramePr>
        <p:xfrm>
          <a:off x="0" y="1035050"/>
          <a:ext cx="11504645" cy="47879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kstiruutu 4">
            <a:extLst>
              <a:ext uri="{FF2B5EF4-FFF2-40B4-BE49-F238E27FC236}">
                <a16:creationId xmlns:a16="http://schemas.microsoft.com/office/drawing/2014/main" id="{740D9990-6549-4C76-B410-D777DC5D5155}"/>
              </a:ext>
            </a:extLst>
          </p:cNvPr>
          <p:cNvSpPr txBox="1"/>
          <p:nvPr/>
        </p:nvSpPr>
        <p:spPr>
          <a:xfrm>
            <a:off x="7081936" y="5990252"/>
            <a:ext cx="5024340"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a:ln>
                  <a:noFill/>
                </a:ln>
                <a:solidFill>
                  <a:prstClr val="black"/>
                </a:solidFill>
                <a:effectLst/>
                <a:uLnTx/>
                <a:uFillTx/>
                <a:latin typeface="Tw Cen MT" panose="020B0602020104020603"/>
                <a:ea typeface="+mn-ea"/>
                <a:cs typeface="+mn-cs"/>
              </a:rPr>
              <a:t>Lähde: THL, Tilasto- ja indikaattoripankki Sotkanet.fi 2005-2021</a:t>
            </a:r>
          </a:p>
        </p:txBody>
      </p:sp>
    </p:spTree>
    <p:extLst>
      <p:ext uri="{BB962C8B-B14F-4D97-AF65-F5344CB8AC3E}">
        <p14:creationId xmlns:p14="http://schemas.microsoft.com/office/powerpoint/2010/main" val="24015622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Kaavio 1">
            <a:extLst>
              <a:ext uri="{FF2B5EF4-FFF2-40B4-BE49-F238E27FC236}">
                <a16:creationId xmlns:a16="http://schemas.microsoft.com/office/drawing/2014/main" id="{5262F301-7DDD-4C04-BBDC-AF767D2CB23E}"/>
              </a:ext>
            </a:extLst>
          </p:cNvPr>
          <p:cNvGraphicFramePr>
            <a:graphicFrameLocks/>
          </p:cNvGraphicFramePr>
          <p:nvPr/>
        </p:nvGraphicFramePr>
        <p:xfrm>
          <a:off x="600364" y="517236"/>
          <a:ext cx="10159999" cy="5398511"/>
        </p:xfrm>
        <a:graphic>
          <a:graphicData uri="http://schemas.openxmlformats.org/drawingml/2006/chart">
            <c:chart xmlns:c="http://schemas.openxmlformats.org/drawingml/2006/chart" xmlns:r="http://schemas.openxmlformats.org/officeDocument/2006/relationships" r:id="rId2"/>
          </a:graphicData>
        </a:graphic>
      </p:graphicFrame>
      <p:sp>
        <p:nvSpPr>
          <p:cNvPr id="6" name="Tekstiruutu 5">
            <a:extLst>
              <a:ext uri="{FF2B5EF4-FFF2-40B4-BE49-F238E27FC236}">
                <a16:creationId xmlns:a16="http://schemas.microsoft.com/office/drawing/2014/main" id="{4E500854-BAFF-4040-B2B2-44BE5FE02231}"/>
              </a:ext>
            </a:extLst>
          </p:cNvPr>
          <p:cNvSpPr txBox="1"/>
          <p:nvPr/>
        </p:nvSpPr>
        <p:spPr>
          <a:xfrm>
            <a:off x="424873" y="5786438"/>
            <a:ext cx="3278909"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a:ln>
                  <a:noFill/>
                </a:ln>
                <a:solidFill>
                  <a:prstClr val="white"/>
                </a:solidFill>
                <a:effectLst/>
                <a:uLnTx/>
                <a:uFillTx/>
                <a:latin typeface="Tw Cen MT" panose="020B0602020104020603"/>
                <a:ea typeface="+mn-ea"/>
                <a:cs typeface="+mn-cs"/>
              </a:rPr>
              <a:t>Lähde: THL: Vammaispalvelut –kuntakyselyn osaraportti 2019</a:t>
            </a:r>
          </a:p>
        </p:txBody>
      </p:sp>
    </p:spTree>
    <p:extLst>
      <p:ext uri="{BB962C8B-B14F-4D97-AF65-F5344CB8AC3E}">
        <p14:creationId xmlns:p14="http://schemas.microsoft.com/office/powerpoint/2010/main" val="29111561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3" name="Kaavio 2">
            <a:extLst>
              <a:ext uri="{FF2B5EF4-FFF2-40B4-BE49-F238E27FC236}">
                <a16:creationId xmlns:a16="http://schemas.microsoft.com/office/drawing/2014/main" id="{78859AC8-60A2-4B83-8363-3047C8F58B56}"/>
              </a:ext>
            </a:extLst>
          </p:cNvPr>
          <p:cNvGraphicFramePr>
            <a:graphicFrameLocks/>
          </p:cNvGraphicFramePr>
          <p:nvPr/>
        </p:nvGraphicFramePr>
        <p:xfrm>
          <a:off x="1173018" y="766619"/>
          <a:ext cx="9790546" cy="5135418"/>
        </p:xfrm>
        <a:graphic>
          <a:graphicData uri="http://schemas.openxmlformats.org/drawingml/2006/chart">
            <c:chart xmlns:c="http://schemas.openxmlformats.org/drawingml/2006/chart" xmlns:r="http://schemas.openxmlformats.org/officeDocument/2006/relationships" r:id="rId2"/>
          </a:graphicData>
        </a:graphic>
      </p:graphicFrame>
      <p:sp>
        <p:nvSpPr>
          <p:cNvPr id="5" name="Tekstiruutu 4">
            <a:extLst>
              <a:ext uri="{FF2B5EF4-FFF2-40B4-BE49-F238E27FC236}">
                <a16:creationId xmlns:a16="http://schemas.microsoft.com/office/drawing/2014/main" id="{838516D9-C8F4-46D1-89E8-81A051CAD289}"/>
              </a:ext>
            </a:extLst>
          </p:cNvPr>
          <p:cNvSpPr txBox="1"/>
          <p:nvPr/>
        </p:nvSpPr>
        <p:spPr>
          <a:xfrm>
            <a:off x="382835" y="5925904"/>
            <a:ext cx="6114473" cy="3693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a:ln>
                  <a:noFill/>
                </a:ln>
                <a:solidFill>
                  <a:prstClr val="black"/>
                </a:solidFill>
                <a:effectLst/>
                <a:uLnTx/>
                <a:uFillTx/>
                <a:latin typeface="Tw Cen MT" panose="020B0602020104020603"/>
                <a:ea typeface="+mn-ea"/>
                <a:cs typeface="+mn-cs"/>
              </a:rPr>
              <a:t>Lähde: THL: Vammaispalvelut –kuntakyselyn osaraportti 2019</a:t>
            </a:r>
          </a:p>
        </p:txBody>
      </p:sp>
    </p:spTree>
    <p:extLst>
      <p:ext uri="{BB962C8B-B14F-4D97-AF65-F5344CB8AC3E}">
        <p14:creationId xmlns:p14="http://schemas.microsoft.com/office/powerpoint/2010/main" val="2214843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D4E7A09C-E37F-4351-994B-DD143013FEAE}"/>
              </a:ext>
            </a:extLst>
          </p:cNvPr>
          <p:cNvSpPr>
            <a:spLocks noGrp="1"/>
          </p:cNvSpPr>
          <p:nvPr>
            <p:ph type="title"/>
          </p:nvPr>
        </p:nvSpPr>
        <p:spPr>
          <a:xfrm>
            <a:off x="1271588" y="662400"/>
            <a:ext cx="10055721" cy="849647"/>
          </a:xfrm>
        </p:spPr>
        <p:txBody>
          <a:bodyPr anchor="t">
            <a:normAutofit/>
          </a:bodyPr>
          <a:lstStyle/>
          <a:p>
            <a:r>
              <a:rPr lang="fi-FI" dirty="0"/>
              <a:t>Palvelun kohderyhmä</a:t>
            </a:r>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Sisällön paikkamerkki 2">
            <a:extLst>
              <a:ext uri="{FF2B5EF4-FFF2-40B4-BE49-F238E27FC236}">
                <a16:creationId xmlns:a16="http://schemas.microsoft.com/office/drawing/2014/main" id="{35F52943-B597-439F-821D-5ACA7936B776}"/>
              </a:ext>
            </a:extLst>
          </p:cNvPr>
          <p:cNvSpPr>
            <a:spLocks noGrp="1"/>
          </p:cNvSpPr>
          <p:nvPr>
            <p:ph idx="1"/>
          </p:nvPr>
        </p:nvSpPr>
        <p:spPr>
          <a:xfrm>
            <a:off x="1251678" y="1649897"/>
            <a:ext cx="10089112" cy="4545704"/>
          </a:xfrm>
        </p:spPr>
        <p:txBody>
          <a:bodyPr>
            <a:normAutofit lnSpcReduction="10000"/>
          </a:bodyPr>
          <a:lstStyle/>
          <a:p>
            <a:pPr algn="just">
              <a:lnSpc>
                <a:spcPct val="107000"/>
              </a:lnSpc>
              <a:spcAft>
                <a:spcPts val="800"/>
              </a:spcAft>
            </a:pPr>
            <a:r>
              <a:rPr lang="fi-FI" sz="1800" dirty="0">
                <a:effectLst/>
                <a:latin typeface="Segoe UI" panose="020B0502040204020203" pitchFamily="34" charset="0"/>
                <a:ea typeface="Calibri" panose="020F0502020204030204" pitchFamily="34" charset="0"/>
                <a:cs typeface="Times New Roman" panose="02020603050405020304" pitchFamily="18" charset="0"/>
              </a:rPr>
              <a:t>Henkilökohtaista apua voidaan myöntää vaikeavammaiselle henkilölle, joka välttämättä ja säännöllisesti tarvitsee toisen henkilön apua päivittäisissä toimissa kotona tai kodin ulkopuolella, vapaa-ajan toiminnoissa, opiskelussa tai työssä.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i-FI" sz="1800" dirty="0">
                <a:effectLst/>
                <a:latin typeface="Segoe UI" panose="020B0502040204020203" pitchFamily="34" charset="0"/>
                <a:ea typeface="Calibri" panose="020F0502020204030204" pitchFamily="34" charset="0"/>
                <a:cs typeface="Times New Roman" panose="02020603050405020304" pitchFamily="18" charset="0"/>
              </a:rPr>
              <a:t>Henkilökohtaista apua järjestettäessä vaikeavammaisena pidetään henkilöä, joka tarvitsee pitkäaikaisen tai etenevän vamman tai sairauden johdosta välttämättä ja toistuvasti toisen henkilön apua suoriutuakseen edellä luetelluista toiminnoista, eikä avun tarve johdu pääasiassa ikääntymisen liittyvistä sairauksista ja toimintarajoitteista.</a:t>
            </a:r>
          </a:p>
          <a:p>
            <a:pPr algn="just">
              <a:lnSpc>
                <a:spcPct val="107000"/>
              </a:lnSpc>
              <a:spcAft>
                <a:spcPts val="800"/>
              </a:spcAft>
            </a:pPr>
            <a:r>
              <a:rPr lang="fi-FI" sz="1800" dirty="0">
                <a:effectLst/>
                <a:latin typeface="Segoe UI" panose="020B0502040204020203" pitchFamily="34" charset="0"/>
                <a:ea typeface="Calibri" panose="020F0502020204030204" pitchFamily="34" charset="0"/>
                <a:cs typeface="Times New Roman" panose="02020603050405020304" pitchFamily="18" charset="0"/>
              </a:rPr>
              <a:t> Henkilökohtaisen avun järjestäminen edellyttää, että vaikeavammaisella henkilöllä on voimavaroja määritellä avun sisältö ja toteutustapa. Henkilökohtaista apua ei ole tarkoitettu pääasiassa hoivaan, hoitoon tai valvontaan. Vaikeavammaisella henkilöllä on palveluun subjektiivinen oikeus. </a:t>
            </a:r>
          </a:p>
          <a:p>
            <a:pPr algn="just">
              <a:lnSpc>
                <a:spcPct val="107000"/>
              </a:lnSpc>
              <a:spcAft>
                <a:spcPts val="800"/>
              </a:spcAft>
            </a:pPr>
            <a:r>
              <a:rPr lang="fi-FI" sz="1800" dirty="0">
                <a:effectLst/>
                <a:latin typeface="Segoe UI" panose="020B0502040204020203" pitchFamily="34" charset="0"/>
                <a:ea typeface="Calibri" panose="020F0502020204030204" pitchFamily="34" charset="0"/>
                <a:cs typeface="Times New Roman" panose="02020603050405020304" pitchFamily="18" charset="0"/>
              </a:rPr>
              <a:t>Vammaispalvelujen sosiaalityöntekijä tai -ohjaaja tekee asiakkaalle palvelupäätöksen, joka perustuu yksilöllisesti tehtävään palvelutarpeen arviointiin ja -suunnitelmaan.</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sz="2000" dirty="0">
              <a:solidFill>
                <a:schemeClr val="tx1">
                  <a:alpha val="60000"/>
                </a:schemeClr>
              </a:solidFill>
            </a:endParaRPr>
          </a:p>
        </p:txBody>
      </p:sp>
    </p:spTree>
    <p:extLst>
      <p:ext uri="{BB962C8B-B14F-4D97-AF65-F5344CB8AC3E}">
        <p14:creationId xmlns:p14="http://schemas.microsoft.com/office/powerpoint/2010/main" val="34443568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817A905-75F2-465D-BE65-D2CCF21EFE80}"/>
              </a:ext>
            </a:extLst>
          </p:cNvPr>
          <p:cNvSpPr>
            <a:spLocks noGrp="1"/>
          </p:cNvSpPr>
          <p:nvPr>
            <p:ph type="title"/>
          </p:nvPr>
        </p:nvSpPr>
        <p:spPr>
          <a:xfrm>
            <a:off x="1035698" y="618518"/>
            <a:ext cx="10011713" cy="1478570"/>
          </a:xfrm>
        </p:spPr>
        <p:txBody>
          <a:bodyPr/>
          <a:lstStyle/>
          <a:p>
            <a:r>
              <a:rPr lang="fi-FI" dirty="0">
                <a:solidFill>
                  <a:schemeClr val="bg1"/>
                </a:solidFill>
              </a:rPr>
              <a:t>Poimintoja tilastoista ja kuntakyselystä</a:t>
            </a:r>
          </a:p>
        </p:txBody>
      </p:sp>
      <p:sp>
        <p:nvSpPr>
          <p:cNvPr id="3" name="Sisällön paikkamerkki 2">
            <a:extLst>
              <a:ext uri="{FF2B5EF4-FFF2-40B4-BE49-F238E27FC236}">
                <a16:creationId xmlns:a16="http://schemas.microsoft.com/office/drawing/2014/main" id="{C2E40EBE-6D94-41D7-A4E9-C0A8B4A83811}"/>
              </a:ext>
            </a:extLst>
          </p:cNvPr>
          <p:cNvSpPr>
            <a:spLocks noGrp="1"/>
          </p:cNvSpPr>
          <p:nvPr>
            <p:ph idx="1"/>
          </p:nvPr>
        </p:nvSpPr>
        <p:spPr>
          <a:xfrm>
            <a:off x="1141412" y="1753386"/>
            <a:ext cx="9905999" cy="4591996"/>
          </a:xfrm>
        </p:spPr>
        <p:txBody>
          <a:bodyPr/>
          <a:lstStyle/>
          <a:p>
            <a:r>
              <a:rPr lang="fi-FI" dirty="0">
                <a:solidFill>
                  <a:schemeClr val="bg1"/>
                </a:solidFill>
              </a:rPr>
              <a:t>Henkilökohtaisen avun asiakasmäärä on kasvanut koko maassa v. 2007 n. 5000 asiakkaasta v. 2019 n. 26 000 asiakkaaseen.</a:t>
            </a:r>
          </a:p>
          <a:p>
            <a:pPr lvl="1"/>
            <a:r>
              <a:rPr lang="fi-FI" dirty="0">
                <a:solidFill>
                  <a:schemeClr val="bg1"/>
                </a:solidFill>
              </a:rPr>
              <a:t>Suurin asiakasryhmä on 18-64 –vuotiaat. Nopein kasvu on yli 65-vuotiaiden ikäryhmässä. Alle 18-vuotiaiden henkilökohtaisen avun asiakkaiden määrä ei juuri ole kasvanut.</a:t>
            </a:r>
          </a:p>
          <a:p>
            <a:r>
              <a:rPr lang="fi-FI" dirty="0">
                <a:solidFill>
                  <a:schemeClr val="bg1"/>
                </a:solidFill>
              </a:rPr>
              <a:t> Järjestämistapojen monipuolistuminen näkyy tilastoissa. Työnantajamalli on edelleen eniten käytetty, mutta myös palvelusetelin osuus on lisääntynyt. Omaa palvelutuotantoa on vähän.</a:t>
            </a:r>
          </a:p>
          <a:p>
            <a:r>
              <a:rPr lang="fi-FI" dirty="0">
                <a:solidFill>
                  <a:schemeClr val="bg1"/>
                </a:solidFill>
              </a:rPr>
              <a:t>Valtaosalla asiakkaista on pieni tuntimäärä – lähinnä vapaa-aikaan. Suurissa tuntimäärissä usein palveluasuminen kotiin –päätös.</a:t>
            </a:r>
          </a:p>
        </p:txBody>
      </p:sp>
    </p:spTree>
    <p:extLst>
      <p:ext uri="{BB962C8B-B14F-4D97-AF65-F5344CB8AC3E}">
        <p14:creationId xmlns:p14="http://schemas.microsoft.com/office/powerpoint/2010/main" val="34568234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Otsikko 1">
            <a:extLst>
              <a:ext uri="{FF2B5EF4-FFF2-40B4-BE49-F238E27FC236}">
                <a16:creationId xmlns:a16="http://schemas.microsoft.com/office/drawing/2014/main" id="{A6ACA36D-FC4F-495F-BE3F-7203D185BC93}"/>
              </a:ext>
            </a:extLst>
          </p:cNvPr>
          <p:cNvSpPr>
            <a:spLocks noGrp="1"/>
          </p:cNvSpPr>
          <p:nvPr>
            <p:ph type="ctrTitle"/>
          </p:nvPr>
        </p:nvSpPr>
        <p:spPr>
          <a:xfrm>
            <a:off x="1524003" y="1999615"/>
            <a:ext cx="9144000" cy="2764028"/>
          </a:xfrm>
        </p:spPr>
        <p:txBody>
          <a:bodyPr anchor="ctr">
            <a:noAutofit/>
          </a:bodyPr>
          <a:lstStyle/>
          <a:p>
            <a:r>
              <a:rPr lang="fi-FI" sz="4000" dirty="0"/>
              <a:t>Henkilökohtaisten avustajien saatavuusongelmat ovat jatkuvasti vaikeutuneet, ja ne vaarantavat jo tällä hetkellä palvelujen saatavuutta. Tilanne on haastava etenkin haja-asutusalueilla, hankalien kulkuyhteyksien päässä sekä silloin, jos avun tarve on suuri tai muulla tavalla haastava.</a:t>
            </a:r>
          </a:p>
        </p:txBody>
      </p:sp>
      <p:sp>
        <p:nvSpPr>
          <p:cNvPr id="3" name="Alaotsikko 2">
            <a:extLst>
              <a:ext uri="{FF2B5EF4-FFF2-40B4-BE49-F238E27FC236}">
                <a16:creationId xmlns:a16="http://schemas.microsoft.com/office/drawing/2014/main" id="{62A2BFF1-6CB4-43B6-AD25-71A4385F0EC0}"/>
              </a:ext>
            </a:extLst>
          </p:cNvPr>
          <p:cNvSpPr>
            <a:spLocks noGrp="1"/>
          </p:cNvSpPr>
          <p:nvPr>
            <p:ph type="subTitle" idx="1"/>
          </p:nvPr>
        </p:nvSpPr>
        <p:spPr>
          <a:xfrm>
            <a:off x="1966912" y="5645150"/>
            <a:ext cx="8258176" cy="631825"/>
          </a:xfrm>
        </p:spPr>
        <p:txBody>
          <a:bodyPr anchor="ctr">
            <a:normAutofit/>
          </a:bodyPr>
          <a:lstStyle/>
          <a:p>
            <a:r>
              <a:rPr lang="fi-FI" sz="1300" dirty="0"/>
              <a:t>Tilanteen helpottamiseksi tarvitaan koko hyvinvointialueen tason aktiivisuutta ja yhteistyötä.</a:t>
            </a: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76211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BE8AF070-344D-4969-8310-B79A914845DC}"/>
              </a:ext>
            </a:extLst>
          </p:cNvPr>
          <p:cNvSpPr>
            <a:spLocks noGrp="1"/>
          </p:cNvSpPr>
          <p:nvPr>
            <p:ph type="title"/>
          </p:nvPr>
        </p:nvSpPr>
        <p:spPr>
          <a:xfrm>
            <a:off x="686834" y="1153572"/>
            <a:ext cx="3200400" cy="4461163"/>
          </a:xfrm>
        </p:spPr>
        <p:txBody>
          <a:bodyPr>
            <a:normAutofit/>
          </a:bodyPr>
          <a:lstStyle/>
          <a:p>
            <a:r>
              <a:rPr lang="fi-FI" sz="3700">
                <a:solidFill>
                  <a:srgbClr val="FFFFFF"/>
                </a:solidFill>
              </a:rPr>
              <a:t>Helpotusta avustajien saatavuuteen?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isällön paikkamerkki 2">
            <a:extLst>
              <a:ext uri="{FF2B5EF4-FFF2-40B4-BE49-F238E27FC236}">
                <a16:creationId xmlns:a16="http://schemas.microsoft.com/office/drawing/2014/main" id="{D9E30E3F-4E51-419C-B434-F3D966A05368}"/>
              </a:ext>
            </a:extLst>
          </p:cNvPr>
          <p:cNvSpPr>
            <a:spLocks noGrp="1"/>
          </p:cNvSpPr>
          <p:nvPr>
            <p:ph idx="1"/>
          </p:nvPr>
        </p:nvSpPr>
        <p:spPr>
          <a:xfrm>
            <a:off x="4447308" y="591344"/>
            <a:ext cx="6906491" cy="5585619"/>
          </a:xfrm>
        </p:spPr>
        <p:txBody>
          <a:bodyPr anchor="ctr">
            <a:normAutofit/>
          </a:bodyPr>
          <a:lstStyle/>
          <a:p>
            <a:r>
              <a:rPr lang="fi-FI" sz="1800"/>
              <a:t>THL Kuntakyselyn 2019 mukaan henkilökohtaisen avun palvelun järjestämisessä koettiin eniten vaikeuksia. Suurimpana syynä nähtiin vaikeus saada avustajia.</a:t>
            </a:r>
          </a:p>
          <a:p>
            <a:r>
              <a:rPr lang="fi-FI" sz="1800"/>
              <a:t>Sama ilmiö on tullut vahvasti esiin myös tässä työryhmässä. Erityisen vaikeaa on saada avustajaa harvaan asutuilla alueilla, pienissä kunnissa, pieniin tai hyvin suuriin tuntimääriin sekä yksilöllisiin tarpeisiin vastaavasti.</a:t>
            </a:r>
          </a:p>
          <a:p>
            <a:r>
              <a:rPr lang="fi-FI" sz="1800"/>
              <a:t>Syitä saatavuusongelmiin: alhainen palkkataso, työehtosopimuksen haasteet, haastavat työajat, osa-aikatyö, suuri vaihtuvuus, palvelutuottajien vähyys tai vaihteleva tarjonta…</a:t>
            </a:r>
          </a:p>
          <a:p>
            <a:r>
              <a:rPr lang="fi-FI" sz="1800"/>
              <a:t>Yhteistyö henkilökohtaisen avun koulutusohjelman kanssa voisi auttaa löytämään lisää alasta kiinnostuneita, ammattitaitoisia avustajia.</a:t>
            </a:r>
          </a:p>
          <a:p>
            <a:r>
              <a:rPr lang="fi-FI" sz="1800"/>
              <a:t>Millaisia hyviä käytäntöjä voimme löytää muilta alueilta (esim. Pirkanmaan </a:t>
            </a:r>
            <a:r>
              <a:rPr lang="fi-FI" sz="1800" err="1"/>
              <a:t>hk</a:t>
            </a:r>
            <a:r>
              <a:rPr lang="fi-FI" sz="1800"/>
              <a:t> avun yksikkö)</a:t>
            </a:r>
          </a:p>
          <a:p>
            <a:r>
              <a:rPr lang="fi-FI" sz="1800" dirty="0">
                <a:effectLst/>
                <a:latin typeface="Tw Cen MT" panose="020B0602020104020603" pitchFamily="34" charset="0"/>
                <a:ea typeface="Calibri" panose="020F0502020204030204" pitchFamily="34" charset="0"/>
                <a:cs typeface="Times New Roman" panose="02020603050405020304" pitchFamily="18" charset="0"/>
              </a:rPr>
              <a:t>Hyvinvointialueelle tarvitaan vahvoja henkilökohtaisen avun palvelua tukevia rakenteita, esimerkiksi riittävän kattavaa tietoa asiakkaille, palveluohjausta, työnantajamallin tukea, kanslistin työpanosta…</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sz="1800"/>
          </a:p>
        </p:txBody>
      </p:sp>
    </p:spTree>
    <p:extLst>
      <p:ext uri="{BB962C8B-B14F-4D97-AF65-F5344CB8AC3E}">
        <p14:creationId xmlns:p14="http://schemas.microsoft.com/office/powerpoint/2010/main" val="1922581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Otsikko 1">
            <a:extLst>
              <a:ext uri="{FF2B5EF4-FFF2-40B4-BE49-F238E27FC236}">
                <a16:creationId xmlns:a16="http://schemas.microsoft.com/office/drawing/2014/main" id="{A6ACA36D-FC4F-495F-BE3F-7203D185BC93}"/>
              </a:ext>
            </a:extLst>
          </p:cNvPr>
          <p:cNvSpPr>
            <a:spLocks noGrp="1"/>
          </p:cNvSpPr>
          <p:nvPr>
            <p:ph type="ctrTitle"/>
          </p:nvPr>
        </p:nvSpPr>
        <p:spPr>
          <a:xfrm>
            <a:off x="1524003" y="1999615"/>
            <a:ext cx="9144000" cy="2764028"/>
          </a:xfrm>
        </p:spPr>
        <p:txBody>
          <a:bodyPr anchor="ctr">
            <a:normAutofit fontScale="90000"/>
          </a:bodyPr>
          <a:lstStyle/>
          <a:p>
            <a:r>
              <a:rPr lang="fi-FI" sz="6600" dirty="0"/>
              <a:t>Palvelutarpeen arvioiminen</a:t>
            </a:r>
            <a:br>
              <a:rPr lang="fi-FI" sz="6600" dirty="0"/>
            </a:br>
            <a:r>
              <a:rPr lang="fi-FI" sz="6600" dirty="0"/>
              <a:t>henkilökohtaisessa avussa</a:t>
            </a:r>
            <a:endParaRPr lang="fi-FI" sz="6100" dirty="0"/>
          </a:p>
        </p:txBody>
      </p:sp>
      <p:sp>
        <p:nvSpPr>
          <p:cNvPr id="3" name="Alaotsikko 2">
            <a:extLst>
              <a:ext uri="{FF2B5EF4-FFF2-40B4-BE49-F238E27FC236}">
                <a16:creationId xmlns:a16="http://schemas.microsoft.com/office/drawing/2014/main" id="{62A2BFF1-6CB4-43B6-AD25-71A4385F0EC0}"/>
              </a:ext>
            </a:extLst>
          </p:cNvPr>
          <p:cNvSpPr>
            <a:spLocks noGrp="1"/>
          </p:cNvSpPr>
          <p:nvPr>
            <p:ph type="subTitle" idx="1"/>
          </p:nvPr>
        </p:nvSpPr>
        <p:spPr>
          <a:xfrm>
            <a:off x="1966912" y="5645150"/>
            <a:ext cx="8258176" cy="631825"/>
          </a:xfrm>
        </p:spPr>
        <p:txBody>
          <a:bodyPr anchor="ctr">
            <a:normAutofit/>
          </a:bodyPr>
          <a:lstStyle/>
          <a:p>
            <a:endParaRPr lang="fi-FI" sz="1300" dirty="0"/>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52775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680AEDD4-3B12-442D-B007-6D1B71614C6D}"/>
              </a:ext>
            </a:extLst>
          </p:cNvPr>
          <p:cNvSpPr>
            <a:spLocks noGrp="1"/>
          </p:cNvSpPr>
          <p:nvPr>
            <p:ph type="title"/>
          </p:nvPr>
        </p:nvSpPr>
        <p:spPr>
          <a:xfrm>
            <a:off x="1271588" y="662400"/>
            <a:ext cx="10055721" cy="1325563"/>
          </a:xfrm>
        </p:spPr>
        <p:txBody>
          <a:bodyPr anchor="t">
            <a:normAutofit/>
          </a:bodyPr>
          <a:lstStyle/>
          <a:p>
            <a:r>
              <a:rPr lang="fi-FI" dirty="0"/>
              <a:t>Palveluprosessin eteneminen</a:t>
            </a:r>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Sisällön paikkamerkki 2">
            <a:extLst>
              <a:ext uri="{FF2B5EF4-FFF2-40B4-BE49-F238E27FC236}">
                <a16:creationId xmlns:a16="http://schemas.microsoft.com/office/drawing/2014/main" id="{D2C6FE87-E8DC-496A-B6F0-D9658E1949C6}"/>
              </a:ext>
            </a:extLst>
          </p:cNvPr>
          <p:cNvSpPr>
            <a:spLocks noGrp="1"/>
          </p:cNvSpPr>
          <p:nvPr>
            <p:ph idx="1"/>
          </p:nvPr>
        </p:nvSpPr>
        <p:spPr>
          <a:xfrm>
            <a:off x="1251678" y="2286001"/>
            <a:ext cx="10089112" cy="3909599"/>
          </a:xfrm>
        </p:spPr>
        <p:txBody>
          <a:bodyPr>
            <a:normAutofit fontScale="92500" lnSpcReduction="10000"/>
          </a:bodyPr>
          <a:lstStyle/>
          <a:p>
            <a:r>
              <a:rPr lang="fi-FI" sz="2000" dirty="0">
                <a:solidFill>
                  <a:schemeClr val="tx1">
                    <a:lumMod val="95000"/>
                    <a:lumOff val="5000"/>
                    <a:alpha val="60000"/>
                  </a:schemeClr>
                </a:solidFill>
              </a:rPr>
              <a:t>Palvelua myönnetään yksilöllisen palvelutarpeen arvioinnin ja palvelusuunnittelun pohjalta.</a:t>
            </a:r>
          </a:p>
          <a:p>
            <a:r>
              <a:rPr lang="fi-FI" sz="2000" dirty="0">
                <a:solidFill>
                  <a:schemeClr val="tx1">
                    <a:lumMod val="95000"/>
                    <a:lumOff val="5000"/>
                    <a:alpha val="60000"/>
                  </a:schemeClr>
                </a:solidFill>
              </a:rPr>
              <a:t> Palveluprosessi käynnistyy asiakkaan hakemuksesta, yhteydenotosta tai vammaispalvelujen ammattilaisen muulla tavalla saadessa tiedon asiakkaan palvelutarpeesta. </a:t>
            </a:r>
          </a:p>
          <a:p>
            <a:r>
              <a:rPr lang="fi-FI" sz="2000" dirty="0">
                <a:solidFill>
                  <a:schemeClr val="tx1">
                    <a:lumMod val="95000"/>
                    <a:lumOff val="5000"/>
                    <a:alpha val="60000"/>
                  </a:schemeClr>
                </a:solidFill>
              </a:rPr>
              <a:t>Ammattilainen pyytää asiakkaalta/hankkii tämän luvalla hakemuksen ratkaisemiseksi tarvittavat lisäselvitykset, kuten terveydenhuollon lausunnot ja muut päivittäistä toimintakykyä kuvaavat tiedot.</a:t>
            </a:r>
          </a:p>
          <a:p>
            <a:r>
              <a:rPr lang="fi-FI" sz="2000" dirty="0">
                <a:solidFill>
                  <a:schemeClr val="tx1">
                    <a:lumMod val="95000"/>
                    <a:lumOff val="5000"/>
                    <a:alpha val="60000"/>
                  </a:schemeClr>
                </a:solidFill>
              </a:rPr>
              <a:t>Palvelutarpeen arvioinnista vastaava ammattilainen järjestää henkilökohtaisen tapaamisen asiakkaan kanssa (kotikäynti tai toimistotapaaminen asiakkaan toiveet huomioiden).</a:t>
            </a:r>
          </a:p>
          <a:p>
            <a:r>
              <a:rPr lang="fi-FI" sz="2000" dirty="0">
                <a:solidFill>
                  <a:schemeClr val="tx1">
                    <a:lumMod val="95000"/>
                    <a:lumOff val="5000"/>
                    <a:alpha val="60000"/>
                  </a:schemeClr>
                </a:solidFill>
              </a:rPr>
              <a:t>Ammattilainen laatii palvelutarpeen arvioinnin yhteenvedon ja tekee sen perusteella päätökset asiakkaan hakemista palveluista. Lisäksi arvioidaan asiakkaan tarvetta myös muihin mahdollisiin palveluihin, ja tarvittaessa ohjataan hakemaan niitä.</a:t>
            </a:r>
          </a:p>
          <a:p>
            <a:r>
              <a:rPr lang="fi-FI" sz="2000" dirty="0">
                <a:solidFill>
                  <a:schemeClr val="tx1">
                    <a:lumMod val="95000"/>
                    <a:lumOff val="5000"/>
                    <a:alpha val="60000"/>
                  </a:schemeClr>
                </a:solidFill>
              </a:rPr>
              <a:t>Jos asiakkuus alkaa, laaditaan asiakkaalle palvelusuunnitelma mahdollisimman pian asiakkuuden alettua. Sitä päivitetään palvelutarpeen muuttuessa sekä muutoinkin säännöllisesti (miten usein?).</a:t>
            </a:r>
          </a:p>
        </p:txBody>
      </p:sp>
    </p:spTree>
    <p:extLst>
      <p:ext uri="{BB962C8B-B14F-4D97-AF65-F5344CB8AC3E}">
        <p14:creationId xmlns:p14="http://schemas.microsoft.com/office/powerpoint/2010/main" val="1992628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n paikkamerkki 2">
            <a:extLst>
              <a:ext uri="{FF2B5EF4-FFF2-40B4-BE49-F238E27FC236}">
                <a16:creationId xmlns:a16="http://schemas.microsoft.com/office/drawing/2014/main" id="{29EFFDED-D858-4EC7-8328-DF3DA1319D8E}"/>
              </a:ext>
            </a:extLst>
          </p:cNvPr>
          <p:cNvSpPr>
            <a:spLocks noGrp="1"/>
          </p:cNvSpPr>
          <p:nvPr>
            <p:ph type="body" idx="1"/>
          </p:nvPr>
        </p:nvSpPr>
        <p:spPr>
          <a:xfrm>
            <a:off x="1370019" y="692210"/>
            <a:ext cx="4725981" cy="666572"/>
          </a:xfrm>
        </p:spPr>
        <p:txBody>
          <a:bodyPr/>
          <a:lstStyle/>
          <a:p>
            <a:r>
              <a:rPr lang="fi-FI" dirty="0"/>
              <a:t>Arvioinnin haasteita</a:t>
            </a:r>
          </a:p>
        </p:txBody>
      </p:sp>
      <p:sp>
        <p:nvSpPr>
          <p:cNvPr id="4" name="Sisällön paikkamerkki 3">
            <a:extLst>
              <a:ext uri="{FF2B5EF4-FFF2-40B4-BE49-F238E27FC236}">
                <a16:creationId xmlns:a16="http://schemas.microsoft.com/office/drawing/2014/main" id="{3B257798-07D4-468F-9FEB-7AD97C8B9498}"/>
              </a:ext>
            </a:extLst>
          </p:cNvPr>
          <p:cNvSpPr>
            <a:spLocks noGrp="1"/>
          </p:cNvSpPr>
          <p:nvPr>
            <p:ph sz="half" idx="2"/>
          </p:nvPr>
        </p:nvSpPr>
        <p:spPr>
          <a:xfrm>
            <a:off x="1141410" y="1358781"/>
            <a:ext cx="4878391" cy="4432417"/>
          </a:xfrm>
        </p:spPr>
        <p:txBody>
          <a:bodyPr>
            <a:noAutofit/>
          </a:bodyPr>
          <a:lstStyle/>
          <a:p>
            <a:r>
              <a:rPr lang="fi-FI" sz="2000" dirty="0"/>
              <a:t>Vaikeavammaisuuden määrittely suhteessa palveluun näyttäytyy epämääräisenä, lain tulkinta liikaa yksittäisen työntekijän vastuulla.</a:t>
            </a:r>
          </a:p>
          <a:p>
            <a:r>
              <a:rPr lang="fi-FI" sz="2000" dirty="0"/>
              <a:t>Palvelutarpeen arviointiin ei ole yhteistä toimintamallia.</a:t>
            </a:r>
          </a:p>
          <a:p>
            <a:r>
              <a:rPr lang="fi-FI" sz="2000" dirty="0"/>
              <a:t>Sopivan tuntimäärän arviointi voi olla vaikeaa sekä asiakkaalle että työntekijälle.</a:t>
            </a:r>
          </a:p>
          <a:p>
            <a:r>
              <a:rPr lang="fi-FI" sz="2000" dirty="0"/>
              <a:t>Joskus asiakas ja työntekijä ovat erimielisiä sopivasta tuntimäärästä.</a:t>
            </a:r>
          </a:p>
          <a:p>
            <a:r>
              <a:rPr lang="fi-FI" sz="2000" dirty="0"/>
              <a:t>Työntekijöiden vaihtuvuus aiheuttaa haasteita arvioinnille.</a:t>
            </a:r>
          </a:p>
        </p:txBody>
      </p:sp>
      <p:sp>
        <p:nvSpPr>
          <p:cNvPr id="5" name="Tekstin paikkamerkki 4">
            <a:extLst>
              <a:ext uri="{FF2B5EF4-FFF2-40B4-BE49-F238E27FC236}">
                <a16:creationId xmlns:a16="http://schemas.microsoft.com/office/drawing/2014/main" id="{F7051385-9B31-4F1E-9C45-2D0C0F12FF93}"/>
              </a:ext>
            </a:extLst>
          </p:cNvPr>
          <p:cNvSpPr>
            <a:spLocks noGrp="1"/>
          </p:cNvSpPr>
          <p:nvPr>
            <p:ph type="body" sz="quarter" idx="3"/>
          </p:nvPr>
        </p:nvSpPr>
        <p:spPr>
          <a:xfrm>
            <a:off x="6248410" y="692209"/>
            <a:ext cx="4799000" cy="666572"/>
          </a:xfrm>
        </p:spPr>
        <p:txBody>
          <a:bodyPr/>
          <a:lstStyle/>
          <a:p>
            <a:r>
              <a:rPr lang="fi-FI" dirty="0"/>
              <a:t>Apukeinoja ja ratkaisuja</a:t>
            </a:r>
          </a:p>
        </p:txBody>
      </p:sp>
      <p:sp>
        <p:nvSpPr>
          <p:cNvPr id="6" name="Sisällön paikkamerkki 5">
            <a:extLst>
              <a:ext uri="{FF2B5EF4-FFF2-40B4-BE49-F238E27FC236}">
                <a16:creationId xmlns:a16="http://schemas.microsoft.com/office/drawing/2014/main" id="{3CA3DF3C-67A7-4BB9-83E2-5E76C1BE4D4D}"/>
              </a:ext>
            </a:extLst>
          </p:cNvPr>
          <p:cNvSpPr>
            <a:spLocks noGrp="1"/>
          </p:cNvSpPr>
          <p:nvPr>
            <p:ph sz="quarter" idx="4"/>
          </p:nvPr>
        </p:nvSpPr>
        <p:spPr>
          <a:xfrm>
            <a:off x="6172200" y="1358781"/>
            <a:ext cx="4875210" cy="4807010"/>
          </a:xfrm>
        </p:spPr>
        <p:txBody>
          <a:bodyPr>
            <a:normAutofit lnSpcReduction="10000"/>
          </a:bodyPr>
          <a:lstStyle/>
          <a:p>
            <a:r>
              <a:rPr lang="fi-FI" sz="2000" dirty="0"/>
              <a:t>Yhteinen, selkeä toimintamalli tarvitaan palvelutarpeen arviointiin. Epäselviin tilanteisiin tiimin tuki.</a:t>
            </a:r>
          </a:p>
          <a:p>
            <a:r>
              <a:rPr lang="fi-FI" sz="2000" dirty="0"/>
              <a:t>Sopivan tuntimäärän arviointiin tiimin yhteiset linjaukset (lakiin ja oikeuskäytäntöön perustuen)</a:t>
            </a:r>
          </a:p>
          <a:p>
            <a:r>
              <a:rPr lang="fi-FI" sz="2000" dirty="0"/>
              <a:t>Avun tarpeen kartoituksessa voi käyttää tukena toimintakykymittaria (esim. </a:t>
            </a:r>
            <a:r>
              <a:rPr lang="fi-FI" sz="2000" dirty="0" err="1"/>
              <a:t>FSQFin</a:t>
            </a:r>
            <a:r>
              <a:rPr lang="fi-FI" sz="2000" dirty="0"/>
              <a:t>), yhteistä haastattelurunkoa tai päiväkirjaa asiakkaalle.</a:t>
            </a:r>
          </a:p>
          <a:p>
            <a:r>
              <a:rPr lang="fi-FI" sz="2000" dirty="0"/>
              <a:t>Arviojaksoja voi harkita, jos avun tarpeen määrittely on muuten vaikeaa.</a:t>
            </a:r>
          </a:p>
          <a:p>
            <a:r>
              <a:rPr lang="fi-FI" sz="2000" dirty="0"/>
              <a:t>Perehdytys, laadukkaat toimintaohjeet, tiimin tuki ja palvelusuunnitelmiin panostaminen vähentävät vaihtuvuudesta aiheutuvia haasteita.</a:t>
            </a:r>
          </a:p>
        </p:txBody>
      </p:sp>
    </p:spTree>
    <p:extLst>
      <p:ext uri="{BB962C8B-B14F-4D97-AF65-F5344CB8AC3E}">
        <p14:creationId xmlns:p14="http://schemas.microsoft.com/office/powerpoint/2010/main" val="3412263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D4E7A09C-E37F-4351-994B-DD143013FEAE}"/>
              </a:ext>
            </a:extLst>
          </p:cNvPr>
          <p:cNvSpPr>
            <a:spLocks noGrp="1"/>
          </p:cNvSpPr>
          <p:nvPr>
            <p:ph type="title"/>
          </p:nvPr>
        </p:nvSpPr>
        <p:spPr>
          <a:xfrm>
            <a:off x="1271588" y="662400"/>
            <a:ext cx="10055721" cy="849647"/>
          </a:xfrm>
        </p:spPr>
        <p:txBody>
          <a:bodyPr anchor="t">
            <a:noAutofit/>
          </a:bodyPr>
          <a:lstStyle/>
          <a:p>
            <a:r>
              <a:rPr lang="fi-FI" sz="2800" dirty="0"/>
              <a:t>Nykyisen lainsäädännön mukainen arviointiprosessi etenee seuraavasti:</a:t>
            </a:r>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Sisällön paikkamerkki 2">
            <a:extLst>
              <a:ext uri="{FF2B5EF4-FFF2-40B4-BE49-F238E27FC236}">
                <a16:creationId xmlns:a16="http://schemas.microsoft.com/office/drawing/2014/main" id="{35F52943-B597-439F-821D-5ACA7936B776}"/>
              </a:ext>
            </a:extLst>
          </p:cNvPr>
          <p:cNvSpPr>
            <a:spLocks noGrp="1"/>
          </p:cNvSpPr>
          <p:nvPr>
            <p:ph idx="1"/>
          </p:nvPr>
        </p:nvSpPr>
        <p:spPr>
          <a:xfrm>
            <a:off x="1051444" y="1649896"/>
            <a:ext cx="10089112" cy="4545704"/>
          </a:xfrm>
        </p:spPr>
        <p:txBody>
          <a:bodyPr>
            <a:normAutofit fontScale="92500" lnSpcReduction="10000"/>
          </a:bodyPr>
          <a:lstStyle/>
          <a:p>
            <a:pPr marL="342900" lvl="0" indent="-342900">
              <a:lnSpc>
                <a:spcPct val="107000"/>
              </a:lnSpc>
              <a:buFont typeface="+mj-lt"/>
              <a:buAutoNum type="arabicPeriod"/>
            </a:pPr>
            <a:r>
              <a:rPr lang="fi-FI" sz="1800" dirty="0">
                <a:effectLst/>
                <a:latin typeface="Calibri" panose="020F0502020204030204" pitchFamily="34" charset="0"/>
                <a:ea typeface="Calibri" panose="020F0502020204030204" pitchFamily="34" charset="0"/>
                <a:cs typeface="Calibri" panose="020F0502020204030204" pitchFamily="34" charset="0"/>
              </a:rPr>
              <a:t>Arvioidaan, täyttyvätkö vammaispalvelulaissa määritellyt </a:t>
            </a:r>
            <a:r>
              <a:rPr lang="fi-FI" sz="1800" b="1" dirty="0">
                <a:effectLst/>
                <a:latin typeface="Calibri" panose="020F0502020204030204" pitchFamily="34" charset="0"/>
                <a:ea typeface="Calibri" panose="020F0502020204030204" pitchFamily="34" charset="0"/>
                <a:cs typeface="Calibri" panose="020F0502020204030204" pitchFamily="34" charset="0"/>
              </a:rPr>
              <a:t>vaikeavammaisuuden edellytykset</a:t>
            </a:r>
          </a:p>
          <a:p>
            <a:pPr marL="457200" lvl="1" indent="0">
              <a:lnSpc>
                <a:spcPct val="107000"/>
              </a:lnSpc>
              <a:buNone/>
            </a:pPr>
            <a:r>
              <a:rPr lang="fi-FI" sz="1400" dirty="0">
                <a:effectLst/>
                <a:latin typeface="Calibri" panose="020F0502020204030204" pitchFamily="34" charset="0"/>
                <a:ea typeface="Calibri" panose="020F0502020204030204" pitchFamily="34" charset="0"/>
                <a:cs typeface="Calibri" panose="020F0502020204030204" pitchFamily="34" charset="0"/>
              </a:rPr>
              <a:t>Nämä on a</a:t>
            </a:r>
            <a:r>
              <a:rPr lang="fi-FI" sz="1400" dirty="0">
                <a:latin typeface="Calibri" panose="020F0502020204030204" pitchFamily="34" charset="0"/>
                <a:ea typeface="Calibri" panose="020F0502020204030204" pitchFamily="34" charset="0"/>
                <a:cs typeface="Calibri" panose="020F0502020204030204" pitchFamily="34" charset="0"/>
              </a:rPr>
              <a:t>vattu diassa 4. </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fi-FI" sz="1800" dirty="0">
                <a:effectLst/>
                <a:latin typeface="Calibri" panose="020F0502020204030204" pitchFamily="34" charset="0"/>
                <a:ea typeface="Calibri" panose="020F0502020204030204" pitchFamily="34" charset="0"/>
                <a:cs typeface="Calibri" panose="020F0502020204030204" pitchFamily="34" charset="0"/>
              </a:rPr>
              <a:t>Jos eivät, pyritään tunnistamaan asiakkaan palvelutarpeen perusteella, mihin muuhun palveluun hänet kannattaisi ohjata.</a:t>
            </a:r>
          </a:p>
          <a:p>
            <a:pPr marL="457200" lvl="1" indent="0">
              <a:lnSpc>
                <a:spcPct val="107000"/>
              </a:lnSpc>
              <a:buNone/>
            </a:pPr>
            <a:r>
              <a:rPr lang="fi-FI" sz="1400" dirty="0">
                <a:latin typeface="Calibri" panose="020F0502020204030204" pitchFamily="34" charset="0"/>
                <a:ea typeface="Calibri" panose="020F0502020204030204" pitchFamily="34" charset="0"/>
                <a:cs typeface="Calibri" panose="020F0502020204030204" pitchFamily="34" charset="0"/>
              </a:rPr>
              <a:t>Tässä tarvitaan tärkeimpien yhdyspintojen tunnistamista, sujuvia palveluohjaus- ja konsultaatiokäytäntöjä eri toimijoiden kesken.</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fi-FI" sz="1800" dirty="0">
                <a:effectLst/>
                <a:latin typeface="Calibri" panose="020F0502020204030204" pitchFamily="34" charset="0"/>
                <a:ea typeface="Calibri" panose="020F0502020204030204" pitchFamily="34" charset="0"/>
                <a:cs typeface="Calibri" panose="020F0502020204030204" pitchFamily="34" charset="0"/>
              </a:rPr>
              <a:t>Jos kyllä, arvioidaan tarkemmin avustamisen tarpeen luonnetta ja sitä, </a:t>
            </a:r>
            <a:r>
              <a:rPr lang="fi-FI" sz="1800" b="1" dirty="0">
                <a:effectLst/>
                <a:latin typeface="Calibri" panose="020F0502020204030204" pitchFamily="34" charset="0"/>
                <a:ea typeface="Calibri" panose="020F0502020204030204" pitchFamily="34" charset="0"/>
                <a:cs typeface="Calibri" panose="020F0502020204030204" pitchFamily="34" charset="0"/>
              </a:rPr>
              <a:t>voidaanko siihen vastata nimenomaan henkilökohtaisella avulla</a:t>
            </a:r>
            <a:r>
              <a:rPr lang="fi-FI" sz="1800" dirty="0">
                <a:effectLst/>
                <a:latin typeface="Calibri" panose="020F0502020204030204" pitchFamily="34" charset="0"/>
                <a:ea typeface="Calibri" panose="020F0502020204030204" pitchFamily="34" charset="0"/>
                <a:cs typeface="Calibri" panose="020F0502020204030204" pitchFamily="34" charset="0"/>
              </a:rPr>
              <a:t>.</a:t>
            </a:r>
          </a:p>
          <a:p>
            <a:pPr marL="457200" lvl="1" indent="0">
              <a:lnSpc>
                <a:spcPct val="107000"/>
              </a:lnSpc>
              <a:buNone/>
            </a:pPr>
            <a:r>
              <a:rPr lang="fi-FI" sz="1400" dirty="0">
                <a:latin typeface="Calibri" panose="020F0502020204030204" pitchFamily="34" charset="0"/>
                <a:ea typeface="Calibri" panose="020F0502020204030204" pitchFamily="34" charset="0"/>
                <a:cs typeface="Calibri" panose="020F0502020204030204" pitchFamily="34" charset="0"/>
              </a:rPr>
              <a:t>Henkilökohtainen apu ei ole oikea palvelu esim. pääasiassa hoivaa, hoitoa tai valvontaa sisältävään avun tarpeeseen, mutta arvio tehdään yksilöllisesti, eivätkä tilanteet aina ole yksiselitteisiä.</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fi-FI" sz="1800" dirty="0">
                <a:effectLst/>
                <a:latin typeface="Calibri" panose="020F0502020204030204" pitchFamily="34" charset="0"/>
                <a:ea typeface="Calibri" panose="020F0502020204030204" pitchFamily="34" charset="0"/>
                <a:cs typeface="Calibri" panose="020F0502020204030204" pitchFamily="34" charset="0"/>
              </a:rPr>
              <a:t>Jos henkilökohtainen apu ei ole oikea palvelu asiakkaalle, selvitetään, millä muulla palvelulla hänen tarpeeseensa voisi vastata ja ohjataan sen piiriin. </a:t>
            </a:r>
          </a:p>
          <a:p>
            <a:pPr marL="457200" lvl="1" indent="0">
              <a:lnSpc>
                <a:spcPct val="107000"/>
              </a:lnSpc>
              <a:spcAft>
                <a:spcPts val="800"/>
              </a:spcAft>
              <a:buNone/>
            </a:pPr>
            <a:r>
              <a:rPr lang="fi-FI" sz="1400" dirty="0" err="1">
                <a:effectLst/>
                <a:latin typeface="Calibri" panose="020F0502020204030204" pitchFamily="34" charset="0"/>
                <a:ea typeface="Calibri" panose="020F0502020204030204" pitchFamily="34" charset="0"/>
                <a:cs typeface="Calibri" panose="020F0502020204030204" pitchFamily="34" charset="0"/>
              </a:rPr>
              <a:t>Huom</a:t>
            </a:r>
            <a:r>
              <a:rPr lang="fi-FI" sz="1400" dirty="0">
                <a:effectLst/>
                <a:latin typeface="Calibri" panose="020F0502020204030204" pitchFamily="34" charset="0"/>
                <a:ea typeface="Calibri" panose="020F0502020204030204" pitchFamily="34" charset="0"/>
                <a:cs typeface="Calibri" panose="020F0502020204030204" pitchFamily="34" charset="0"/>
              </a:rPr>
              <a:t>! Tila</a:t>
            </a:r>
            <a:r>
              <a:rPr lang="fi-FI" sz="1400" dirty="0">
                <a:latin typeface="Calibri" panose="020F0502020204030204" pitchFamily="34" charset="0"/>
                <a:ea typeface="Calibri" panose="020F0502020204030204" pitchFamily="34" charset="0"/>
                <a:cs typeface="Calibri" panose="020F0502020204030204" pitchFamily="34" charset="0"/>
              </a:rPr>
              <a:t>nteet, joissa vaihtoehtoina maksuton esim. (henk. </a:t>
            </a:r>
            <a:r>
              <a:rPr lang="fi-FI" sz="1400" dirty="0" err="1">
                <a:latin typeface="Calibri" panose="020F0502020204030204" pitchFamily="34" charset="0"/>
                <a:ea typeface="Calibri" panose="020F0502020204030204" pitchFamily="34" charset="0"/>
                <a:cs typeface="Calibri" panose="020F0502020204030204" pitchFamily="34" charset="0"/>
              </a:rPr>
              <a:t>koht</a:t>
            </a:r>
            <a:r>
              <a:rPr lang="fi-FI" sz="1400" dirty="0">
                <a:latin typeface="Calibri" panose="020F0502020204030204" pitchFamily="34" charset="0"/>
                <a:ea typeface="Calibri" panose="020F0502020204030204" pitchFamily="34" charset="0"/>
                <a:cs typeface="Calibri" panose="020F0502020204030204" pitchFamily="34" charset="0"/>
              </a:rPr>
              <a:t>. apu) ja maksullinen (esim. kotihoito) palvelu: miten toimia asiakkaan edun mukaisesti? </a:t>
            </a:r>
            <a:r>
              <a:rPr lang="fi-FI" sz="1400" dirty="0" err="1">
                <a:latin typeface="Calibri" panose="020F0502020204030204" pitchFamily="34" charset="0"/>
                <a:ea typeface="Calibri" panose="020F0502020204030204" pitchFamily="34" charset="0"/>
                <a:cs typeface="Calibri" panose="020F0502020204030204" pitchFamily="34" charset="0"/>
              </a:rPr>
              <a:t>Huom</a:t>
            </a:r>
            <a:r>
              <a:rPr lang="fi-FI" sz="1400" dirty="0">
                <a:latin typeface="Calibri" panose="020F0502020204030204" pitchFamily="34" charset="0"/>
                <a:ea typeface="Calibri" panose="020F0502020204030204" pitchFamily="34" charset="0"/>
                <a:cs typeface="Calibri" panose="020F0502020204030204" pitchFamily="34" charset="0"/>
              </a:rPr>
              <a:t>! Asumispalvelujen materiaaleista löytyy ehdotuksia palveluasuminen kotiin –palveluun liittyen.</a:t>
            </a:r>
            <a:endParaRPr lang="fi-FI" sz="1400" dirty="0">
              <a:effectLst/>
              <a:latin typeface="Calibri" panose="020F0502020204030204" pitchFamily="34" charset="0"/>
              <a:ea typeface="Calibri" panose="020F0502020204030204" pitchFamily="34" charset="0"/>
              <a:cs typeface="Calibri" panose="020F0502020204030204" pitchFamily="34" charset="0"/>
            </a:endParaRPr>
          </a:p>
          <a:p>
            <a:pPr marL="457200" lvl="1" indent="0">
              <a:lnSpc>
                <a:spcPct val="107000"/>
              </a:lnSpc>
              <a:spcAft>
                <a:spcPts val="800"/>
              </a:spcAft>
              <a:buNone/>
            </a:pPr>
            <a:endParaRPr lang="fi-FI" sz="200" dirty="0">
              <a:effectLst/>
              <a:latin typeface="Calibri" panose="020F0502020204030204" pitchFamily="34" charset="0"/>
              <a:ea typeface="Calibri" panose="020F0502020204030204" pitchFamily="34" charset="0"/>
              <a:cs typeface="Times New Roman" panose="02020603050405020304" pitchFamily="18" charset="0"/>
            </a:endParaRPr>
          </a:p>
          <a:p>
            <a:r>
              <a:rPr lang="fi-FI" sz="2000" dirty="0">
                <a:solidFill>
                  <a:schemeClr val="tx1">
                    <a:alpha val="60000"/>
                  </a:schemeClr>
                </a:solidFill>
              </a:rPr>
              <a:t>Jatkuu…</a:t>
            </a:r>
          </a:p>
        </p:txBody>
      </p:sp>
    </p:spTree>
    <p:extLst>
      <p:ext uri="{BB962C8B-B14F-4D97-AF65-F5344CB8AC3E}">
        <p14:creationId xmlns:p14="http://schemas.microsoft.com/office/powerpoint/2010/main" val="4039660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D4E7A09C-E37F-4351-994B-DD143013FEAE}"/>
              </a:ext>
            </a:extLst>
          </p:cNvPr>
          <p:cNvSpPr>
            <a:spLocks noGrp="1"/>
          </p:cNvSpPr>
          <p:nvPr>
            <p:ph type="title"/>
          </p:nvPr>
        </p:nvSpPr>
        <p:spPr>
          <a:xfrm>
            <a:off x="1271588" y="662400"/>
            <a:ext cx="10055721" cy="849647"/>
          </a:xfrm>
        </p:spPr>
        <p:txBody>
          <a:bodyPr anchor="t">
            <a:noAutofit/>
          </a:bodyPr>
          <a:lstStyle/>
          <a:p>
            <a:r>
              <a:rPr lang="fi-FI" sz="2800" dirty="0"/>
              <a:t>Nykyisen lainsäädännön mukainen arviointiprosessi (2)</a:t>
            </a:r>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Sisällön paikkamerkki 2">
            <a:extLst>
              <a:ext uri="{FF2B5EF4-FFF2-40B4-BE49-F238E27FC236}">
                <a16:creationId xmlns:a16="http://schemas.microsoft.com/office/drawing/2014/main" id="{35F52943-B597-439F-821D-5ACA7936B776}"/>
              </a:ext>
            </a:extLst>
          </p:cNvPr>
          <p:cNvSpPr>
            <a:spLocks noGrp="1"/>
          </p:cNvSpPr>
          <p:nvPr>
            <p:ph idx="1"/>
          </p:nvPr>
        </p:nvSpPr>
        <p:spPr>
          <a:xfrm>
            <a:off x="1251678" y="1649897"/>
            <a:ext cx="10089112" cy="4545704"/>
          </a:xfrm>
        </p:spPr>
        <p:txBody>
          <a:bodyPr>
            <a:normAutofit fontScale="92500" lnSpcReduction="10000"/>
          </a:bodyPr>
          <a:lstStyle/>
          <a:p>
            <a:pPr marL="0" lvl="0" indent="0">
              <a:lnSpc>
                <a:spcPct val="107000"/>
              </a:lnSpc>
              <a:buNone/>
            </a:pPr>
            <a:r>
              <a:rPr lang="fi-FI" sz="1800" dirty="0">
                <a:effectLst/>
                <a:latin typeface="Calibri" panose="020F0502020204030204" pitchFamily="34" charset="0"/>
                <a:ea typeface="Calibri" panose="020F0502020204030204" pitchFamily="34" charset="0"/>
                <a:cs typeface="Calibri" panose="020F0502020204030204" pitchFamily="34" charset="0"/>
              </a:rPr>
              <a:t>5. Jos henkilökohtainen apu on oikea palvelu asiakkaan tarpeeseen nähden, arvioidaan seuraavaksi yhdessä asiakkaan kanssa, </a:t>
            </a:r>
            <a:r>
              <a:rPr lang="fi-FI" sz="1800" b="1" dirty="0">
                <a:effectLst/>
                <a:latin typeface="Calibri" panose="020F0502020204030204" pitchFamily="34" charset="0"/>
                <a:ea typeface="Calibri" panose="020F0502020204030204" pitchFamily="34" charset="0"/>
                <a:cs typeface="Calibri" panose="020F0502020204030204" pitchFamily="34" charset="0"/>
              </a:rPr>
              <a:t>millaisiin asioihin hän käytännössä välttämättä tarvitsee toisen henkilön apua</a:t>
            </a:r>
            <a:r>
              <a:rPr lang="fi-FI" sz="1800" dirty="0">
                <a:effectLst/>
                <a:latin typeface="Calibri" panose="020F0502020204030204" pitchFamily="34" charset="0"/>
                <a:ea typeface="Calibri" panose="020F0502020204030204" pitchFamily="34" charset="0"/>
                <a:cs typeface="Calibri" panose="020F0502020204030204" pitchFamily="34" charset="0"/>
              </a:rPr>
              <a:t>. Näitä voivat olla:</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mj-lt"/>
              <a:buAutoNum type="alphaLcPeriod"/>
            </a:pPr>
            <a:r>
              <a:rPr lang="fi-FI" sz="1800" dirty="0">
                <a:effectLst/>
                <a:latin typeface="Calibri" panose="020F0502020204030204" pitchFamily="34" charset="0"/>
                <a:ea typeface="Calibri" panose="020F0502020204030204" pitchFamily="34" charset="0"/>
                <a:cs typeface="Calibri" panose="020F0502020204030204" pitchFamily="34" charset="0"/>
              </a:rPr>
              <a:t>Erilaiset ADL-toiminnot (eli pääasiassa elämisen perustoiminnot lähinnä kotona, kuten ruokailut, peseytyminen, pukeutuminen, wc-toiminnot, hygienia, kotona liikkuminen ja toimiminen.)</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mj-lt"/>
              <a:buAutoNum type="alphaLcPeriod"/>
            </a:pPr>
            <a:r>
              <a:rPr lang="fi-FI" sz="1800" dirty="0">
                <a:effectLst/>
                <a:latin typeface="Calibri" panose="020F0502020204030204" pitchFamily="34" charset="0"/>
                <a:ea typeface="Calibri" panose="020F0502020204030204" pitchFamily="34" charset="0"/>
                <a:cs typeface="Calibri" panose="020F0502020204030204" pitchFamily="34" charset="0"/>
              </a:rPr>
              <a:t>Erilaiset IADL-toiminnot (joilla tarkoitetaan erilaisia asiointeja paikan päällä tai virtuaalisesti, ruuanlaittoa, pyykkihuoltoa, omien taloudellisten asioiden hoitoa ja lääkkeistä huolehtimista.) </a:t>
            </a:r>
            <a:r>
              <a:rPr lang="fi-FI" sz="1500" dirty="0" err="1">
                <a:effectLst/>
                <a:latin typeface="Calibri" panose="020F0502020204030204" pitchFamily="34" charset="0"/>
                <a:ea typeface="Calibri" panose="020F0502020204030204" pitchFamily="34" charset="0"/>
                <a:cs typeface="Calibri" panose="020F0502020204030204" pitchFamily="34" charset="0"/>
              </a:rPr>
              <a:t>Huom</a:t>
            </a:r>
            <a:r>
              <a:rPr lang="fi-FI" sz="1500" dirty="0">
                <a:latin typeface="Calibri" panose="020F0502020204030204" pitchFamily="34" charset="0"/>
                <a:ea typeface="Calibri" panose="020F0502020204030204" pitchFamily="34" charset="0"/>
                <a:cs typeface="Calibri" panose="020F0502020204030204" pitchFamily="34" charset="0"/>
              </a:rPr>
              <a:t>! Lääkkeiden ja muiden hoidollisten toimien suhteen tärkeä sopia tarkoin, mitä tehtäviä avustaja voi tehdä. Huomioidaan, onko avustajalla hoitoalan koulutusta/osaamista, ja täyttyvätkö kriteerit Heta-liiton korkeampaan palkkaluokkaan).</a:t>
            </a:r>
            <a:endParaRPr lang="fi-FI" sz="13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mj-lt"/>
              <a:buAutoNum type="alphaLcPeriod"/>
            </a:pPr>
            <a:r>
              <a:rPr lang="fi-FI" sz="1800" dirty="0">
                <a:effectLst/>
                <a:latin typeface="Calibri" panose="020F0502020204030204" pitchFamily="34" charset="0"/>
                <a:ea typeface="Calibri" panose="020F0502020204030204" pitchFamily="34" charset="0"/>
                <a:cs typeface="Calibri" panose="020F0502020204030204" pitchFamily="34" charset="0"/>
              </a:rPr>
              <a:t>Vapaa-aikaan, sosiaaliseen vuorovaikutukseen, harrastamiseen ja yhteiskunnalliseen osallistumiseen liittyvät toimet. Näitä on laaja skaala, ja erityistä huomiota tulee kiinnittää siihen, minkä asioiden toteuttaminen omassa elämässä on vammaiselle ihmiselle itselleen tärkeää.</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mj-lt"/>
              <a:buAutoNum type="alphaLcPeriod"/>
            </a:pPr>
            <a:r>
              <a:rPr lang="fi-FI" sz="1800" dirty="0">
                <a:effectLst/>
                <a:latin typeface="Calibri" panose="020F0502020204030204" pitchFamily="34" charset="0"/>
                <a:ea typeface="Calibri" panose="020F0502020204030204" pitchFamily="34" charset="0"/>
                <a:cs typeface="Calibri" panose="020F0502020204030204" pitchFamily="34" charset="0"/>
              </a:rPr>
              <a:t>Työ / opiskelu</a:t>
            </a:r>
          </a:p>
          <a:p>
            <a:pPr marL="742950" lvl="1" indent="-285750">
              <a:lnSpc>
                <a:spcPct val="107000"/>
              </a:lnSpc>
              <a:spcAft>
                <a:spcPts val="800"/>
              </a:spcAft>
              <a:buFont typeface="+mj-lt"/>
              <a:buAutoNum type="alphaLcPeriod"/>
            </a:pPr>
            <a:endParaRPr lang="fi-FI" sz="1800" dirty="0">
              <a:latin typeface="Calibri" panose="020F0502020204030204" pitchFamily="34" charset="0"/>
              <a:ea typeface="Calibri" panose="020F0502020204030204" pitchFamily="34" charset="0"/>
              <a:cs typeface="Calibri" panose="020F0502020204030204" pitchFamily="34" charset="0"/>
            </a:endParaRPr>
          </a:p>
          <a:p>
            <a:pPr marL="457200" lvl="1" indent="0">
              <a:lnSpc>
                <a:spcPct val="107000"/>
              </a:lnSpc>
              <a:spcAft>
                <a:spcPts val="800"/>
              </a:spcAft>
              <a:buNone/>
            </a:pPr>
            <a:r>
              <a:rPr lang="fi-FI" sz="1800" dirty="0">
                <a:effectLst/>
                <a:latin typeface="Calibri" panose="020F0502020204030204" pitchFamily="34" charset="0"/>
                <a:ea typeface="Calibri" panose="020F0502020204030204" pitchFamily="34" charset="0"/>
                <a:cs typeface="Calibri" panose="020F0502020204030204" pitchFamily="34" charset="0"/>
              </a:rPr>
              <a:t>Jatkuu…</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buNone/>
            </a:pPr>
            <a:endParaRPr lang="fi-FI" sz="2000" dirty="0">
              <a:solidFill>
                <a:schemeClr val="tx1">
                  <a:alpha val="60000"/>
                </a:schemeClr>
              </a:solidFill>
            </a:endParaRPr>
          </a:p>
        </p:txBody>
      </p:sp>
    </p:spTree>
    <p:extLst>
      <p:ext uri="{BB962C8B-B14F-4D97-AF65-F5344CB8AC3E}">
        <p14:creationId xmlns:p14="http://schemas.microsoft.com/office/powerpoint/2010/main" val="1787534568"/>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iiri">
  <a:themeElements>
    <a:clrScheme name="Piiri">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Piiri">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iri">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4DC6DC28F120549A49EAB5B167C01C1" ma:contentTypeVersion="7" ma:contentTypeDescription="Create a new document." ma:contentTypeScope="" ma:versionID="83ed994b1d45644a7a19bb99d1d9c012">
  <xsd:schema xmlns:xsd="http://www.w3.org/2001/XMLSchema" xmlns:xs="http://www.w3.org/2001/XMLSchema" xmlns:p="http://schemas.microsoft.com/office/2006/metadata/properties" xmlns:ns3="26166e76-8a37-4c1d-9576-2098bbedf46f" xmlns:ns4="3f50f28c-0f6a-47eb-990e-97dc18223652" targetNamespace="http://schemas.microsoft.com/office/2006/metadata/properties" ma:root="true" ma:fieldsID="b58eac37504f6bfddb986d81ed69d97f" ns3:_="" ns4:_="">
    <xsd:import namespace="26166e76-8a37-4c1d-9576-2098bbedf46f"/>
    <xsd:import namespace="3f50f28c-0f6a-47eb-990e-97dc18223652"/>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166e76-8a37-4c1d-9576-2098bbedf4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f50f28c-0f6a-47eb-990e-97dc1822365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2E37B33-C65B-4D7F-8A5F-C199C7E8AFBA}">
  <ds:schemaRefs>
    <ds:schemaRef ds:uri="http://schemas.microsoft.com/sharepoint/v3/contenttype/forms"/>
  </ds:schemaRefs>
</ds:datastoreItem>
</file>

<file path=customXml/itemProps2.xml><?xml version="1.0" encoding="utf-8"?>
<ds:datastoreItem xmlns:ds="http://schemas.openxmlformats.org/officeDocument/2006/customXml" ds:itemID="{16F55791-B71E-4ECC-9771-59E1FA8EB797}">
  <ds:schemaRefs>
    <ds:schemaRef ds:uri="http://schemas.openxmlformats.org/package/2006/metadata/core-properties"/>
    <ds:schemaRef ds:uri="http://schemas.microsoft.com/office/2006/documentManagement/types"/>
    <ds:schemaRef ds:uri="http://purl.org/dc/terms/"/>
    <ds:schemaRef ds:uri="http://schemas.microsoft.com/office/infopath/2007/PartnerControls"/>
    <ds:schemaRef ds:uri="26166e76-8a37-4c1d-9576-2098bbedf46f"/>
    <ds:schemaRef ds:uri="3f50f28c-0f6a-47eb-990e-97dc18223652"/>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3A314325-9C0C-4D3D-B018-313C0A85CF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166e76-8a37-4c1d-9576-2098bbedf46f"/>
    <ds:schemaRef ds:uri="3f50f28c-0f6a-47eb-990e-97dc182236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652</TotalTime>
  <Words>4816</Words>
  <Application>Microsoft Office PowerPoint</Application>
  <PresentationFormat>Laajakuva</PresentationFormat>
  <Paragraphs>272</Paragraphs>
  <Slides>42</Slides>
  <Notes>0</Notes>
  <HiddenSlides>0</HiddenSlides>
  <MMClips>0</MMClips>
  <ScaleCrop>false</ScaleCrop>
  <HeadingPairs>
    <vt:vector size="6" baseType="variant">
      <vt:variant>
        <vt:lpstr>Käytetyt fontit</vt:lpstr>
      </vt:variant>
      <vt:variant>
        <vt:i4>5</vt:i4>
      </vt:variant>
      <vt:variant>
        <vt:lpstr>Teema</vt:lpstr>
      </vt:variant>
      <vt:variant>
        <vt:i4>2</vt:i4>
      </vt:variant>
      <vt:variant>
        <vt:lpstr>Dian otsikot</vt:lpstr>
      </vt:variant>
      <vt:variant>
        <vt:i4>42</vt:i4>
      </vt:variant>
    </vt:vector>
  </HeadingPairs>
  <TitlesOfParts>
    <vt:vector size="49" baseType="lpstr">
      <vt:lpstr>Arial</vt:lpstr>
      <vt:lpstr>Calibri</vt:lpstr>
      <vt:lpstr>Calibri Light</vt:lpstr>
      <vt:lpstr>Segoe UI</vt:lpstr>
      <vt:lpstr>Tw Cen MT</vt:lpstr>
      <vt:lpstr>Office-teema</vt:lpstr>
      <vt:lpstr>Piiri</vt:lpstr>
      <vt:lpstr>Henkilökohtainen apu</vt:lpstr>
      <vt:lpstr>Palvelun määrittely ja tarkoitus</vt:lpstr>
      <vt:lpstr>Palvelun sisältö</vt:lpstr>
      <vt:lpstr>Palvelun kohderyhmä</vt:lpstr>
      <vt:lpstr>Palvelutarpeen arvioiminen henkilökohtaisessa avussa</vt:lpstr>
      <vt:lpstr>Palveluprosessin eteneminen</vt:lpstr>
      <vt:lpstr>PowerPoint-esitys</vt:lpstr>
      <vt:lpstr>Nykyisen lainsäädännön mukainen arviointiprosessi etenee seuraavasti:</vt:lpstr>
      <vt:lpstr>Nykyisen lainsäädännön mukainen arviointiprosessi (2)</vt:lpstr>
      <vt:lpstr>Nykyisen lainsäädännön mukainen arviointiprosessi (3)</vt:lpstr>
      <vt:lpstr>Tarkistuslista: mitä arvioidaan?</vt:lpstr>
      <vt:lpstr>Miksi henkilökohtaisen avun tarvetta on arvioitava tarkoin?</vt:lpstr>
      <vt:lpstr>Arvioinnin apuvälineitä:</vt:lpstr>
      <vt:lpstr>Henkilökohtaisen avun järjestämistavat</vt:lpstr>
      <vt:lpstr>Työnantajamalli ja sen tuki</vt:lpstr>
      <vt:lpstr>Palveluseteli</vt:lpstr>
      <vt:lpstr>Ostopalvelu</vt:lpstr>
      <vt:lpstr>Oma palvelutuotanto</vt:lpstr>
      <vt:lpstr>Järjestämistapojen yhdistäminen</vt:lpstr>
      <vt:lpstr>Näkökulmia järjestämistapojen kehittämiseen</vt:lpstr>
      <vt:lpstr>Asiakkuuden aikainen työskentely</vt:lpstr>
      <vt:lpstr>Asiakastyö ja dokumentointi</vt:lpstr>
      <vt:lpstr>Mitä tietoa asiakas tarvitsee?</vt:lpstr>
      <vt:lpstr>Suhde muihin palveluihin</vt:lpstr>
      <vt:lpstr>Henkilökohtaisen avun suhde muihin palveluihin?</vt:lpstr>
      <vt:lpstr>Kotihoito</vt:lpstr>
      <vt:lpstr>Omaishoidon tuki</vt:lpstr>
      <vt:lpstr>Henkilökohtainen apu sairaalasta kotiutumisvaiheessa</vt:lpstr>
      <vt:lpstr>Lapsi, nuori, perhe ja henkilökohtainen apu</vt:lpstr>
      <vt:lpstr>Psyykkiset sairaudet ja vammaispalvelut</vt:lpstr>
      <vt:lpstr>Henkilökohtaisen avun organisoituminen hva:lle</vt:lpstr>
      <vt:lpstr>Järjestämisen nykytila</vt:lpstr>
      <vt:lpstr>Miltä tulevaisuus näyttää?</vt:lpstr>
      <vt:lpstr>Esimerkki: Pirkanmaan henk. koht. avun keskus</vt:lpstr>
      <vt:lpstr>Asiakasmääristä</vt:lpstr>
      <vt:lpstr>Poimintoja tilastoista ja kuntakyselystä</vt:lpstr>
      <vt:lpstr>PowerPoint-esitys</vt:lpstr>
      <vt:lpstr>PowerPoint-esitys</vt:lpstr>
      <vt:lpstr>PowerPoint-esitys</vt:lpstr>
      <vt:lpstr>Poimintoja tilastoista ja kuntakyselystä</vt:lpstr>
      <vt:lpstr>Henkilökohtaisten avustajien saatavuusongelmat ovat jatkuvasti vaikeutuneet, ja ne vaarantavat jo tällä hetkellä palvelujen saatavuutta. Tilanne on haastava etenkin haja-asutusalueilla, hankalien kulkuyhteyksien päässä sekä silloin, jos avun tarve on suuri tai muulla tavalla haastava.</vt:lpstr>
      <vt:lpstr>Helpotusta avustajien saatavuuteen?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Henkilökohtainen apu</dc:title>
  <dc:creator>Marjaana Luotovirta</dc:creator>
  <cp:lastModifiedBy>Marjaana Luotovirta</cp:lastModifiedBy>
  <cp:revision>1</cp:revision>
  <dcterms:created xsi:type="dcterms:W3CDTF">2022-04-29T11:22:48Z</dcterms:created>
  <dcterms:modified xsi:type="dcterms:W3CDTF">2022-06-03T11:56:23Z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0x010100B4DC6DC28F120549A49EAB5B167C01C1</vt:lpwstr>
  </property>
</Properties>
</file>