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0"/>
  </p:handoutMasterIdLst>
  <p:sldIdLst>
    <p:sldId id="256" r:id="rId5"/>
    <p:sldId id="306" r:id="rId6"/>
    <p:sldId id="315" r:id="rId7"/>
    <p:sldId id="322" r:id="rId8"/>
    <p:sldId id="300" r:id="rId9"/>
    <p:sldId id="313" r:id="rId10"/>
    <p:sldId id="314" r:id="rId11"/>
    <p:sldId id="301" r:id="rId12"/>
    <p:sldId id="312" r:id="rId13"/>
    <p:sldId id="325" r:id="rId14"/>
    <p:sldId id="326" r:id="rId15"/>
    <p:sldId id="327" r:id="rId16"/>
    <p:sldId id="329" r:id="rId17"/>
    <p:sldId id="317" r:id="rId18"/>
    <p:sldId id="311" r:id="rId19"/>
    <p:sldId id="310" r:id="rId20"/>
    <p:sldId id="316" r:id="rId21"/>
    <p:sldId id="318" r:id="rId22"/>
    <p:sldId id="319" r:id="rId23"/>
    <p:sldId id="320" r:id="rId24"/>
    <p:sldId id="321" r:id="rId25"/>
    <p:sldId id="323" r:id="rId26"/>
    <p:sldId id="324" r:id="rId27"/>
    <p:sldId id="328" r:id="rId28"/>
    <p:sldId id="263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1C82"/>
    <a:srgbClr val="001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7B69FE-3AFF-44D0-9620-F4A7D351EE0D}" v="679" dt="2022-08-15T16:00:02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rama Laura" userId="8d5029ca-d4cd-4ce5-8b4c-801e7c7f56ee" providerId="ADAL" clId="{B27B69FE-3AFF-44D0-9620-F4A7D351EE0D}"/>
    <pc:docChg chg="custSel addSld modSld">
      <pc:chgData name="Saurama Laura" userId="8d5029ca-d4cd-4ce5-8b4c-801e7c7f56ee" providerId="ADAL" clId="{B27B69FE-3AFF-44D0-9620-F4A7D351EE0D}" dt="2022-08-15T16:12:02.202" v="1974" actId="14100"/>
      <pc:docMkLst>
        <pc:docMk/>
      </pc:docMkLst>
      <pc:sldChg chg="modSp mod">
        <pc:chgData name="Saurama Laura" userId="8d5029ca-d4cd-4ce5-8b4c-801e7c7f56ee" providerId="ADAL" clId="{B27B69FE-3AFF-44D0-9620-F4A7D351EE0D}" dt="2022-08-15T16:05:01.302" v="1550" actId="14100"/>
        <pc:sldMkLst>
          <pc:docMk/>
          <pc:sldMk cId="1427503113" sldId="310"/>
        </pc:sldMkLst>
        <pc:spChg chg="mod">
          <ac:chgData name="Saurama Laura" userId="8d5029ca-d4cd-4ce5-8b4c-801e7c7f56ee" providerId="ADAL" clId="{B27B69FE-3AFF-44D0-9620-F4A7D351EE0D}" dt="2022-08-15T16:05:01.302" v="1550" actId="14100"/>
          <ac:spMkLst>
            <pc:docMk/>
            <pc:sldMk cId="1427503113" sldId="310"/>
            <ac:spMk id="4" creationId="{128F7056-B282-41CE-9F64-6AD546FE2DEF}"/>
          </ac:spMkLst>
        </pc:spChg>
      </pc:sldChg>
      <pc:sldChg chg="modSp mod">
        <pc:chgData name="Saurama Laura" userId="8d5029ca-d4cd-4ce5-8b4c-801e7c7f56ee" providerId="ADAL" clId="{B27B69FE-3AFF-44D0-9620-F4A7D351EE0D}" dt="2022-08-15T15:50:33.827" v="169" actId="20577"/>
        <pc:sldMkLst>
          <pc:docMk/>
          <pc:sldMk cId="4197341153" sldId="315"/>
        </pc:sldMkLst>
        <pc:spChg chg="mod">
          <ac:chgData name="Saurama Laura" userId="8d5029ca-d4cd-4ce5-8b4c-801e7c7f56ee" providerId="ADAL" clId="{B27B69FE-3AFF-44D0-9620-F4A7D351EE0D}" dt="2022-08-15T15:50:33.827" v="169" actId="20577"/>
          <ac:spMkLst>
            <pc:docMk/>
            <pc:sldMk cId="4197341153" sldId="315"/>
            <ac:spMk id="3" creationId="{2AB9E119-5C41-4442-938A-A7A739838075}"/>
          </ac:spMkLst>
        </pc:spChg>
      </pc:sldChg>
      <pc:sldChg chg="modSp mod">
        <pc:chgData name="Saurama Laura" userId="8d5029ca-d4cd-4ce5-8b4c-801e7c7f56ee" providerId="ADAL" clId="{B27B69FE-3AFF-44D0-9620-F4A7D351EE0D}" dt="2022-08-15T16:09:35.225" v="1899" actId="1076"/>
        <pc:sldMkLst>
          <pc:docMk/>
          <pc:sldMk cId="1966232615" sldId="316"/>
        </pc:sldMkLst>
        <pc:graphicFrameChg chg="mod modGraphic">
          <ac:chgData name="Saurama Laura" userId="8d5029ca-d4cd-4ce5-8b4c-801e7c7f56ee" providerId="ADAL" clId="{B27B69FE-3AFF-44D0-9620-F4A7D351EE0D}" dt="2022-08-15T16:09:35.225" v="1899" actId="1076"/>
          <ac:graphicFrameMkLst>
            <pc:docMk/>
            <pc:sldMk cId="1966232615" sldId="316"/>
            <ac:graphicFrameMk id="4" creationId="{0F7BF8CE-DF8F-4E08-96C3-4CF59CEE8B7A}"/>
          </ac:graphicFrameMkLst>
        </pc:graphicFrameChg>
      </pc:sldChg>
      <pc:sldChg chg="addSp delSp modSp new mod">
        <pc:chgData name="Saurama Laura" userId="8d5029ca-d4cd-4ce5-8b4c-801e7c7f56ee" providerId="ADAL" clId="{B27B69FE-3AFF-44D0-9620-F4A7D351EE0D}" dt="2022-08-15T16:12:02.202" v="1974" actId="14100"/>
        <pc:sldMkLst>
          <pc:docMk/>
          <pc:sldMk cId="2428631931" sldId="328"/>
        </pc:sldMkLst>
        <pc:spChg chg="mod">
          <ac:chgData name="Saurama Laura" userId="8d5029ca-d4cd-4ce5-8b4c-801e7c7f56ee" providerId="ADAL" clId="{B27B69FE-3AFF-44D0-9620-F4A7D351EE0D}" dt="2022-08-15T15:52:48.653" v="200" actId="20577"/>
          <ac:spMkLst>
            <pc:docMk/>
            <pc:sldMk cId="2428631931" sldId="328"/>
            <ac:spMk id="2" creationId="{B33F7ACF-757C-41CD-A1E4-487CF01CB24C}"/>
          </ac:spMkLst>
        </pc:spChg>
        <pc:spChg chg="del">
          <ac:chgData name="Saurama Laura" userId="8d5029ca-d4cd-4ce5-8b4c-801e7c7f56ee" providerId="ADAL" clId="{B27B69FE-3AFF-44D0-9620-F4A7D351EE0D}" dt="2022-08-15T15:54:03.503" v="201" actId="1032"/>
          <ac:spMkLst>
            <pc:docMk/>
            <pc:sldMk cId="2428631931" sldId="328"/>
            <ac:spMk id="3" creationId="{7C5ADB88-1896-4C19-913C-9DBC9839AE4F}"/>
          </ac:spMkLst>
        </pc:spChg>
        <pc:spChg chg="add mod">
          <ac:chgData name="Saurama Laura" userId="8d5029ca-d4cd-4ce5-8b4c-801e7c7f56ee" providerId="ADAL" clId="{B27B69FE-3AFF-44D0-9620-F4A7D351EE0D}" dt="2022-08-15T16:12:02.202" v="1974" actId="14100"/>
          <ac:spMkLst>
            <pc:docMk/>
            <pc:sldMk cId="2428631931" sldId="328"/>
            <ac:spMk id="5" creationId="{195CFBB0-47EA-4727-BD37-9FD0E6D299E5}"/>
          </ac:spMkLst>
        </pc:spChg>
        <pc:graphicFrameChg chg="add mod modGraphic">
          <ac:chgData name="Saurama Laura" userId="8d5029ca-d4cd-4ce5-8b4c-801e7c7f56ee" providerId="ADAL" clId="{B27B69FE-3AFF-44D0-9620-F4A7D351EE0D}" dt="2022-08-15T16:00:02.618" v="880" actId="13782"/>
          <ac:graphicFrameMkLst>
            <pc:docMk/>
            <pc:sldMk cId="2428631931" sldId="328"/>
            <ac:graphicFrameMk id="4" creationId="{78837E3A-E2C4-4554-A000-1AC24D3B8206}"/>
          </ac:graphicFrameMkLst>
        </pc:graphicFrameChg>
      </pc:sldChg>
      <pc:sldChg chg="modSp new mod">
        <pc:chgData name="Saurama Laura" userId="8d5029ca-d4cd-4ce5-8b4c-801e7c7f56ee" providerId="ADAL" clId="{B27B69FE-3AFF-44D0-9620-F4A7D351EE0D}" dt="2022-08-15T16:02:43.312" v="1291" actId="20577"/>
        <pc:sldMkLst>
          <pc:docMk/>
          <pc:sldMk cId="1471398343" sldId="329"/>
        </pc:sldMkLst>
        <pc:spChg chg="mod">
          <ac:chgData name="Saurama Laura" userId="8d5029ca-d4cd-4ce5-8b4c-801e7c7f56ee" providerId="ADAL" clId="{B27B69FE-3AFF-44D0-9620-F4A7D351EE0D}" dt="2022-08-15T16:00:55.043" v="935" actId="20577"/>
          <ac:spMkLst>
            <pc:docMk/>
            <pc:sldMk cId="1471398343" sldId="329"/>
            <ac:spMk id="2" creationId="{1ADA750C-C978-4F32-B360-99A2EB25318C}"/>
          </ac:spMkLst>
        </pc:spChg>
        <pc:spChg chg="mod">
          <ac:chgData name="Saurama Laura" userId="8d5029ca-d4cd-4ce5-8b4c-801e7c7f56ee" providerId="ADAL" clId="{B27B69FE-3AFF-44D0-9620-F4A7D351EE0D}" dt="2022-08-15T16:02:43.312" v="1291" actId="20577"/>
          <ac:spMkLst>
            <pc:docMk/>
            <pc:sldMk cId="1471398343" sldId="329"/>
            <ac:spMk id="3" creationId="{75911FA8-EC0B-4F5F-97A4-4A1993550AA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87C79-FB54-4151-A9D5-636B15224B7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C8DC6C57-1DF2-4DD9-8D84-31EAD8B041C9}">
      <dgm:prSet phldrT="[Teksti]"/>
      <dgm:spPr/>
      <dgm:t>
        <a:bodyPr/>
        <a:lstStyle/>
        <a:p>
          <a:r>
            <a:rPr lang="fi-FI" dirty="0"/>
            <a:t>HVA YT</a:t>
          </a:r>
        </a:p>
      </dgm:t>
    </dgm:pt>
    <dgm:pt modelId="{B23CA0C6-4806-41D3-9C1C-8C40049C44CF}" type="parTrans" cxnId="{AB8802C5-561C-4616-9880-71F74D7E3389}">
      <dgm:prSet/>
      <dgm:spPr/>
      <dgm:t>
        <a:bodyPr/>
        <a:lstStyle/>
        <a:p>
          <a:endParaRPr lang="fi-FI"/>
        </a:p>
      </dgm:t>
    </dgm:pt>
    <dgm:pt modelId="{AE01772A-9BA5-4A18-855D-BE62DC6FB64D}" type="sibTrans" cxnId="{AB8802C5-561C-4616-9880-71F74D7E3389}">
      <dgm:prSet/>
      <dgm:spPr/>
      <dgm:t>
        <a:bodyPr/>
        <a:lstStyle/>
        <a:p>
          <a:endParaRPr lang="fi-FI"/>
        </a:p>
      </dgm:t>
    </dgm:pt>
    <dgm:pt modelId="{7EC4766B-1A75-489E-83D1-404930C247F3}">
      <dgm:prSet phldrT="[Teksti]"/>
      <dgm:spPr/>
      <dgm:t>
        <a:bodyPr/>
        <a:lstStyle/>
        <a:p>
          <a:r>
            <a:rPr lang="fi-FI" dirty="0"/>
            <a:t>25.8.2022 käsittelee siirtosuunnitelman ja sen sisältämän aikataulu</a:t>
          </a:r>
        </a:p>
      </dgm:t>
    </dgm:pt>
    <dgm:pt modelId="{C48B79B1-68A2-4167-BD00-3B2C6520C0F3}" type="parTrans" cxnId="{1AD55ECD-E052-45F8-B486-90FC113808DE}">
      <dgm:prSet/>
      <dgm:spPr/>
      <dgm:t>
        <a:bodyPr/>
        <a:lstStyle/>
        <a:p>
          <a:endParaRPr lang="fi-FI"/>
        </a:p>
      </dgm:t>
    </dgm:pt>
    <dgm:pt modelId="{F98DB4BE-31E9-4EE5-BFAD-A17CF3973337}" type="sibTrans" cxnId="{1AD55ECD-E052-45F8-B486-90FC113808DE}">
      <dgm:prSet/>
      <dgm:spPr/>
      <dgm:t>
        <a:bodyPr/>
        <a:lstStyle/>
        <a:p>
          <a:endParaRPr lang="fi-FI"/>
        </a:p>
      </dgm:t>
    </dgm:pt>
    <dgm:pt modelId="{1EB79AE6-9966-4A12-8CF3-7DC1131E9230}">
      <dgm:prSet phldrT="[Teksti]"/>
      <dgm:spPr/>
      <dgm:t>
        <a:bodyPr/>
        <a:lstStyle/>
        <a:p>
          <a:r>
            <a:rPr lang="fi-FI" dirty="0"/>
            <a:t>Organisaatioiden YT</a:t>
          </a:r>
        </a:p>
      </dgm:t>
    </dgm:pt>
    <dgm:pt modelId="{5E8975F5-3B91-4DE2-AE82-B0AE4C066745}" type="parTrans" cxnId="{E05F3076-EBC0-4ABE-8AC2-341909786367}">
      <dgm:prSet/>
      <dgm:spPr/>
      <dgm:t>
        <a:bodyPr/>
        <a:lstStyle/>
        <a:p>
          <a:endParaRPr lang="fi-FI"/>
        </a:p>
      </dgm:t>
    </dgm:pt>
    <dgm:pt modelId="{6F3BB05D-FDA8-492E-8C1E-ACFE0607FE18}" type="sibTrans" cxnId="{E05F3076-EBC0-4ABE-8AC2-341909786367}">
      <dgm:prSet/>
      <dgm:spPr/>
      <dgm:t>
        <a:bodyPr/>
        <a:lstStyle/>
        <a:p>
          <a:endParaRPr lang="fi-FI"/>
        </a:p>
      </dgm:t>
    </dgm:pt>
    <dgm:pt modelId="{4F5A2DC7-BCC5-4795-89C9-FD3C0CA7A930}">
      <dgm:prSet phldrT="[Teksti]"/>
      <dgm:spPr/>
      <dgm:t>
        <a:bodyPr/>
        <a:lstStyle/>
        <a:p>
          <a:r>
            <a:rPr lang="fi-FI" dirty="0"/>
            <a:t>Organisaatiot käsittelevät liikkeen luovutuksen yhteistoimintakokouksessaan</a:t>
          </a:r>
        </a:p>
      </dgm:t>
    </dgm:pt>
    <dgm:pt modelId="{C21D3119-FF93-4FCC-B1BE-FF5DC186B2C2}" type="parTrans" cxnId="{9AAC1495-ED24-4137-B501-D21D504BF484}">
      <dgm:prSet/>
      <dgm:spPr/>
      <dgm:t>
        <a:bodyPr/>
        <a:lstStyle/>
        <a:p>
          <a:endParaRPr lang="fi-FI"/>
        </a:p>
      </dgm:t>
    </dgm:pt>
    <dgm:pt modelId="{58FEA7AD-65EC-4BE2-B68D-C9E52978DC28}" type="sibTrans" cxnId="{9AAC1495-ED24-4137-B501-D21D504BF484}">
      <dgm:prSet/>
      <dgm:spPr/>
      <dgm:t>
        <a:bodyPr/>
        <a:lstStyle/>
        <a:p>
          <a:endParaRPr lang="fi-FI"/>
        </a:p>
      </dgm:t>
    </dgm:pt>
    <dgm:pt modelId="{E03F07F2-9305-420C-A520-3E0E1EEFCA5E}">
      <dgm:prSet phldrT="[Teksti]"/>
      <dgm:spPr/>
      <dgm:t>
        <a:bodyPr/>
        <a:lstStyle/>
        <a:p>
          <a:r>
            <a:rPr lang="fi-FI" dirty="0"/>
            <a:t>Organisaation päätöksenteko</a:t>
          </a:r>
        </a:p>
      </dgm:t>
    </dgm:pt>
    <dgm:pt modelId="{9023608B-6759-49DD-A4BA-2CD8BA128893}" type="parTrans" cxnId="{C8BBF59B-A1FF-44DC-BA53-D4CDB13EE355}">
      <dgm:prSet/>
      <dgm:spPr/>
      <dgm:t>
        <a:bodyPr/>
        <a:lstStyle/>
        <a:p>
          <a:endParaRPr lang="fi-FI"/>
        </a:p>
      </dgm:t>
    </dgm:pt>
    <dgm:pt modelId="{9F93E3A3-81CA-4D3D-A7D3-4142925B6217}" type="sibTrans" cxnId="{C8BBF59B-A1FF-44DC-BA53-D4CDB13EE355}">
      <dgm:prSet/>
      <dgm:spPr/>
      <dgm:t>
        <a:bodyPr/>
        <a:lstStyle/>
        <a:p>
          <a:endParaRPr lang="fi-FI"/>
        </a:p>
      </dgm:t>
    </dgm:pt>
    <dgm:pt modelId="{D15A8C77-E45E-4066-AC6C-0908950BA794}">
      <dgm:prSet phldrT="[Teksti]"/>
      <dgm:spPr/>
      <dgm:t>
        <a:bodyPr/>
        <a:lstStyle/>
        <a:p>
          <a:r>
            <a:rPr lang="fi-FI" dirty="0"/>
            <a:t>Organisaation päättävä elin päättää liikkeen luovutuksesta </a:t>
          </a:r>
        </a:p>
      </dgm:t>
    </dgm:pt>
    <dgm:pt modelId="{697C6FF4-1F56-4163-A028-6721989EB968}" type="parTrans" cxnId="{E86E9C06-CC6B-4CF6-80D0-C18BE8CF9D48}">
      <dgm:prSet/>
      <dgm:spPr/>
      <dgm:t>
        <a:bodyPr/>
        <a:lstStyle/>
        <a:p>
          <a:endParaRPr lang="fi-FI"/>
        </a:p>
      </dgm:t>
    </dgm:pt>
    <dgm:pt modelId="{0765D479-B022-4FE6-A734-E1B16168A747}" type="sibTrans" cxnId="{E86E9C06-CC6B-4CF6-80D0-C18BE8CF9D48}">
      <dgm:prSet/>
      <dgm:spPr/>
      <dgm:t>
        <a:bodyPr/>
        <a:lstStyle/>
        <a:p>
          <a:endParaRPr lang="fi-FI"/>
        </a:p>
      </dgm:t>
    </dgm:pt>
    <dgm:pt modelId="{A5FA4109-06AE-44D0-80B4-EA81EE584450}">
      <dgm:prSet phldrT="[Teksti]"/>
      <dgm:spPr/>
      <dgm:t>
        <a:bodyPr/>
        <a:lstStyle/>
        <a:p>
          <a:r>
            <a:rPr lang="fi-FI" dirty="0"/>
            <a:t>Aikataulullisesi syys-lokakuu</a:t>
          </a:r>
        </a:p>
      </dgm:t>
    </dgm:pt>
    <dgm:pt modelId="{1B319636-DD5F-4B3D-A8EF-0770E56F1463}" type="parTrans" cxnId="{C493E817-BCC8-4B5B-893D-10FA4E8DD283}">
      <dgm:prSet/>
      <dgm:spPr/>
      <dgm:t>
        <a:bodyPr/>
        <a:lstStyle/>
        <a:p>
          <a:endParaRPr lang="fi-FI"/>
        </a:p>
      </dgm:t>
    </dgm:pt>
    <dgm:pt modelId="{217DCBAA-0502-4E75-A526-7139F84A2AA5}" type="sibTrans" cxnId="{C493E817-BCC8-4B5B-893D-10FA4E8DD283}">
      <dgm:prSet/>
      <dgm:spPr/>
      <dgm:t>
        <a:bodyPr/>
        <a:lstStyle/>
        <a:p>
          <a:endParaRPr lang="fi-FI"/>
        </a:p>
      </dgm:t>
    </dgm:pt>
    <dgm:pt modelId="{9F8EBC70-422B-4FF0-80FE-447BD9706C89}">
      <dgm:prSet phldrT="[Teksti]"/>
      <dgm:spPr/>
      <dgm:t>
        <a:bodyPr/>
        <a:lstStyle/>
        <a:p>
          <a:r>
            <a:rPr lang="fi-FI" dirty="0"/>
            <a:t>HVA pyrkii osallistumaan käsittelyyn ja toimittaa luonnospohjat käsittelyyn</a:t>
          </a:r>
        </a:p>
      </dgm:t>
    </dgm:pt>
    <dgm:pt modelId="{A7B61B77-128E-4CB4-B5DA-8979B5FE84A9}" type="parTrans" cxnId="{F1F14462-94C2-46FD-ACCC-21C096E59605}">
      <dgm:prSet/>
      <dgm:spPr/>
      <dgm:t>
        <a:bodyPr/>
        <a:lstStyle/>
        <a:p>
          <a:endParaRPr lang="fi-FI"/>
        </a:p>
      </dgm:t>
    </dgm:pt>
    <dgm:pt modelId="{FD6CEE13-C86A-401C-A824-6B46EE9E691F}" type="sibTrans" cxnId="{F1F14462-94C2-46FD-ACCC-21C096E59605}">
      <dgm:prSet/>
      <dgm:spPr/>
      <dgm:t>
        <a:bodyPr/>
        <a:lstStyle/>
        <a:p>
          <a:endParaRPr lang="fi-FI"/>
        </a:p>
      </dgm:t>
    </dgm:pt>
    <dgm:pt modelId="{5C4609A2-BFE2-4A56-A429-195A40E02B90}">
      <dgm:prSet phldrT="[Teksti]"/>
      <dgm:spPr/>
      <dgm:t>
        <a:bodyPr/>
        <a:lstStyle/>
        <a:p>
          <a:r>
            <a:rPr lang="fi-FI" dirty="0"/>
            <a:t>Aikataulullisesti lokakuu</a:t>
          </a:r>
        </a:p>
      </dgm:t>
    </dgm:pt>
    <dgm:pt modelId="{904B31B6-310E-4ECA-9C4D-72D3DE969304}" type="parTrans" cxnId="{E314678C-75CA-44DA-9EF6-755D358AFA96}">
      <dgm:prSet/>
      <dgm:spPr/>
      <dgm:t>
        <a:bodyPr/>
        <a:lstStyle/>
        <a:p>
          <a:endParaRPr lang="fi-FI"/>
        </a:p>
      </dgm:t>
    </dgm:pt>
    <dgm:pt modelId="{B7D6212E-AC55-41C8-9EDE-235F477FF885}" type="sibTrans" cxnId="{E314678C-75CA-44DA-9EF6-755D358AFA96}">
      <dgm:prSet/>
      <dgm:spPr/>
      <dgm:t>
        <a:bodyPr/>
        <a:lstStyle/>
        <a:p>
          <a:endParaRPr lang="fi-FI"/>
        </a:p>
      </dgm:t>
    </dgm:pt>
    <dgm:pt modelId="{CA618005-6759-43CC-BC65-47497BB06595}">
      <dgm:prSet phldrT="[Teksti]"/>
      <dgm:spPr/>
      <dgm:t>
        <a:bodyPr/>
        <a:lstStyle/>
        <a:p>
          <a:r>
            <a:rPr lang="fi-FI" dirty="0"/>
            <a:t>HVA-valmistelu toimittaa luonnospohjat päätöksentekoon</a:t>
          </a:r>
        </a:p>
      </dgm:t>
    </dgm:pt>
    <dgm:pt modelId="{E434F451-4178-47A2-8A12-E50607D2828F}" type="parTrans" cxnId="{3938B5AB-937A-4A6D-B9F4-D3EB21891CA4}">
      <dgm:prSet/>
      <dgm:spPr/>
      <dgm:t>
        <a:bodyPr/>
        <a:lstStyle/>
        <a:p>
          <a:endParaRPr lang="fi-FI"/>
        </a:p>
      </dgm:t>
    </dgm:pt>
    <dgm:pt modelId="{F2A3B71F-554F-4879-A7E2-9BAC96413175}" type="sibTrans" cxnId="{3938B5AB-937A-4A6D-B9F4-D3EB21891CA4}">
      <dgm:prSet/>
      <dgm:spPr/>
      <dgm:t>
        <a:bodyPr/>
        <a:lstStyle/>
        <a:p>
          <a:endParaRPr lang="fi-FI"/>
        </a:p>
      </dgm:t>
    </dgm:pt>
    <dgm:pt modelId="{F2CAE0C8-ABE0-48F0-B925-4AEC07061EEC}">
      <dgm:prSet/>
      <dgm:spPr/>
      <dgm:t>
        <a:bodyPr/>
        <a:lstStyle/>
        <a:p>
          <a:r>
            <a:rPr lang="fi-FI" dirty="0"/>
            <a:t>Aluehallitus</a:t>
          </a:r>
        </a:p>
      </dgm:t>
    </dgm:pt>
    <dgm:pt modelId="{1FEE5B09-AD4C-4771-934F-B99E7D0C5C80}" type="parTrans" cxnId="{3D12A5EE-9FB0-4FA5-992F-72E6E2498093}">
      <dgm:prSet/>
      <dgm:spPr/>
      <dgm:t>
        <a:bodyPr/>
        <a:lstStyle/>
        <a:p>
          <a:endParaRPr lang="fi-FI"/>
        </a:p>
      </dgm:t>
    </dgm:pt>
    <dgm:pt modelId="{F86A93C9-41FC-44A7-A97C-954AB417AFD8}" type="sibTrans" cxnId="{3D12A5EE-9FB0-4FA5-992F-72E6E2498093}">
      <dgm:prSet/>
      <dgm:spPr/>
      <dgm:t>
        <a:bodyPr/>
        <a:lstStyle/>
        <a:p>
          <a:endParaRPr lang="fi-FI"/>
        </a:p>
      </dgm:t>
    </dgm:pt>
    <dgm:pt modelId="{0D03C532-CAB6-40BA-A438-909808270A68}">
      <dgm:prSet/>
      <dgm:spPr/>
      <dgm:t>
        <a:bodyPr/>
        <a:lstStyle/>
        <a:p>
          <a:r>
            <a:rPr lang="fi-FI" dirty="0"/>
            <a:t>Aluehallitus päättää liikkeen luovutuksesta 15.11.2022</a:t>
          </a:r>
        </a:p>
      </dgm:t>
    </dgm:pt>
    <dgm:pt modelId="{70E78007-CA89-49A6-969D-5D553FACEF0A}" type="parTrans" cxnId="{1A7E26C0-BFFD-4CAC-9996-3207C1BE9582}">
      <dgm:prSet/>
      <dgm:spPr/>
      <dgm:t>
        <a:bodyPr/>
        <a:lstStyle/>
        <a:p>
          <a:endParaRPr lang="fi-FI"/>
        </a:p>
      </dgm:t>
    </dgm:pt>
    <dgm:pt modelId="{B1DC886B-B964-401A-814D-BF2EB1F21895}" type="sibTrans" cxnId="{1A7E26C0-BFFD-4CAC-9996-3207C1BE9582}">
      <dgm:prSet/>
      <dgm:spPr/>
      <dgm:t>
        <a:bodyPr/>
        <a:lstStyle/>
        <a:p>
          <a:endParaRPr lang="fi-FI"/>
        </a:p>
      </dgm:t>
    </dgm:pt>
    <dgm:pt modelId="{1D14CECC-7BBD-4DAB-BA55-973310E6E1A8}">
      <dgm:prSet phldrT="[Teksti]"/>
      <dgm:spPr/>
      <dgm:t>
        <a:bodyPr/>
        <a:lstStyle/>
        <a:p>
          <a:r>
            <a:rPr lang="fi-FI" dirty="0"/>
            <a:t>HVA </a:t>
          </a:r>
          <a:r>
            <a:rPr lang="fi-FI" dirty="0" err="1"/>
            <a:t>Yt</a:t>
          </a:r>
          <a:r>
            <a:rPr lang="fi-FI" dirty="0"/>
            <a:t> käsittelee tarvittaessa tarkemman suunnitelman 27.10.</a:t>
          </a:r>
        </a:p>
      </dgm:t>
    </dgm:pt>
    <dgm:pt modelId="{0AB56DA7-68A3-473E-BE93-CE683AFA5954}" type="parTrans" cxnId="{E205ADA9-851E-4A26-ACFF-5289CF8A641C}">
      <dgm:prSet/>
      <dgm:spPr/>
      <dgm:t>
        <a:bodyPr/>
        <a:lstStyle/>
        <a:p>
          <a:endParaRPr lang="fi-FI"/>
        </a:p>
      </dgm:t>
    </dgm:pt>
    <dgm:pt modelId="{30E205CC-DAF5-42E1-B904-E338CED6C5EF}" type="sibTrans" cxnId="{E205ADA9-851E-4A26-ACFF-5289CF8A641C}">
      <dgm:prSet/>
      <dgm:spPr/>
      <dgm:t>
        <a:bodyPr/>
        <a:lstStyle/>
        <a:p>
          <a:endParaRPr lang="fi-FI"/>
        </a:p>
      </dgm:t>
    </dgm:pt>
    <dgm:pt modelId="{01960225-BA89-43C2-BD2A-16B61ACB3C01}" type="pres">
      <dgm:prSet presAssocID="{E2987C79-FB54-4151-A9D5-636B15224B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F47AB2F-6D42-4C39-A51C-CD4E0A4F60FC}" type="pres">
      <dgm:prSet presAssocID="{E2987C79-FB54-4151-A9D5-636B15224B72}" presName="tSp" presStyleCnt="0"/>
      <dgm:spPr/>
    </dgm:pt>
    <dgm:pt modelId="{3E20A4C4-FC0C-44F4-A84E-EB5B9BDC177E}" type="pres">
      <dgm:prSet presAssocID="{E2987C79-FB54-4151-A9D5-636B15224B72}" presName="bSp" presStyleCnt="0"/>
      <dgm:spPr/>
    </dgm:pt>
    <dgm:pt modelId="{3774719D-8B0A-479E-96ED-CFDFEF6EE495}" type="pres">
      <dgm:prSet presAssocID="{E2987C79-FB54-4151-A9D5-636B15224B72}" presName="process" presStyleCnt="0"/>
      <dgm:spPr/>
    </dgm:pt>
    <dgm:pt modelId="{453BA731-0933-4525-86BB-A2D0F7C37775}" type="pres">
      <dgm:prSet presAssocID="{C8DC6C57-1DF2-4DD9-8D84-31EAD8B041C9}" presName="composite1" presStyleCnt="0"/>
      <dgm:spPr/>
    </dgm:pt>
    <dgm:pt modelId="{FE846EDC-F83C-4412-91AE-D3CC9D6E2B38}" type="pres">
      <dgm:prSet presAssocID="{C8DC6C57-1DF2-4DD9-8D84-31EAD8B041C9}" presName="dummyNode1" presStyleLbl="node1" presStyleIdx="0" presStyleCnt="4"/>
      <dgm:spPr/>
    </dgm:pt>
    <dgm:pt modelId="{7B198866-71C9-4D93-9457-4E5981DF40CB}" type="pres">
      <dgm:prSet presAssocID="{C8DC6C57-1DF2-4DD9-8D84-31EAD8B041C9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CE74733-0B00-4299-88BC-BCBBADCD904A}" type="pres">
      <dgm:prSet presAssocID="{C8DC6C57-1DF2-4DD9-8D84-31EAD8B041C9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52DD6C4-58F8-4C6D-AF5C-3C9268DF47FC}" type="pres">
      <dgm:prSet presAssocID="{C8DC6C57-1DF2-4DD9-8D84-31EAD8B041C9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7A910E0-FD2B-44C7-939E-1A363C550981}" type="pres">
      <dgm:prSet presAssocID="{C8DC6C57-1DF2-4DD9-8D84-31EAD8B041C9}" presName="connSite1" presStyleCnt="0"/>
      <dgm:spPr/>
    </dgm:pt>
    <dgm:pt modelId="{814F124A-BD99-4B56-B87E-693667D3898B}" type="pres">
      <dgm:prSet presAssocID="{AE01772A-9BA5-4A18-855D-BE62DC6FB64D}" presName="Name9" presStyleLbl="sibTrans2D1" presStyleIdx="0" presStyleCnt="3"/>
      <dgm:spPr/>
      <dgm:t>
        <a:bodyPr/>
        <a:lstStyle/>
        <a:p>
          <a:endParaRPr lang="fi-FI"/>
        </a:p>
      </dgm:t>
    </dgm:pt>
    <dgm:pt modelId="{EE3C080A-DC7E-45CF-9F3B-9D9C3EC0088D}" type="pres">
      <dgm:prSet presAssocID="{1EB79AE6-9966-4A12-8CF3-7DC1131E9230}" presName="composite2" presStyleCnt="0"/>
      <dgm:spPr/>
    </dgm:pt>
    <dgm:pt modelId="{DF417F68-A99C-4B7C-8AD5-C27D45CF6F0C}" type="pres">
      <dgm:prSet presAssocID="{1EB79AE6-9966-4A12-8CF3-7DC1131E9230}" presName="dummyNode2" presStyleLbl="node1" presStyleIdx="0" presStyleCnt="4"/>
      <dgm:spPr/>
    </dgm:pt>
    <dgm:pt modelId="{49A1A38F-0A7A-4BA1-B454-BECE04B65943}" type="pres">
      <dgm:prSet presAssocID="{1EB79AE6-9966-4A12-8CF3-7DC1131E9230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2EAC8E-357B-4859-B298-73178F3B6A2A}" type="pres">
      <dgm:prSet presAssocID="{1EB79AE6-9966-4A12-8CF3-7DC1131E9230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3BD7A05-8BE7-4437-B478-B4F98DC64C6F}" type="pres">
      <dgm:prSet presAssocID="{1EB79AE6-9966-4A12-8CF3-7DC1131E9230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B9EE088-4B96-420D-8BFC-3027C8F46713}" type="pres">
      <dgm:prSet presAssocID="{1EB79AE6-9966-4A12-8CF3-7DC1131E9230}" presName="connSite2" presStyleCnt="0"/>
      <dgm:spPr/>
    </dgm:pt>
    <dgm:pt modelId="{4C0D6A59-E050-46E7-AA8E-205B7ADF3F69}" type="pres">
      <dgm:prSet presAssocID="{6F3BB05D-FDA8-492E-8C1E-ACFE0607FE18}" presName="Name18" presStyleLbl="sibTrans2D1" presStyleIdx="1" presStyleCnt="3"/>
      <dgm:spPr/>
      <dgm:t>
        <a:bodyPr/>
        <a:lstStyle/>
        <a:p>
          <a:endParaRPr lang="fi-FI"/>
        </a:p>
      </dgm:t>
    </dgm:pt>
    <dgm:pt modelId="{810C3669-BE65-41CE-A789-9F4A5E204752}" type="pres">
      <dgm:prSet presAssocID="{E03F07F2-9305-420C-A520-3E0E1EEFCA5E}" presName="composite1" presStyleCnt="0"/>
      <dgm:spPr/>
    </dgm:pt>
    <dgm:pt modelId="{CD5BAD53-9D5D-4594-848F-59AC8304EE79}" type="pres">
      <dgm:prSet presAssocID="{E03F07F2-9305-420C-A520-3E0E1EEFCA5E}" presName="dummyNode1" presStyleLbl="node1" presStyleIdx="1" presStyleCnt="4"/>
      <dgm:spPr/>
    </dgm:pt>
    <dgm:pt modelId="{4311FD92-7C24-42F8-BE05-46C25B69E87E}" type="pres">
      <dgm:prSet presAssocID="{E03F07F2-9305-420C-A520-3E0E1EEFCA5E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55693EF-329F-459B-BC2F-D6919DA340D8}" type="pres">
      <dgm:prSet presAssocID="{E03F07F2-9305-420C-A520-3E0E1EEFCA5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FDAD1F3-1DBE-4FC5-A641-CA9A95CABF03}" type="pres">
      <dgm:prSet presAssocID="{E03F07F2-9305-420C-A520-3E0E1EEFCA5E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4DCBAF1-8688-441D-B831-2E72764F48D7}" type="pres">
      <dgm:prSet presAssocID="{E03F07F2-9305-420C-A520-3E0E1EEFCA5E}" presName="connSite1" presStyleCnt="0"/>
      <dgm:spPr/>
    </dgm:pt>
    <dgm:pt modelId="{BA4749A0-9C2F-4329-8600-B89A278E86BE}" type="pres">
      <dgm:prSet presAssocID="{9F93E3A3-81CA-4D3D-A7D3-4142925B6217}" presName="Name9" presStyleLbl="sibTrans2D1" presStyleIdx="2" presStyleCnt="3"/>
      <dgm:spPr/>
      <dgm:t>
        <a:bodyPr/>
        <a:lstStyle/>
        <a:p>
          <a:endParaRPr lang="fi-FI"/>
        </a:p>
      </dgm:t>
    </dgm:pt>
    <dgm:pt modelId="{8FD00E6D-D97D-4713-BB64-9902C4286E54}" type="pres">
      <dgm:prSet presAssocID="{F2CAE0C8-ABE0-48F0-B925-4AEC07061EEC}" presName="composite2" presStyleCnt="0"/>
      <dgm:spPr/>
    </dgm:pt>
    <dgm:pt modelId="{E7E2AF51-ADE7-49DE-8169-B533963804E7}" type="pres">
      <dgm:prSet presAssocID="{F2CAE0C8-ABE0-48F0-B925-4AEC07061EEC}" presName="dummyNode2" presStyleLbl="node1" presStyleIdx="2" presStyleCnt="4"/>
      <dgm:spPr/>
    </dgm:pt>
    <dgm:pt modelId="{25FFCB8C-BA88-4F93-AAAB-72F2390D7159}" type="pres">
      <dgm:prSet presAssocID="{F2CAE0C8-ABE0-48F0-B925-4AEC07061EEC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923ECDB-4F40-4225-9C57-3739AAD97FEF}" type="pres">
      <dgm:prSet presAssocID="{F2CAE0C8-ABE0-48F0-B925-4AEC07061EEC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B493F92-E7DC-40B2-B7B3-F8CB08648AB2}" type="pres">
      <dgm:prSet presAssocID="{F2CAE0C8-ABE0-48F0-B925-4AEC07061EEC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6E61A1A-F377-4BB8-A96B-16A5164AC0B0}" type="pres">
      <dgm:prSet presAssocID="{F2CAE0C8-ABE0-48F0-B925-4AEC07061EEC}" presName="connSite2" presStyleCnt="0"/>
      <dgm:spPr/>
    </dgm:pt>
  </dgm:ptLst>
  <dgm:cxnLst>
    <dgm:cxn modelId="{9AAC1495-ED24-4137-B501-D21D504BF484}" srcId="{1EB79AE6-9966-4A12-8CF3-7DC1131E9230}" destId="{4F5A2DC7-BCC5-4795-89C9-FD3C0CA7A930}" srcOrd="0" destOrd="0" parTransId="{C21D3119-FF93-4FCC-B1BE-FF5DC186B2C2}" sibTransId="{58FEA7AD-65EC-4BE2-B68D-C9E52978DC28}"/>
    <dgm:cxn modelId="{596444E6-7411-48F2-A6E0-A995F354DDAC}" type="presOf" srcId="{1D14CECC-7BBD-4DAB-BA55-973310E6E1A8}" destId="{7B198866-71C9-4D93-9457-4E5981DF40CB}" srcOrd="0" destOrd="1" presId="urn:microsoft.com/office/officeart/2005/8/layout/hProcess4"/>
    <dgm:cxn modelId="{4E717EA0-E3FF-4A6C-8A70-18292711376C}" type="presOf" srcId="{0D03C532-CAB6-40BA-A438-909808270A68}" destId="{B923ECDB-4F40-4225-9C57-3739AAD97FEF}" srcOrd="1" destOrd="0" presId="urn:microsoft.com/office/officeart/2005/8/layout/hProcess4"/>
    <dgm:cxn modelId="{3938B5AB-937A-4A6D-B9F4-D3EB21891CA4}" srcId="{E03F07F2-9305-420C-A520-3E0E1EEFCA5E}" destId="{CA618005-6759-43CC-BC65-47497BB06595}" srcOrd="2" destOrd="0" parTransId="{E434F451-4178-47A2-8A12-E50607D2828F}" sibTransId="{F2A3B71F-554F-4879-A7E2-9BAC96413175}"/>
    <dgm:cxn modelId="{B6FDFFB7-E3C8-4FA6-AEC3-80024AEAC89F}" type="presOf" srcId="{5C4609A2-BFE2-4A56-A429-195A40E02B90}" destId="{D55693EF-329F-459B-BC2F-D6919DA340D8}" srcOrd="1" destOrd="1" presId="urn:microsoft.com/office/officeart/2005/8/layout/hProcess4"/>
    <dgm:cxn modelId="{BBA1D9CA-1B3C-4915-BF88-DFEE9A9161B5}" type="presOf" srcId="{1EB79AE6-9966-4A12-8CF3-7DC1131E9230}" destId="{A3BD7A05-8BE7-4437-B478-B4F98DC64C6F}" srcOrd="0" destOrd="0" presId="urn:microsoft.com/office/officeart/2005/8/layout/hProcess4"/>
    <dgm:cxn modelId="{579670F1-0480-443F-BA7D-E055CAD2792A}" type="presOf" srcId="{E2987C79-FB54-4151-A9D5-636B15224B72}" destId="{01960225-BA89-43C2-BD2A-16B61ACB3C01}" srcOrd="0" destOrd="0" presId="urn:microsoft.com/office/officeart/2005/8/layout/hProcess4"/>
    <dgm:cxn modelId="{D40EA027-0F9D-42FB-9669-131151A51B6E}" type="presOf" srcId="{AE01772A-9BA5-4A18-855D-BE62DC6FB64D}" destId="{814F124A-BD99-4B56-B87E-693667D3898B}" srcOrd="0" destOrd="0" presId="urn:microsoft.com/office/officeart/2005/8/layout/hProcess4"/>
    <dgm:cxn modelId="{E86E9C06-CC6B-4CF6-80D0-C18BE8CF9D48}" srcId="{E03F07F2-9305-420C-A520-3E0E1EEFCA5E}" destId="{D15A8C77-E45E-4066-AC6C-0908950BA794}" srcOrd="0" destOrd="0" parTransId="{697C6FF4-1F56-4163-A028-6721989EB968}" sibTransId="{0765D479-B022-4FE6-A734-E1B16168A747}"/>
    <dgm:cxn modelId="{1EB1A3EA-3D2B-453C-8D90-A6F7EB92A275}" type="presOf" srcId="{A5FA4109-06AE-44D0-80B4-EA81EE584450}" destId="{AE2EAC8E-357B-4859-B298-73178F3B6A2A}" srcOrd="1" destOrd="1" presId="urn:microsoft.com/office/officeart/2005/8/layout/hProcess4"/>
    <dgm:cxn modelId="{E205ADA9-851E-4A26-ACFF-5289CF8A641C}" srcId="{C8DC6C57-1DF2-4DD9-8D84-31EAD8B041C9}" destId="{1D14CECC-7BBD-4DAB-BA55-973310E6E1A8}" srcOrd="1" destOrd="0" parTransId="{0AB56DA7-68A3-473E-BE93-CE683AFA5954}" sibTransId="{30E205CC-DAF5-42E1-B904-E338CED6C5EF}"/>
    <dgm:cxn modelId="{8E4FB9C6-C858-47A1-A40D-0175159EAE32}" type="presOf" srcId="{4F5A2DC7-BCC5-4795-89C9-FD3C0CA7A930}" destId="{49A1A38F-0A7A-4BA1-B454-BECE04B65943}" srcOrd="0" destOrd="0" presId="urn:microsoft.com/office/officeart/2005/8/layout/hProcess4"/>
    <dgm:cxn modelId="{9C92C956-3EFA-4986-A1BB-E1B126B0A922}" type="presOf" srcId="{0D03C532-CAB6-40BA-A438-909808270A68}" destId="{25FFCB8C-BA88-4F93-AAAB-72F2390D7159}" srcOrd="0" destOrd="0" presId="urn:microsoft.com/office/officeart/2005/8/layout/hProcess4"/>
    <dgm:cxn modelId="{A44A59A4-0B40-4BCA-B66E-E661C40CFADA}" type="presOf" srcId="{1D14CECC-7BBD-4DAB-BA55-973310E6E1A8}" destId="{8CE74733-0B00-4299-88BC-BCBBADCD904A}" srcOrd="1" destOrd="1" presId="urn:microsoft.com/office/officeart/2005/8/layout/hProcess4"/>
    <dgm:cxn modelId="{F5503D0E-906F-41F1-96EC-8B05784A51E9}" type="presOf" srcId="{7EC4766B-1A75-489E-83D1-404930C247F3}" destId="{7B198866-71C9-4D93-9457-4E5981DF40CB}" srcOrd="0" destOrd="0" presId="urn:microsoft.com/office/officeart/2005/8/layout/hProcess4"/>
    <dgm:cxn modelId="{C8BBF59B-A1FF-44DC-BA53-D4CDB13EE355}" srcId="{E2987C79-FB54-4151-A9D5-636B15224B72}" destId="{E03F07F2-9305-420C-A520-3E0E1EEFCA5E}" srcOrd="2" destOrd="0" parTransId="{9023608B-6759-49DD-A4BA-2CD8BA128893}" sibTransId="{9F93E3A3-81CA-4D3D-A7D3-4142925B6217}"/>
    <dgm:cxn modelId="{C493E817-BCC8-4B5B-893D-10FA4E8DD283}" srcId="{1EB79AE6-9966-4A12-8CF3-7DC1131E9230}" destId="{A5FA4109-06AE-44D0-80B4-EA81EE584450}" srcOrd="1" destOrd="0" parTransId="{1B319636-DD5F-4B3D-A8EF-0770E56F1463}" sibTransId="{217DCBAA-0502-4E75-A526-7139F84A2AA5}"/>
    <dgm:cxn modelId="{F1F14462-94C2-46FD-ACCC-21C096E59605}" srcId="{1EB79AE6-9966-4A12-8CF3-7DC1131E9230}" destId="{9F8EBC70-422B-4FF0-80FE-447BD9706C89}" srcOrd="2" destOrd="0" parTransId="{A7B61B77-128E-4CB4-B5DA-8979B5FE84A9}" sibTransId="{FD6CEE13-C86A-401C-A824-6B46EE9E691F}"/>
    <dgm:cxn modelId="{6A6831C0-743A-4B26-9261-3D84191744B7}" type="presOf" srcId="{D15A8C77-E45E-4066-AC6C-0908950BA794}" destId="{4311FD92-7C24-42F8-BE05-46C25B69E87E}" srcOrd="0" destOrd="0" presId="urn:microsoft.com/office/officeart/2005/8/layout/hProcess4"/>
    <dgm:cxn modelId="{3D12A5EE-9FB0-4FA5-992F-72E6E2498093}" srcId="{E2987C79-FB54-4151-A9D5-636B15224B72}" destId="{F2CAE0C8-ABE0-48F0-B925-4AEC07061EEC}" srcOrd="3" destOrd="0" parTransId="{1FEE5B09-AD4C-4771-934F-B99E7D0C5C80}" sibTransId="{F86A93C9-41FC-44A7-A97C-954AB417AFD8}"/>
    <dgm:cxn modelId="{56B8D953-A22B-434C-9AC5-3F3E025A9BA5}" type="presOf" srcId="{F2CAE0C8-ABE0-48F0-B925-4AEC07061EEC}" destId="{DB493F92-E7DC-40B2-B7B3-F8CB08648AB2}" srcOrd="0" destOrd="0" presId="urn:microsoft.com/office/officeart/2005/8/layout/hProcess4"/>
    <dgm:cxn modelId="{DD51407A-6124-427C-9BD1-28F88DDA1D5A}" type="presOf" srcId="{6F3BB05D-FDA8-492E-8C1E-ACFE0607FE18}" destId="{4C0D6A59-E050-46E7-AA8E-205B7ADF3F69}" srcOrd="0" destOrd="0" presId="urn:microsoft.com/office/officeart/2005/8/layout/hProcess4"/>
    <dgm:cxn modelId="{4BC09E74-15C7-4756-877A-E56749328146}" type="presOf" srcId="{9F93E3A3-81CA-4D3D-A7D3-4142925B6217}" destId="{BA4749A0-9C2F-4329-8600-B89A278E86BE}" srcOrd="0" destOrd="0" presId="urn:microsoft.com/office/officeart/2005/8/layout/hProcess4"/>
    <dgm:cxn modelId="{E05F3076-EBC0-4ABE-8AC2-341909786367}" srcId="{E2987C79-FB54-4151-A9D5-636B15224B72}" destId="{1EB79AE6-9966-4A12-8CF3-7DC1131E9230}" srcOrd="1" destOrd="0" parTransId="{5E8975F5-3B91-4DE2-AE82-B0AE4C066745}" sibTransId="{6F3BB05D-FDA8-492E-8C1E-ACFE0607FE18}"/>
    <dgm:cxn modelId="{930CFA50-3E66-40C4-BD39-A27EF60EE3E8}" type="presOf" srcId="{CA618005-6759-43CC-BC65-47497BB06595}" destId="{4311FD92-7C24-42F8-BE05-46C25B69E87E}" srcOrd="0" destOrd="2" presId="urn:microsoft.com/office/officeart/2005/8/layout/hProcess4"/>
    <dgm:cxn modelId="{06D201ED-5D70-47B6-B1DD-BAF8ADBAF82B}" type="presOf" srcId="{C8DC6C57-1DF2-4DD9-8D84-31EAD8B041C9}" destId="{E52DD6C4-58F8-4C6D-AF5C-3C9268DF47FC}" srcOrd="0" destOrd="0" presId="urn:microsoft.com/office/officeart/2005/8/layout/hProcess4"/>
    <dgm:cxn modelId="{79591387-DCFD-4234-BD3A-74BB700BA223}" type="presOf" srcId="{4F5A2DC7-BCC5-4795-89C9-FD3C0CA7A930}" destId="{AE2EAC8E-357B-4859-B298-73178F3B6A2A}" srcOrd="1" destOrd="0" presId="urn:microsoft.com/office/officeart/2005/8/layout/hProcess4"/>
    <dgm:cxn modelId="{83283BA6-6567-42C7-B8DB-94F89D787AE2}" type="presOf" srcId="{5C4609A2-BFE2-4A56-A429-195A40E02B90}" destId="{4311FD92-7C24-42F8-BE05-46C25B69E87E}" srcOrd="0" destOrd="1" presId="urn:microsoft.com/office/officeart/2005/8/layout/hProcess4"/>
    <dgm:cxn modelId="{1AD55ECD-E052-45F8-B486-90FC113808DE}" srcId="{C8DC6C57-1DF2-4DD9-8D84-31EAD8B041C9}" destId="{7EC4766B-1A75-489E-83D1-404930C247F3}" srcOrd="0" destOrd="0" parTransId="{C48B79B1-68A2-4167-BD00-3B2C6520C0F3}" sibTransId="{F98DB4BE-31E9-4EE5-BFAD-A17CF3973337}"/>
    <dgm:cxn modelId="{E26F3A1C-17C3-4163-8865-82A61DD94FB5}" type="presOf" srcId="{E03F07F2-9305-420C-A520-3E0E1EEFCA5E}" destId="{4FDAD1F3-1DBE-4FC5-A641-CA9A95CABF03}" srcOrd="0" destOrd="0" presId="urn:microsoft.com/office/officeart/2005/8/layout/hProcess4"/>
    <dgm:cxn modelId="{1A7E26C0-BFFD-4CAC-9996-3207C1BE9582}" srcId="{F2CAE0C8-ABE0-48F0-B925-4AEC07061EEC}" destId="{0D03C532-CAB6-40BA-A438-909808270A68}" srcOrd="0" destOrd="0" parTransId="{70E78007-CA89-49A6-969D-5D553FACEF0A}" sibTransId="{B1DC886B-B964-401A-814D-BF2EB1F21895}"/>
    <dgm:cxn modelId="{957F6154-82D4-4E0F-BAAE-F8BA4F37640D}" type="presOf" srcId="{CA618005-6759-43CC-BC65-47497BB06595}" destId="{D55693EF-329F-459B-BC2F-D6919DA340D8}" srcOrd="1" destOrd="2" presId="urn:microsoft.com/office/officeart/2005/8/layout/hProcess4"/>
    <dgm:cxn modelId="{E314678C-75CA-44DA-9EF6-755D358AFA96}" srcId="{E03F07F2-9305-420C-A520-3E0E1EEFCA5E}" destId="{5C4609A2-BFE2-4A56-A429-195A40E02B90}" srcOrd="1" destOrd="0" parTransId="{904B31B6-310E-4ECA-9C4D-72D3DE969304}" sibTransId="{B7D6212E-AC55-41C8-9EDE-235F477FF885}"/>
    <dgm:cxn modelId="{AB8802C5-561C-4616-9880-71F74D7E3389}" srcId="{E2987C79-FB54-4151-A9D5-636B15224B72}" destId="{C8DC6C57-1DF2-4DD9-8D84-31EAD8B041C9}" srcOrd="0" destOrd="0" parTransId="{B23CA0C6-4806-41D3-9C1C-8C40049C44CF}" sibTransId="{AE01772A-9BA5-4A18-855D-BE62DC6FB64D}"/>
    <dgm:cxn modelId="{75414BAB-75AB-4923-9A5A-62DB960F2C22}" type="presOf" srcId="{D15A8C77-E45E-4066-AC6C-0908950BA794}" destId="{D55693EF-329F-459B-BC2F-D6919DA340D8}" srcOrd="1" destOrd="0" presId="urn:microsoft.com/office/officeart/2005/8/layout/hProcess4"/>
    <dgm:cxn modelId="{6B03BD32-38E9-4A85-BCF3-DF481B79027A}" type="presOf" srcId="{9F8EBC70-422B-4FF0-80FE-447BD9706C89}" destId="{AE2EAC8E-357B-4859-B298-73178F3B6A2A}" srcOrd="1" destOrd="2" presId="urn:microsoft.com/office/officeart/2005/8/layout/hProcess4"/>
    <dgm:cxn modelId="{FF36D1F2-025B-496A-A122-84B24BF5F1F2}" type="presOf" srcId="{7EC4766B-1A75-489E-83D1-404930C247F3}" destId="{8CE74733-0B00-4299-88BC-BCBBADCD904A}" srcOrd="1" destOrd="0" presId="urn:microsoft.com/office/officeart/2005/8/layout/hProcess4"/>
    <dgm:cxn modelId="{5E6A0434-5F8E-4CB0-9D7A-18BA3FCDEDCC}" type="presOf" srcId="{9F8EBC70-422B-4FF0-80FE-447BD9706C89}" destId="{49A1A38F-0A7A-4BA1-B454-BECE04B65943}" srcOrd="0" destOrd="2" presId="urn:microsoft.com/office/officeart/2005/8/layout/hProcess4"/>
    <dgm:cxn modelId="{862A746B-7B7E-49E3-8C56-BFCE81662CD1}" type="presOf" srcId="{A5FA4109-06AE-44D0-80B4-EA81EE584450}" destId="{49A1A38F-0A7A-4BA1-B454-BECE04B65943}" srcOrd="0" destOrd="1" presId="urn:microsoft.com/office/officeart/2005/8/layout/hProcess4"/>
    <dgm:cxn modelId="{21077E9B-B90F-4A0B-B037-0CCE5CAAB8FE}" type="presParOf" srcId="{01960225-BA89-43C2-BD2A-16B61ACB3C01}" destId="{2F47AB2F-6D42-4C39-A51C-CD4E0A4F60FC}" srcOrd="0" destOrd="0" presId="urn:microsoft.com/office/officeart/2005/8/layout/hProcess4"/>
    <dgm:cxn modelId="{62161A1C-CCEA-4725-9E8E-E72616791D11}" type="presParOf" srcId="{01960225-BA89-43C2-BD2A-16B61ACB3C01}" destId="{3E20A4C4-FC0C-44F4-A84E-EB5B9BDC177E}" srcOrd="1" destOrd="0" presId="urn:microsoft.com/office/officeart/2005/8/layout/hProcess4"/>
    <dgm:cxn modelId="{8E124A8F-9CBA-4877-AC9A-9EF3A4BF96B3}" type="presParOf" srcId="{01960225-BA89-43C2-BD2A-16B61ACB3C01}" destId="{3774719D-8B0A-479E-96ED-CFDFEF6EE495}" srcOrd="2" destOrd="0" presId="urn:microsoft.com/office/officeart/2005/8/layout/hProcess4"/>
    <dgm:cxn modelId="{B5CD5B52-A5E3-4B2D-9FA3-88F84DAC43F5}" type="presParOf" srcId="{3774719D-8B0A-479E-96ED-CFDFEF6EE495}" destId="{453BA731-0933-4525-86BB-A2D0F7C37775}" srcOrd="0" destOrd="0" presId="urn:microsoft.com/office/officeart/2005/8/layout/hProcess4"/>
    <dgm:cxn modelId="{8BBCC45E-F7AF-4BB2-B1F7-D689804EA871}" type="presParOf" srcId="{453BA731-0933-4525-86BB-A2D0F7C37775}" destId="{FE846EDC-F83C-4412-91AE-D3CC9D6E2B38}" srcOrd="0" destOrd="0" presId="urn:microsoft.com/office/officeart/2005/8/layout/hProcess4"/>
    <dgm:cxn modelId="{30E63A4B-87C9-4143-9507-A2D681279CAE}" type="presParOf" srcId="{453BA731-0933-4525-86BB-A2D0F7C37775}" destId="{7B198866-71C9-4D93-9457-4E5981DF40CB}" srcOrd="1" destOrd="0" presId="urn:microsoft.com/office/officeart/2005/8/layout/hProcess4"/>
    <dgm:cxn modelId="{1123FAF4-EDB8-416C-AA45-D7EB7B9FCE6E}" type="presParOf" srcId="{453BA731-0933-4525-86BB-A2D0F7C37775}" destId="{8CE74733-0B00-4299-88BC-BCBBADCD904A}" srcOrd="2" destOrd="0" presId="urn:microsoft.com/office/officeart/2005/8/layout/hProcess4"/>
    <dgm:cxn modelId="{B5A0228B-7964-4AEE-BC1A-8A6EC408D284}" type="presParOf" srcId="{453BA731-0933-4525-86BB-A2D0F7C37775}" destId="{E52DD6C4-58F8-4C6D-AF5C-3C9268DF47FC}" srcOrd="3" destOrd="0" presId="urn:microsoft.com/office/officeart/2005/8/layout/hProcess4"/>
    <dgm:cxn modelId="{61C9EACE-D79B-470A-8C6C-2EFE50BDB9E5}" type="presParOf" srcId="{453BA731-0933-4525-86BB-A2D0F7C37775}" destId="{47A910E0-FD2B-44C7-939E-1A363C550981}" srcOrd="4" destOrd="0" presId="urn:microsoft.com/office/officeart/2005/8/layout/hProcess4"/>
    <dgm:cxn modelId="{4989723C-316D-49BD-9E80-E589A7860BB1}" type="presParOf" srcId="{3774719D-8B0A-479E-96ED-CFDFEF6EE495}" destId="{814F124A-BD99-4B56-B87E-693667D3898B}" srcOrd="1" destOrd="0" presId="urn:microsoft.com/office/officeart/2005/8/layout/hProcess4"/>
    <dgm:cxn modelId="{890F84DD-BAFF-4E47-BE8B-EFB8F7FE0FE1}" type="presParOf" srcId="{3774719D-8B0A-479E-96ED-CFDFEF6EE495}" destId="{EE3C080A-DC7E-45CF-9F3B-9D9C3EC0088D}" srcOrd="2" destOrd="0" presId="urn:microsoft.com/office/officeart/2005/8/layout/hProcess4"/>
    <dgm:cxn modelId="{EE9A7B84-7504-4CFE-B83C-BDC0AAB18B0E}" type="presParOf" srcId="{EE3C080A-DC7E-45CF-9F3B-9D9C3EC0088D}" destId="{DF417F68-A99C-4B7C-8AD5-C27D45CF6F0C}" srcOrd="0" destOrd="0" presId="urn:microsoft.com/office/officeart/2005/8/layout/hProcess4"/>
    <dgm:cxn modelId="{56BB400E-A85D-4ECD-926A-78C30FC9B63C}" type="presParOf" srcId="{EE3C080A-DC7E-45CF-9F3B-9D9C3EC0088D}" destId="{49A1A38F-0A7A-4BA1-B454-BECE04B65943}" srcOrd="1" destOrd="0" presId="urn:microsoft.com/office/officeart/2005/8/layout/hProcess4"/>
    <dgm:cxn modelId="{2642ACD3-37D6-4AC6-933A-A36BF5786044}" type="presParOf" srcId="{EE3C080A-DC7E-45CF-9F3B-9D9C3EC0088D}" destId="{AE2EAC8E-357B-4859-B298-73178F3B6A2A}" srcOrd="2" destOrd="0" presId="urn:microsoft.com/office/officeart/2005/8/layout/hProcess4"/>
    <dgm:cxn modelId="{521FFB37-D4E6-4A88-BE27-223548981F10}" type="presParOf" srcId="{EE3C080A-DC7E-45CF-9F3B-9D9C3EC0088D}" destId="{A3BD7A05-8BE7-4437-B478-B4F98DC64C6F}" srcOrd="3" destOrd="0" presId="urn:microsoft.com/office/officeart/2005/8/layout/hProcess4"/>
    <dgm:cxn modelId="{EBB0C010-E7E6-44BD-9111-2CF2A72FAFFA}" type="presParOf" srcId="{EE3C080A-DC7E-45CF-9F3B-9D9C3EC0088D}" destId="{1B9EE088-4B96-420D-8BFC-3027C8F46713}" srcOrd="4" destOrd="0" presId="urn:microsoft.com/office/officeart/2005/8/layout/hProcess4"/>
    <dgm:cxn modelId="{6D580D2B-C7E3-4230-82E8-85BD8FB9E124}" type="presParOf" srcId="{3774719D-8B0A-479E-96ED-CFDFEF6EE495}" destId="{4C0D6A59-E050-46E7-AA8E-205B7ADF3F69}" srcOrd="3" destOrd="0" presId="urn:microsoft.com/office/officeart/2005/8/layout/hProcess4"/>
    <dgm:cxn modelId="{BDA94817-F3B2-47E7-A835-9F9099AF5201}" type="presParOf" srcId="{3774719D-8B0A-479E-96ED-CFDFEF6EE495}" destId="{810C3669-BE65-41CE-A789-9F4A5E204752}" srcOrd="4" destOrd="0" presId="urn:microsoft.com/office/officeart/2005/8/layout/hProcess4"/>
    <dgm:cxn modelId="{9684E288-BB7D-4335-950D-02498549F7D8}" type="presParOf" srcId="{810C3669-BE65-41CE-A789-9F4A5E204752}" destId="{CD5BAD53-9D5D-4594-848F-59AC8304EE79}" srcOrd="0" destOrd="0" presId="urn:microsoft.com/office/officeart/2005/8/layout/hProcess4"/>
    <dgm:cxn modelId="{EC96D0D1-C053-481D-81E3-572FBA7D8B5C}" type="presParOf" srcId="{810C3669-BE65-41CE-A789-9F4A5E204752}" destId="{4311FD92-7C24-42F8-BE05-46C25B69E87E}" srcOrd="1" destOrd="0" presId="urn:microsoft.com/office/officeart/2005/8/layout/hProcess4"/>
    <dgm:cxn modelId="{930910D0-C2E1-4026-B4AA-4D1242BF9869}" type="presParOf" srcId="{810C3669-BE65-41CE-A789-9F4A5E204752}" destId="{D55693EF-329F-459B-BC2F-D6919DA340D8}" srcOrd="2" destOrd="0" presId="urn:microsoft.com/office/officeart/2005/8/layout/hProcess4"/>
    <dgm:cxn modelId="{4271DDD2-7FD0-40A6-8901-7863BF39725C}" type="presParOf" srcId="{810C3669-BE65-41CE-A789-9F4A5E204752}" destId="{4FDAD1F3-1DBE-4FC5-A641-CA9A95CABF03}" srcOrd="3" destOrd="0" presId="urn:microsoft.com/office/officeart/2005/8/layout/hProcess4"/>
    <dgm:cxn modelId="{68A59AA4-BF3E-4B57-9E30-50ABBC7DCA86}" type="presParOf" srcId="{810C3669-BE65-41CE-A789-9F4A5E204752}" destId="{54DCBAF1-8688-441D-B831-2E72764F48D7}" srcOrd="4" destOrd="0" presId="urn:microsoft.com/office/officeart/2005/8/layout/hProcess4"/>
    <dgm:cxn modelId="{FB69F1ED-8A62-4375-BB82-A1CC660BC369}" type="presParOf" srcId="{3774719D-8B0A-479E-96ED-CFDFEF6EE495}" destId="{BA4749A0-9C2F-4329-8600-B89A278E86BE}" srcOrd="5" destOrd="0" presId="urn:microsoft.com/office/officeart/2005/8/layout/hProcess4"/>
    <dgm:cxn modelId="{7B7038DF-E55B-453C-830E-C9A70B9ECB46}" type="presParOf" srcId="{3774719D-8B0A-479E-96ED-CFDFEF6EE495}" destId="{8FD00E6D-D97D-4713-BB64-9902C4286E54}" srcOrd="6" destOrd="0" presId="urn:microsoft.com/office/officeart/2005/8/layout/hProcess4"/>
    <dgm:cxn modelId="{73DB7D03-C342-495E-84EB-0AB8C79B1ECD}" type="presParOf" srcId="{8FD00E6D-D97D-4713-BB64-9902C4286E54}" destId="{E7E2AF51-ADE7-49DE-8169-B533963804E7}" srcOrd="0" destOrd="0" presId="urn:microsoft.com/office/officeart/2005/8/layout/hProcess4"/>
    <dgm:cxn modelId="{B233AFB2-EE05-45ED-9168-900FC15B638B}" type="presParOf" srcId="{8FD00E6D-D97D-4713-BB64-9902C4286E54}" destId="{25FFCB8C-BA88-4F93-AAAB-72F2390D7159}" srcOrd="1" destOrd="0" presId="urn:microsoft.com/office/officeart/2005/8/layout/hProcess4"/>
    <dgm:cxn modelId="{3171587A-E9B4-43FC-B9D4-99625B16723D}" type="presParOf" srcId="{8FD00E6D-D97D-4713-BB64-9902C4286E54}" destId="{B923ECDB-4F40-4225-9C57-3739AAD97FEF}" srcOrd="2" destOrd="0" presId="urn:microsoft.com/office/officeart/2005/8/layout/hProcess4"/>
    <dgm:cxn modelId="{6BD8741C-FCD0-4951-A47E-C2115939EB01}" type="presParOf" srcId="{8FD00E6D-D97D-4713-BB64-9902C4286E54}" destId="{DB493F92-E7DC-40B2-B7B3-F8CB08648AB2}" srcOrd="3" destOrd="0" presId="urn:microsoft.com/office/officeart/2005/8/layout/hProcess4"/>
    <dgm:cxn modelId="{2FAF7FA4-C77D-4A6D-951D-648640ADFC3A}" type="presParOf" srcId="{8FD00E6D-D97D-4713-BB64-9902C4286E54}" destId="{66E61A1A-F377-4BB8-A96B-16A5164AC0B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98866-71C9-4D93-9457-4E5981DF40CB}">
      <dsp:nvSpPr>
        <dsp:cNvPr id="0" name=""/>
        <dsp:cNvSpPr/>
      </dsp:nvSpPr>
      <dsp:spPr>
        <a:xfrm>
          <a:off x="3771" y="1411507"/>
          <a:ext cx="1852981" cy="1528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/>
            <a:t>25.8.2022 käsittelee siirtosuunnitelman ja sen sisältämän aikataulu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/>
            <a:t>HVA </a:t>
          </a:r>
          <a:r>
            <a:rPr lang="fi-FI" sz="1000" kern="1200" dirty="0" err="1"/>
            <a:t>Yt</a:t>
          </a:r>
          <a:r>
            <a:rPr lang="fi-FI" sz="1000" kern="1200" dirty="0"/>
            <a:t> käsittelee tarvittaessa tarkemman suunnitelman 27.10.</a:t>
          </a:r>
        </a:p>
      </dsp:txBody>
      <dsp:txXfrm>
        <a:off x="38942" y="1446678"/>
        <a:ext cx="1782639" cy="1130482"/>
      </dsp:txXfrm>
    </dsp:sp>
    <dsp:sp modelId="{814F124A-BD99-4B56-B87E-693667D3898B}">
      <dsp:nvSpPr>
        <dsp:cNvPr id="0" name=""/>
        <dsp:cNvSpPr/>
      </dsp:nvSpPr>
      <dsp:spPr>
        <a:xfrm>
          <a:off x="1037817" y="1749354"/>
          <a:ext cx="2082128" cy="2082128"/>
        </a:xfrm>
        <a:prstGeom prst="leftCircularArrow">
          <a:avLst>
            <a:gd name="adj1" fmla="val 3339"/>
            <a:gd name="adj2" fmla="val 412656"/>
            <a:gd name="adj3" fmla="val 2188167"/>
            <a:gd name="adj4" fmla="val 9024489"/>
            <a:gd name="adj5" fmla="val 389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DD6C4-58F8-4C6D-AF5C-3C9268DF47FC}">
      <dsp:nvSpPr>
        <dsp:cNvPr id="0" name=""/>
        <dsp:cNvSpPr/>
      </dsp:nvSpPr>
      <dsp:spPr>
        <a:xfrm>
          <a:off x="415545" y="2612331"/>
          <a:ext cx="1647094" cy="654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/>
            <a:t>HVA YT</a:t>
          </a:r>
        </a:p>
      </dsp:txBody>
      <dsp:txXfrm>
        <a:off x="434729" y="2631515"/>
        <a:ext cx="1608726" cy="616627"/>
      </dsp:txXfrm>
    </dsp:sp>
    <dsp:sp modelId="{49A1A38F-0A7A-4BA1-B454-BECE04B65943}">
      <dsp:nvSpPr>
        <dsp:cNvPr id="0" name=""/>
        <dsp:cNvSpPr/>
      </dsp:nvSpPr>
      <dsp:spPr>
        <a:xfrm>
          <a:off x="2393659" y="1411507"/>
          <a:ext cx="1852981" cy="1528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/>
            <a:t>Organisaatiot käsittelevät liikkeen luovutuksen yhteistoimintakokouksessaan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/>
            <a:t>Aikataulullisesi syys-lokakuu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/>
            <a:t>HVA pyrkii osallistumaan käsittelyyn ja toimittaa luonnospohjat käsittelyyn</a:t>
          </a:r>
        </a:p>
      </dsp:txBody>
      <dsp:txXfrm>
        <a:off x="2428830" y="1774176"/>
        <a:ext cx="1782639" cy="1130482"/>
      </dsp:txXfrm>
    </dsp:sp>
    <dsp:sp modelId="{4C0D6A59-E050-46E7-AA8E-205B7ADF3F69}">
      <dsp:nvSpPr>
        <dsp:cNvPr id="0" name=""/>
        <dsp:cNvSpPr/>
      </dsp:nvSpPr>
      <dsp:spPr>
        <a:xfrm>
          <a:off x="3412263" y="459929"/>
          <a:ext cx="2318898" cy="2318898"/>
        </a:xfrm>
        <a:prstGeom prst="circularArrow">
          <a:avLst>
            <a:gd name="adj1" fmla="val 2998"/>
            <a:gd name="adj2" fmla="val 367550"/>
            <a:gd name="adj3" fmla="val 19456940"/>
            <a:gd name="adj4" fmla="val 12575511"/>
            <a:gd name="adj5" fmla="val 34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D7A05-8BE7-4437-B478-B4F98DC64C6F}">
      <dsp:nvSpPr>
        <dsp:cNvPr id="0" name=""/>
        <dsp:cNvSpPr/>
      </dsp:nvSpPr>
      <dsp:spPr>
        <a:xfrm>
          <a:off x="2805433" y="1084009"/>
          <a:ext cx="1647094" cy="654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/>
            <a:t>Organisaatioiden YT</a:t>
          </a:r>
        </a:p>
      </dsp:txBody>
      <dsp:txXfrm>
        <a:off x="2824617" y="1103193"/>
        <a:ext cx="1608726" cy="616627"/>
      </dsp:txXfrm>
    </dsp:sp>
    <dsp:sp modelId="{4311FD92-7C24-42F8-BE05-46C25B69E87E}">
      <dsp:nvSpPr>
        <dsp:cNvPr id="0" name=""/>
        <dsp:cNvSpPr/>
      </dsp:nvSpPr>
      <dsp:spPr>
        <a:xfrm>
          <a:off x="4783547" y="1411507"/>
          <a:ext cx="1852981" cy="1528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/>
            <a:t>Organisaation päättävä elin päättää liikkeen luovutuksesta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/>
            <a:t>Aikataulullisesti lokakuu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/>
            <a:t>HVA-valmistelu toimittaa luonnospohjat päätöksentekoon</a:t>
          </a:r>
        </a:p>
      </dsp:txBody>
      <dsp:txXfrm>
        <a:off x="4818718" y="1446678"/>
        <a:ext cx="1782639" cy="1130482"/>
      </dsp:txXfrm>
    </dsp:sp>
    <dsp:sp modelId="{BA4749A0-9C2F-4329-8600-B89A278E86BE}">
      <dsp:nvSpPr>
        <dsp:cNvPr id="0" name=""/>
        <dsp:cNvSpPr/>
      </dsp:nvSpPr>
      <dsp:spPr>
        <a:xfrm>
          <a:off x="5817592" y="1749354"/>
          <a:ext cx="2082128" cy="2082128"/>
        </a:xfrm>
        <a:prstGeom prst="leftCircularArrow">
          <a:avLst>
            <a:gd name="adj1" fmla="val 3339"/>
            <a:gd name="adj2" fmla="val 412656"/>
            <a:gd name="adj3" fmla="val 2188167"/>
            <a:gd name="adj4" fmla="val 9024489"/>
            <a:gd name="adj5" fmla="val 389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AD1F3-1DBE-4FC5-A641-CA9A95CABF03}">
      <dsp:nvSpPr>
        <dsp:cNvPr id="0" name=""/>
        <dsp:cNvSpPr/>
      </dsp:nvSpPr>
      <dsp:spPr>
        <a:xfrm>
          <a:off x="5195320" y="2612331"/>
          <a:ext cx="1647094" cy="654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/>
            <a:t>Organisaation päätöksenteko</a:t>
          </a:r>
        </a:p>
      </dsp:txBody>
      <dsp:txXfrm>
        <a:off x="5214504" y="2631515"/>
        <a:ext cx="1608726" cy="616627"/>
      </dsp:txXfrm>
    </dsp:sp>
    <dsp:sp modelId="{25FFCB8C-BA88-4F93-AAAB-72F2390D7159}">
      <dsp:nvSpPr>
        <dsp:cNvPr id="0" name=""/>
        <dsp:cNvSpPr/>
      </dsp:nvSpPr>
      <dsp:spPr>
        <a:xfrm>
          <a:off x="7173434" y="1411507"/>
          <a:ext cx="1852981" cy="1528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/>
            <a:t>Aluehallitus päättää liikkeen luovutuksesta 15.11.2022</a:t>
          </a:r>
        </a:p>
      </dsp:txBody>
      <dsp:txXfrm>
        <a:off x="7208605" y="1774176"/>
        <a:ext cx="1782639" cy="1130482"/>
      </dsp:txXfrm>
    </dsp:sp>
    <dsp:sp modelId="{DB493F92-E7DC-40B2-B7B3-F8CB08648AB2}">
      <dsp:nvSpPr>
        <dsp:cNvPr id="0" name=""/>
        <dsp:cNvSpPr/>
      </dsp:nvSpPr>
      <dsp:spPr>
        <a:xfrm>
          <a:off x="7585208" y="1084009"/>
          <a:ext cx="1647094" cy="654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/>
            <a:t>Aluehallitus</a:t>
          </a:r>
        </a:p>
      </dsp:txBody>
      <dsp:txXfrm>
        <a:off x="7604392" y="1103193"/>
        <a:ext cx="1608726" cy="616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FB0364-674C-4CE7-B85A-E1A167E99B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1EFB5-B3CF-4E15-8592-B6722D0481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7E140-FEBC-4F45-8738-97C298BEA955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56141-E492-46DD-BEB9-E9BF3B1202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04401-516B-493A-BBF9-88B96F656D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C5E26-4DF7-472C-957F-AB474BFD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492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36240D-27A3-4526-95C5-E267FB68F7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BF554-0EE1-41E4-BDC5-B3C013FDA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860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CC8876-9F2A-49DD-BF27-34B157CAE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826" y="1286744"/>
            <a:ext cx="7252274" cy="1195678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0069B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7E800-61B5-464E-B47F-F331B51C55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3826" y="2636729"/>
            <a:ext cx="7252274" cy="3664059"/>
          </a:xfrm>
        </p:spPr>
        <p:txBody>
          <a:bodyPr>
            <a:normAutofit/>
          </a:bodyPr>
          <a:lstStyle>
            <a:lvl1pPr indent="-14400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indent="-144000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indent="-144000"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indent="-14400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indent="-14400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67F45-3915-4AC4-A605-72B6C6340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243931" y="198818"/>
            <a:ext cx="3782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KOHTI VARSINAIS-SUOMEN HYVINVOINTIALUETTA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88CB7-170F-4E7A-8EAB-1B1D1C112A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4340497" y="198818"/>
            <a:ext cx="3782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 EGENTLIGA FINLANDS VÄLFÄRDSOMRÅDE</a:t>
            </a:r>
          </a:p>
        </p:txBody>
      </p:sp>
    </p:spTree>
    <p:extLst>
      <p:ext uri="{BB962C8B-B14F-4D97-AF65-F5344CB8AC3E}">
        <p14:creationId xmlns:p14="http://schemas.microsoft.com/office/powerpoint/2010/main" val="241354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B662187-4377-4EAB-9401-AC11B792D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826" y="1286744"/>
            <a:ext cx="7252274" cy="1195678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0069B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914A19-3F07-4C86-9590-891739C198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3826" y="2636729"/>
            <a:ext cx="7252274" cy="3664059"/>
          </a:xfrm>
        </p:spPr>
        <p:txBody>
          <a:bodyPr>
            <a:normAutofit/>
          </a:bodyPr>
          <a:lstStyle>
            <a:lvl1pPr indent="-14400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indent="-144000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indent="-144000"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indent="-14400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indent="-14400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220889-60AA-4622-94BF-863FB091C5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243931" y="198818"/>
            <a:ext cx="3782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KOHTI VARSINAIS-SUOMEN HYVINVOINTIALUETTA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095EF-093E-4F11-9847-4926C1719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4340497" y="198818"/>
            <a:ext cx="3782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 EGENTLIGA FINLANDS VÄLFÄRDSOMRÅDE</a:t>
            </a:r>
          </a:p>
        </p:txBody>
      </p:sp>
    </p:spTree>
    <p:extLst>
      <p:ext uri="{BB962C8B-B14F-4D97-AF65-F5344CB8AC3E}">
        <p14:creationId xmlns:p14="http://schemas.microsoft.com/office/powerpoint/2010/main" val="297985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F9610E-4436-411E-90EF-3344084E38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F736D9-590F-4529-B13E-1BDDCB36C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4555"/>
            <a:ext cx="9144000" cy="2387600"/>
          </a:xfrm>
        </p:spPr>
        <p:txBody>
          <a:bodyPr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B6F5C-D82F-4D03-869F-43E05A99A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4380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AFBB1-906C-47D7-8006-E8D507AEA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498475" y="799614"/>
            <a:ext cx="244475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Kohti Varsinais-Suomen </a:t>
            </a:r>
          </a:p>
          <a:p>
            <a:pPr algn="ctr"/>
            <a:r>
              <a:rPr lang="fi-FI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hyvinvointialuetta</a:t>
            </a:r>
          </a:p>
        </p:txBody>
      </p:sp>
    </p:spTree>
    <p:extLst>
      <p:ext uri="{BB962C8B-B14F-4D97-AF65-F5344CB8AC3E}">
        <p14:creationId xmlns:p14="http://schemas.microsoft.com/office/powerpoint/2010/main" val="165788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D298AE-D582-4FA8-94B3-51706E753B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821094" y="1763486"/>
            <a:ext cx="9797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0C206E1-CB9B-4555-A95E-00D351BE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3" y="317501"/>
            <a:ext cx="923624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3E047-D8F4-4EB8-9241-D75CE49FD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3" y="2068526"/>
            <a:ext cx="9236241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7E5DF0-8001-48CC-9EDA-BB39E3641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r="50467" b="11724"/>
          <a:stretch/>
        </p:blipFill>
        <p:spPr>
          <a:xfrm>
            <a:off x="9974424" y="0"/>
            <a:ext cx="2217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6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1 - viiva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06E1-CB9B-4555-A95E-00D351BE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3" y="317501"/>
            <a:ext cx="923624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3E047-D8F4-4EB8-9241-D75CE49FD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3" y="2068526"/>
            <a:ext cx="9236241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7E5DF0-8001-48CC-9EDA-BB39E3641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r="50467" b="11724"/>
          <a:stretch/>
        </p:blipFill>
        <p:spPr>
          <a:xfrm>
            <a:off x="9974424" y="0"/>
            <a:ext cx="2217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7353-8A8D-446C-AA7E-404635A6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3" y="317501"/>
            <a:ext cx="9236241" cy="1325563"/>
          </a:xfrm>
        </p:spPr>
        <p:txBody>
          <a:bodyPr/>
          <a:lstStyle>
            <a:lvl1pPr>
              <a:defRPr>
                <a:solidFill>
                  <a:srgbClr val="681C8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6DD02-03CC-4A3B-9447-FC205F563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183" y="2068526"/>
            <a:ext cx="48958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E93B8-3ED5-4A57-888A-C643E7EEC1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72183" y="1763487"/>
            <a:ext cx="5181600" cy="4656378"/>
          </a:xfrm>
          <a:solidFill>
            <a:schemeClr val="tx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Kuva- /</a:t>
            </a:r>
            <a:r>
              <a:rPr lang="en-US" dirty="0" err="1"/>
              <a:t>taulukkopaikka</a:t>
            </a:r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459E1C-4543-4512-9535-54E6F44C1A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21094" y="1763486"/>
            <a:ext cx="4912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F3234D7-D84C-4648-85BB-F51D90D47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r="50467" b="11724"/>
          <a:stretch/>
        </p:blipFill>
        <p:spPr>
          <a:xfrm>
            <a:off x="9974424" y="0"/>
            <a:ext cx="2217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7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2 - viiva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7353-8A8D-446C-AA7E-404635A6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3" y="317501"/>
            <a:ext cx="9236241" cy="1325563"/>
          </a:xfrm>
        </p:spPr>
        <p:txBody>
          <a:bodyPr/>
          <a:lstStyle>
            <a:lvl1pPr>
              <a:defRPr>
                <a:solidFill>
                  <a:srgbClr val="681C8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6DD02-03CC-4A3B-9447-FC205F563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183" y="2068526"/>
            <a:ext cx="48958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E93B8-3ED5-4A57-888A-C643E7EEC1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72183" y="1763487"/>
            <a:ext cx="5181600" cy="4656378"/>
          </a:xfrm>
          <a:solidFill>
            <a:schemeClr val="tx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Kuva- /</a:t>
            </a:r>
            <a:r>
              <a:rPr lang="en-US" dirty="0" err="1"/>
              <a:t>taulukkopaikka</a:t>
            </a:r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3234D7-D84C-4648-85BB-F51D90D47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r="50467" b="11724"/>
          <a:stretch/>
        </p:blipFill>
        <p:spPr>
          <a:xfrm>
            <a:off x="9974424" y="0"/>
            <a:ext cx="2217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F9610E-4436-411E-90EF-3344084E38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F736D9-590F-4529-B13E-1BDDCB36C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725" y="2333654"/>
            <a:ext cx="9144000" cy="2866995"/>
          </a:xfrm>
        </p:spPr>
        <p:txBody>
          <a:bodyPr bIns="0"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56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06E1-CB9B-4555-A95E-00D351BE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3" y="317501"/>
            <a:ext cx="923624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2EBE8D-BFD2-49C5-A0D3-49E30EE30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183" y="2068526"/>
            <a:ext cx="48958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B157361-2A0D-4AE9-B311-18BABB1B1E3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72183" y="1763487"/>
            <a:ext cx="5181600" cy="4656378"/>
          </a:xfrm>
          <a:solidFill>
            <a:schemeClr val="tx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Kuva- /</a:t>
            </a:r>
            <a:r>
              <a:rPr lang="en-US" dirty="0" err="1"/>
              <a:t>taulukkopaikka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576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F399-9650-42A2-8989-0058AF35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2419350"/>
            <a:ext cx="7877175" cy="2009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54C31-2CDC-4B0F-9812-8C6B2222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44FC-7324-4C97-8754-95E03C79CD7C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C06A2-DDB8-4BC5-9D5A-D148C96E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916B-9355-4220-8E7B-FF980F8DF3F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64A8C8-5487-45B4-8CBB-E0190FEA8E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641" y="4572063"/>
            <a:ext cx="4848580" cy="2043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9D95EB-493C-41BB-830E-EA7AC23A66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4300" y="6608694"/>
            <a:ext cx="11982450" cy="10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D96EC0-B2A8-46F1-8A53-EDDF4A1C5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09575" y="1894994"/>
            <a:ext cx="3132287" cy="301925"/>
          </a:xfrm>
          <a:prstGeom prst="rect">
            <a:avLst/>
          </a:prstGeom>
          <a:solidFill>
            <a:srgbClr val="006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DDA923-7049-4202-9781-357F4702F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81852"/>
            <a:ext cx="3060940" cy="49456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171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F4648-23C6-45A4-8673-15EE906D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3" y="3175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9D2C7-8286-4416-95BA-E804487C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183" y="20685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26E77-6546-436F-944C-1D3D9137F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26C9E-3DC1-4817-A559-6177533ED3F0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92435-402B-4B3B-A4DA-07F6C9157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F359A-BFE6-4567-B696-75D4454D7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849E-C6A4-497A-94F3-9A04409C2C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247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8" r:id="rId4"/>
    <p:sldLayoutId id="2147483652" r:id="rId5"/>
    <p:sldLayoutId id="2147483669" r:id="rId6"/>
    <p:sldLayoutId id="2147483666" r:id="rId7"/>
    <p:sldLayoutId id="2147483667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1B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1B4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0E5C04-8A2B-48BF-A789-6993307FFA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200" b="0" dirty="0"/>
              <a:t>Kohti Varsinais-Suomen </a:t>
            </a: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/>
              <a:t>hyvinvointialuetta</a:t>
            </a:r>
          </a:p>
        </p:txBody>
      </p:sp>
    </p:spTree>
    <p:extLst>
      <p:ext uri="{BB962C8B-B14F-4D97-AF65-F5344CB8AC3E}">
        <p14:creationId xmlns:p14="http://schemas.microsoft.com/office/powerpoint/2010/main" val="179795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Palvelu- ja palvelussuhdetietojen siirto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8F7056-B282-41CE-9F64-6AD546FE2DEF}"/>
              </a:ext>
            </a:extLst>
          </p:cNvPr>
          <p:cNvSpPr txBox="1">
            <a:spLocks/>
          </p:cNvSpPr>
          <p:nvPr/>
        </p:nvSpPr>
        <p:spPr>
          <a:xfrm>
            <a:off x="913826" y="2109179"/>
            <a:ext cx="9418894" cy="4315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14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14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14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14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090" indent="0">
              <a:lnSpc>
                <a:spcPct val="110000"/>
              </a:lnSpc>
              <a:buNone/>
            </a:pPr>
            <a:r>
              <a:rPr lang="fi-FI" sz="1600" dirty="0">
                <a:latin typeface="+mn-lt"/>
              </a:rPr>
              <a:t>Henkilöstö- ja palvelussuhdetietojen siirto etenee vaiheittain</a:t>
            </a:r>
          </a:p>
          <a:p>
            <a:pPr indent="-143510">
              <a:lnSpc>
                <a:spcPct val="110000"/>
              </a:lnSpc>
            </a:pPr>
            <a:r>
              <a:rPr lang="fi-FI" sz="1600" dirty="0">
                <a:latin typeface="+mn-lt"/>
              </a:rPr>
              <a:t>28.2.2022 mennessä on toimitettava </a:t>
            </a:r>
          </a:p>
          <a:p>
            <a:pPr lvl="1" indent="-143510">
              <a:lnSpc>
                <a:spcPct val="110000"/>
              </a:lnSpc>
            </a:pPr>
            <a:r>
              <a:rPr lang="fi-FI" sz="1400" dirty="0">
                <a:latin typeface="+mn-lt"/>
                <a:ea typeface="Verdana"/>
              </a:rPr>
              <a:t>henkilöstö- ja palvelussuhdetiedot, vakanssitiedot</a:t>
            </a:r>
            <a:endParaRPr lang="fi-FI" sz="1400" dirty="0">
              <a:latin typeface="+mn-lt"/>
            </a:endParaRPr>
          </a:p>
          <a:p>
            <a:pPr lvl="1" indent="-143510">
              <a:lnSpc>
                <a:spcPct val="110000"/>
              </a:lnSpc>
            </a:pPr>
            <a:r>
              <a:rPr lang="fi-FI" sz="1400" dirty="0">
                <a:latin typeface="+mn-lt"/>
                <a:ea typeface="Verdana"/>
              </a:rPr>
              <a:t>Henkilöstökysely, jossa kartoitetaan keskeiset henkilöstöön liittyvät asiat, ohjeet, linjaukset</a:t>
            </a:r>
          </a:p>
          <a:p>
            <a:pPr lvl="1" indent="-143510">
              <a:lnSpc>
                <a:spcPct val="110000"/>
              </a:lnSpc>
            </a:pPr>
            <a:r>
              <a:rPr lang="fi-FI" sz="1400" dirty="0">
                <a:latin typeface="+mn-lt"/>
                <a:ea typeface="Verdana"/>
              </a:rPr>
              <a:t>Paikalliset sopimukset</a:t>
            </a:r>
          </a:p>
          <a:p>
            <a:pPr lvl="1" indent="-143510">
              <a:lnSpc>
                <a:spcPct val="110000"/>
              </a:lnSpc>
            </a:pPr>
            <a:r>
              <a:rPr lang="fi-FI" sz="1400" dirty="0">
                <a:latin typeface="+mn-lt"/>
              </a:rPr>
              <a:t>Organisaatiokaavio siirtyvän henkilöstön osalta</a:t>
            </a:r>
          </a:p>
          <a:p>
            <a:pPr lvl="1" indent="-143510">
              <a:lnSpc>
                <a:spcPct val="110000"/>
              </a:lnSpc>
            </a:pPr>
            <a:r>
              <a:rPr lang="fi-FI" sz="1400" dirty="0">
                <a:latin typeface="+mn-lt"/>
              </a:rPr>
              <a:t>Sisältää henkilötietoja, käsitelty </a:t>
            </a:r>
            <a:r>
              <a:rPr lang="fi-FI" sz="1400" dirty="0" err="1">
                <a:latin typeface="+mn-lt"/>
              </a:rPr>
              <a:t>yt:ssä</a:t>
            </a:r>
            <a:endParaRPr lang="fi-FI" sz="1400" dirty="0">
              <a:latin typeface="+mn-lt"/>
            </a:endParaRPr>
          </a:p>
          <a:p>
            <a:pPr indent="-143510">
              <a:lnSpc>
                <a:spcPct val="110000"/>
              </a:lnSpc>
            </a:pPr>
            <a:r>
              <a:rPr lang="fi-FI" sz="1600" dirty="0">
                <a:latin typeface="+mn-lt"/>
                <a:ea typeface="Verdana"/>
              </a:rPr>
              <a:t>29.4.2022 mennessä Vastaus HVA HR 2 kyselyyn Sähköinen kyselylomake, </a:t>
            </a:r>
            <a:r>
              <a:rPr lang="fi-FI" sz="1600" dirty="0" err="1">
                <a:latin typeface="+mn-lt"/>
                <a:ea typeface="Verdana"/>
              </a:rPr>
              <a:t>eLomake</a:t>
            </a:r>
            <a:r>
              <a:rPr lang="fi-FI" sz="1600" dirty="0">
                <a:latin typeface="+mn-lt"/>
                <a:ea typeface="Verdana"/>
              </a:rPr>
              <a:t> </a:t>
            </a:r>
            <a:r>
              <a:rPr lang="fi-FI" sz="1600" dirty="0" err="1">
                <a:latin typeface="+mn-lt"/>
                <a:ea typeface="Verdana"/>
              </a:rPr>
              <a:t>Tweb</a:t>
            </a:r>
            <a:r>
              <a:rPr lang="fi-FI" sz="1600" dirty="0">
                <a:latin typeface="+mn-lt"/>
                <a:ea typeface="Verdana"/>
              </a:rPr>
              <a:t> asiointiportaalissa, jossa kartoitetaan</a:t>
            </a:r>
          </a:p>
          <a:p>
            <a:pPr lvl="1" indent="-143510">
              <a:lnSpc>
                <a:spcPct val="110000"/>
              </a:lnSpc>
            </a:pPr>
            <a:r>
              <a:rPr lang="fi-FI" sz="1400" dirty="0">
                <a:latin typeface="+mn-lt"/>
                <a:ea typeface="Verdana"/>
              </a:rPr>
              <a:t>hr-prosesseihin, järjestelmiin, rekrytointiin ja niihin liittyviä volyymitietoja</a:t>
            </a:r>
          </a:p>
          <a:p>
            <a:pPr lvl="1" indent="-143510">
              <a:lnSpc>
                <a:spcPct val="110000"/>
              </a:lnSpc>
            </a:pPr>
            <a:r>
              <a:rPr lang="fi-FI" sz="1400" dirty="0">
                <a:latin typeface="+mn-lt"/>
                <a:ea typeface="Verdana"/>
              </a:rPr>
              <a:t>tarkempaa tietoa palkkausjärjestelmistä, työaikajärjestelmistä,  työhyvinvoinnin, osaamisen kehittämisen ja työsuojelun järjestämisestä</a:t>
            </a:r>
          </a:p>
          <a:p>
            <a:pPr lvl="1" indent="-143510">
              <a:lnSpc>
                <a:spcPct val="110000"/>
              </a:lnSpc>
            </a:pPr>
            <a:r>
              <a:rPr lang="fi-FI" sz="1400" dirty="0">
                <a:latin typeface="+mn-lt"/>
                <a:ea typeface="Verdana"/>
              </a:rPr>
              <a:t>Tietoja ei kerätä yksilötasolla</a:t>
            </a:r>
          </a:p>
        </p:txBody>
      </p:sp>
    </p:spTree>
    <p:extLst>
      <p:ext uri="{BB962C8B-B14F-4D97-AF65-F5344CB8AC3E}">
        <p14:creationId xmlns:p14="http://schemas.microsoft.com/office/powerpoint/2010/main" val="159586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02A008-F968-40B4-927A-6F371A15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Tietojen siirto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F91C90-22A3-4934-ACBC-FC50FAAD3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143510">
              <a:lnSpc>
                <a:spcPct val="110000"/>
              </a:lnSpc>
            </a:pPr>
            <a:r>
              <a:rPr lang="fi-FI" sz="1600" dirty="0">
                <a:ea typeface="Verdana"/>
              </a:rPr>
              <a:t>27.5.2022 mennessä:</a:t>
            </a:r>
          </a:p>
          <a:p>
            <a:pPr lvl="1"/>
            <a:endParaRPr lang="fi-FI" sz="700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7BCC9047-96B3-48B9-B38D-05FE27E46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77326"/>
              </p:ext>
            </p:extLst>
          </p:nvPr>
        </p:nvGraphicFramePr>
        <p:xfrm>
          <a:off x="3000375" y="2068526"/>
          <a:ext cx="7538720" cy="44719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538720">
                  <a:extLst>
                    <a:ext uri="{9D8B030D-6E8A-4147-A177-3AD203B41FA5}">
                      <a16:colId xmlns:a16="http://schemas.microsoft.com/office/drawing/2014/main" val="4036938438"/>
                    </a:ext>
                  </a:extLst>
                </a:gridCol>
              </a:tblGrid>
              <a:tr h="248443">
                <a:tc>
                  <a:txBody>
                    <a:bodyPr/>
                    <a:lstStyle/>
                    <a:p>
                      <a:r>
                        <a:rPr lang="fi-FI" sz="1200" b="0" dirty="0">
                          <a:effectLst/>
                        </a:rPr>
                        <a:t>TVA-taulukot ja kriteerit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06221939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 dirty="0">
                          <a:effectLst/>
                        </a:rPr>
                        <a:t>Henkilökohtaisen lisän määrittely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8710534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 dirty="0">
                          <a:effectLst/>
                        </a:rPr>
                        <a:t>Paikalliset sopimukset, jotka tehty ennen vuotta 1993 (ellei ole toimitettu muiden paikallisten sopimusten yhteydessä)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03254538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>
                          <a:effectLst/>
                        </a:rPr>
                        <a:t>Tehtävänkuvien mallipohjat</a:t>
                      </a:r>
                      <a:endParaRPr lang="fi-FI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3517399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 dirty="0">
                          <a:effectLst/>
                        </a:rPr>
                        <a:t>Työterveyden toimintasuunnitelma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28418840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 dirty="0">
                          <a:effectLst/>
                        </a:rPr>
                        <a:t>Työhyvinvoinnin toimintasuunnitelma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40107417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 dirty="0">
                          <a:effectLst/>
                        </a:rPr>
                        <a:t>Työsuojelun toimintasuunnitelma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40980909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 dirty="0">
                          <a:effectLst/>
                        </a:rPr>
                        <a:t>Työsopimusten mallipohjat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26560892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 dirty="0">
                          <a:effectLst/>
                        </a:rPr>
                        <a:t>Viranhoitomääräysten mallipohjat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46839839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 dirty="0">
                          <a:effectLst/>
                        </a:rPr>
                        <a:t>Merkkipäivä- ja muistamiskäytännöt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0257604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>
                          <a:effectLst/>
                        </a:rPr>
                        <a:t>Henkilöstökertomus 2021</a:t>
                      </a:r>
                      <a:endParaRPr lang="fi-FI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0633179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 dirty="0">
                          <a:effectLst/>
                        </a:rPr>
                        <a:t>Työkokemuslisään/ammattialalisään oikeuttavan ajan laskennan soveltamiskäytännöt/ohjeet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84548592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>
                          <a:effectLst/>
                        </a:rPr>
                        <a:t>Kaikki palkkausohjeet</a:t>
                      </a:r>
                      <a:endParaRPr lang="fi-FI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95318887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 dirty="0">
                          <a:effectLst/>
                        </a:rPr>
                        <a:t>Työaikoja koskevat ohjeet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70162519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 dirty="0">
                          <a:effectLst/>
                        </a:rPr>
                        <a:t>Virka- ja työvapaat ohjeistus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63806805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 dirty="0">
                          <a:effectLst/>
                        </a:rPr>
                        <a:t>YT-sopimus tai muu kuvaus/sopimus yhteistoiminnan periaatteista ja </a:t>
                      </a:r>
                      <a:r>
                        <a:rPr lang="fi-FI" sz="1200" b="0" dirty="0" err="1">
                          <a:effectLst/>
                        </a:rPr>
                        <a:t>yt</a:t>
                      </a:r>
                      <a:r>
                        <a:rPr lang="fi-FI" sz="1200" b="0" dirty="0">
                          <a:effectLst/>
                        </a:rPr>
                        <a:t>-organisaatiosta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70095558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 dirty="0">
                          <a:effectLst/>
                        </a:rPr>
                        <a:t>Palkkauspäätökset, joista ei ole ohjetta/sopimusta esim. </a:t>
                      </a:r>
                      <a:r>
                        <a:rPr lang="fi-FI" sz="1200" b="0" dirty="0" err="1">
                          <a:effectLst/>
                        </a:rPr>
                        <a:t>JE:n</a:t>
                      </a:r>
                      <a:r>
                        <a:rPr lang="fi-FI" sz="1200" b="0" dirty="0">
                          <a:effectLst/>
                        </a:rPr>
                        <a:t> yhteydessä tehty (näistä neuvottelupöytäkirjat)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55223828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r>
                        <a:rPr lang="fi-FI" sz="1200" b="0" dirty="0">
                          <a:effectLst/>
                        </a:rPr>
                        <a:t>Johtajasopimukset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1788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82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382D66-E70D-DF8C-10B2-B43F0B34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Palvelussuhdetietojen siirto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CF5D99-27B9-32A2-D936-DCC7B326C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30.6.2022 mennessä</a:t>
            </a:r>
          </a:p>
          <a:p>
            <a:pPr lvl="1"/>
            <a:r>
              <a:rPr lang="fi-FI" sz="1600" dirty="0">
                <a:ea typeface="Verdana"/>
              </a:rPr>
              <a:t>Palvelussuhteet, päivitys (siirtopohja </a:t>
            </a:r>
            <a:r>
              <a:rPr lang="fi-FI" sz="1600" dirty="0" err="1">
                <a:ea typeface="Verdana"/>
              </a:rPr>
              <a:t>excel</a:t>
            </a:r>
            <a:r>
              <a:rPr lang="fi-FI" sz="1600" dirty="0">
                <a:ea typeface="Verdana"/>
              </a:rPr>
              <a:t>) </a:t>
            </a:r>
            <a:r>
              <a:rPr lang="fi-FI" sz="1600" dirty="0" err="1">
                <a:ea typeface="Verdana"/>
              </a:rPr>
              <a:t>Tweb</a:t>
            </a:r>
            <a:r>
              <a:rPr lang="fi-FI" sz="1600" dirty="0">
                <a:ea typeface="Verdana"/>
              </a:rPr>
              <a:t> asiointiportaalissa (https://vsshp.twebasiointi.fi/hta/)</a:t>
            </a:r>
          </a:p>
          <a:p>
            <a:pPr lvl="2"/>
            <a:r>
              <a:rPr lang="fi-FI" sz="1400" dirty="0"/>
              <a:t>Toimitetaan tieto niistä palvelussuhteista, joita ei voitu vielä identifioida 28.2.2022 </a:t>
            </a:r>
          </a:p>
          <a:p>
            <a:pPr lvl="2"/>
            <a:endParaRPr lang="fi-FI" sz="1400" dirty="0"/>
          </a:p>
          <a:p>
            <a:r>
              <a:rPr lang="fi-FI" sz="1800" dirty="0"/>
              <a:t>Palkkahallinnon projekti on käynnistynyt ja siihen liittyen toimitetaan tietoa aikatauluista erikseen</a:t>
            </a:r>
          </a:p>
        </p:txBody>
      </p:sp>
    </p:spTree>
    <p:extLst>
      <p:ext uri="{BB962C8B-B14F-4D97-AF65-F5344CB8AC3E}">
        <p14:creationId xmlns:p14="http://schemas.microsoft.com/office/powerpoint/2010/main" val="34532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DA750C-C978-4F32-B360-99A2EB25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Palkkahallinnon projektin edellyttämä tietojensiirto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911FA8-EC0B-4F5F-97A4-4A1993550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Palkkahallinnon projektissa palvelussuhdetietoja siirretään </a:t>
            </a:r>
            <a:r>
              <a:rPr lang="fi-FI" dirty="0" err="1"/>
              <a:t>HVA:n</a:t>
            </a:r>
            <a:r>
              <a:rPr lang="fi-FI" dirty="0"/>
              <a:t> palkkahallinnon järjestelmään vaiheittain </a:t>
            </a:r>
          </a:p>
          <a:p>
            <a:pPr lvl="1"/>
            <a:r>
              <a:rPr lang="fi-FI" dirty="0"/>
              <a:t>Syys-lokakuussa siirtyvät palvelussuhde ja palkkatiedot</a:t>
            </a:r>
          </a:p>
          <a:p>
            <a:pPr lvl="1"/>
            <a:r>
              <a:rPr lang="fi-FI" dirty="0"/>
              <a:t>Marraskuussa siirtyvät vuoden 2022 lomatiedot</a:t>
            </a:r>
          </a:p>
          <a:p>
            <a:pPr lvl="1"/>
            <a:r>
              <a:rPr lang="fi-FI" dirty="0"/>
              <a:t>Joulukuun puolen välin jälkeen siirtyvät verokorttitiedot</a:t>
            </a:r>
          </a:p>
          <a:p>
            <a:pPr lvl="1"/>
            <a:r>
              <a:rPr lang="fi-FI" dirty="0"/>
              <a:t>Helmikuun aikana siirtyvät työaikaprosentit</a:t>
            </a:r>
          </a:p>
        </p:txBody>
      </p:sp>
    </p:spTree>
    <p:extLst>
      <p:ext uri="{BB962C8B-B14F-4D97-AF65-F5344CB8AC3E}">
        <p14:creationId xmlns:p14="http://schemas.microsoft.com/office/powerpoint/2010/main" val="147139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1D15-F543-4B45-B0DC-ADF2412C6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YT-menettely</a:t>
            </a:r>
          </a:p>
        </p:txBody>
      </p:sp>
    </p:spTree>
    <p:extLst>
      <p:ext uri="{BB962C8B-B14F-4D97-AF65-F5344CB8AC3E}">
        <p14:creationId xmlns:p14="http://schemas.microsoft.com/office/powerpoint/2010/main" val="3502404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0C85FB-DE77-4EE2-8E87-BACA7211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Yhteistoiminnan rakenne</a:t>
            </a:r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8649A11A-CB17-490B-A319-C301296F1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11038"/>
              </p:ext>
            </p:extLst>
          </p:nvPr>
        </p:nvGraphicFramePr>
        <p:xfrm>
          <a:off x="738183" y="2120216"/>
          <a:ext cx="9770168" cy="3405650"/>
        </p:xfrm>
        <a:graphic>
          <a:graphicData uri="http://schemas.openxmlformats.org/drawingml/2006/table">
            <a:tbl>
              <a:tblPr/>
              <a:tblGrid>
                <a:gridCol w="2442542">
                  <a:extLst>
                    <a:ext uri="{9D8B030D-6E8A-4147-A177-3AD203B41FA5}">
                      <a16:colId xmlns:a16="http://schemas.microsoft.com/office/drawing/2014/main" val="1270255326"/>
                    </a:ext>
                  </a:extLst>
                </a:gridCol>
                <a:gridCol w="2442542">
                  <a:extLst>
                    <a:ext uri="{9D8B030D-6E8A-4147-A177-3AD203B41FA5}">
                      <a16:colId xmlns:a16="http://schemas.microsoft.com/office/drawing/2014/main" val="2962533645"/>
                    </a:ext>
                  </a:extLst>
                </a:gridCol>
                <a:gridCol w="2442542">
                  <a:extLst>
                    <a:ext uri="{9D8B030D-6E8A-4147-A177-3AD203B41FA5}">
                      <a16:colId xmlns:a16="http://schemas.microsoft.com/office/drawing/2014/main" val="765219455"/>
                    </a:ext>
                  </a:extLst>
                </a:gridCol>
                <a:gridCol w="2442542">
                  <a:extLst>
                    <a:ext uri="{9D8B030D-6E8A-4147-A177-3AD203B41FA5}">
                      <a16:colId xmlns:a16="http://schemas.microsoft.com/office/drawing/2014/main" val="332556823"/>
                    </a:ext>
                  </a:extLst>
                </a:gridCol>
              </a:tblGrid>
              <a:tr h="878877">
                <a:tc>
                  <a:txBody>
                    <a:bodyPr/>
                    <a:lstStyle/>
                    <a:p>
                      <a:pPr algn="l" fontAlgn="base"/>
                      <a:r>
                        <a:rPr lang="fi-FI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Henkilöstöfoorumi ​</a:t>
                      </a:r>
                      <a:endParaRPr lang="fi-FI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Luovuttavien organisaatioiden YT 31.12.2022 asti​</a:t>
                      </a:r>
                      <a:endParaRPr lang="fi-FI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600" b="1" i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Vaten</a:t>
                      </a:r>
                      <a:r>
                        <a:rPr lang="fi-FI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YT 28.2.2022 asti​</a:t>
                      </a:r>
                      <a:endParaRPr lang="fi-FI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600" b="1" i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HVA:n</a:t>
                      </a:r>
                      <a:r>
                        <a:rPr lang="fi-FI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YT ​1.3.2022 alkaen</a:t>
                      </a:r>
                      <a:endParaRPr lang="fi-FI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609579"/>
                  </a:ext>
                </a:extLst>
              </a:tr>
              <a:tr h="2526773">
                <a:tc>
                  <a:txBody>
                    <a:bodyPr/>
                    <a:lstStyle/>
                    <a:p>
                      <a:pPr algn="l" fontAlgn="base"/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Informatiivinen ja henkilöstöä luovuttavien organisaatioiden yhteistoimintaa ja tiedonkulkua tukeva rooli.​</a:t>
                      </a:r>
                      <a:endParaRPr lang="fi-FI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i-FI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i-FI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Vastuu jatkuvasta yhteistoiminnasta​</a:t>
                      </a:r>
                      <a:endParaRPr lang="fi-FI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i-FI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Vastuu henkilöstön informoinnista uudistuksen vaiheista​</a:t>
                      </a:r>
                      <a:endParaRPr lang="fi-FI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i-FI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Vastuu yhteistoimintamenettelystä ennen tietojen luovutusta​</a:t>
                      </a:r>
                      <a:endParaRPr lang="fi-FI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Käsittelee lakisääteiset, yhteistoiminnassa käsiteltävät hyvinvointialueen valmistelua ja henkilöstöä koskevat asiat​</a:t>
                      </a:r>
                      <a:endParaRPr lang="fi-FI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Käsittelee lakisääteiset, </a:t>
                      </a:r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i-FI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yhteistoiminnassa </a:t>
                      </a:r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i-FI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käsiteltävät </a:t>
                      </a:r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i-FI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hyvinvointialueen </a:t>
                      </a:r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i-FI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henkilöstöä koskevat asiat</a:t>
                      </a:r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i-FI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97146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F08B7723-BEAE-4F49-8DF9-DC1F41952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56849" y="1473885"/>
            <a:ext cx="221380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Palvelu- ja palvelussuhdetietojen siirtoon liittyvä </a:t>
            </a:r>
            <a:r>
              <a:rPr lang="fi-FI" dirty="0" err="1"/>
              <a:t>yt</a:t>
            </a:r>
            <a:r>
              <a:rPr lang="fi-FI" dirty="0"/>
              <a:t>-menettely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8F7056-B282-41CE-9F64-6AD546FE2DEF}"/>
              </a:ext>
            </a:extLst>
          </p:cNvPr>
          <p:cNvSpPr txBox="1">
            <a:spLocks/>
          </p:cNvSpPr>
          <p:nvPr/>
        </p:nvSpPr>
        <p:spPr>
          <a:xfrm>
            <a:off x="884063" y="2139659"/>
            <a:ext cx="9966817" cy="4315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14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14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14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14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3510">
              <a:lnSpc>
                <a:spcPct val="110000"/>
              </a:lnSpc>
            </a:pPr>
            <a:r>
              <a:rPr lang="fi-FI" sz="1400" dirty="0">
                <a:latin typeface="+mn-lt"/>
              </a:rPr>
              <a:t>28.2.2022 mennessä toimitettava henkilöstö- ja palvelussuhdetietojen siirto on käsiteltävä yhteistoiminnassa henkilöstön kanssa</a:t>
            </a:r>
          </a:p>
          <a:p>
            <a:pPr lvl="1" indent="-143510">
              <a:lnSpc>
                <a:spcPct val="110000"/>
              </a:lnSpc>
            </a:pPr>
            <a:r>
              <a:rPr lang="fi-FI" sz="1250" dirty="0">
                <a:latin typeface="+mn-lt"/>
              </a:rPr>
              <a:t>Siirto koskee henkilöstö- ja palvelussuhdetietoja</a:t>
            </a:r>
          </a:p>
          <a:p>
            <a:pPr lvl="1" indent="-143510">
              <a:lnSpc>
                <a:spcPct val="110000"/>
              </a:lnSpc>
            </a:pPr>
            <a:r>
              <a:rPr lang="fi-FI" sz="1250" dirty="0">
                <a:latin typeface="+mn-lt"/>
              </a:rPr>
              <a:t>Ohjeistus kaksikertaisesta </a:t>
            </a:r>
            <a:r>
              <a:rPr lang="fi-FI" sz="1250" dirty="0" err="1">
                <a:latin typeface="+mn-lt"/>
              </a:rPr>
              <a:t>yt</a:t>
            </a:r>
            <a:r>
              <a:rPr lang="fi-FI" sz="1250" dirty="0">
                <a:latin typeface="+mn-lt"/>
              </a:rPr>
              <a:t>-käsittelystä on toimitettu  </a:t>
            </a:r>
          </a:p>
          <a:p>
            <a:pPr lvl="1" indent="-143510">
              <a:lnSpc>
                <a:spcPct val="110000"/>
              </a:lnSpc>
            </a:pPr>
            <a:r>
              <a:rPr lang="fi-FI" sz="1250" dirty="0">
                <a:latin typeface="+mn-lt"/>
              </a:rPr>
              <a:t>Vastaanottaja käsittelee sekä tietopyynnön että tietojen vastaanottamisen yhteistoiminnassa</a:t>
            </a:r>
          </a:p>
          <a:p>
            <a:pPr indent="-143510">
              <a:lnSpc>
                <a:spcPct val="110000"/>
              </a:lnSpc>
            </a:pPr>
            <a:r>
              <a:rPr lang="fi-FI" sz="1400" dirty="0">
                <a:latin typeface="+mn-lt"/>
              </a:rPr>
              <a:t>29.4.2022 ja 27.5.2022 toimitettavien tietojen käsittely</a:t>
            </a:r>
          </a:p>
          <a:p>
            <a:pPr lvl="1" indent="-143510">
              <a:lnSpc>
                <a:spcPct val="110000"/>
              </a:lnSpc>
            </a:pPr>
            <a:r>
              <a:rPr lang="fi-FI" sz="1300" dirty="0">
                <a:latin typeface="+mn-lt"/>
              </a:rPr>
              <a:t>Suositellaan käsiteltäväksi ”merkitään tiedoksi” päätöksellä yhteistoiminnassa, esimerkiksi käsittelemällä päivitetty siirtosuunnitelma</a:t>
            </a:r>
          </a:p>
          <a:p>
            <a:pPr indent="-143510">
              <a:lnSpc>
                <a:spcPct val="110000"/>
              </a:lnSpc>
            </a:pPr>
            <a:r>
              <a:rPr lang="fi-FI" sz="1400" dirty="0">
                <a:latin typeface="+mn-lt"/>
              </a:rPr>
              <a:t>30.6.2022 mennessä toimitettavat palvelussuhdetiedot tulee käsitellä yhteistoiminnassa ennen kuin ne toimitetaan</a:t>
            </a:r>
          </a:p>
          <a:p>
            <a:pPr lvl="1" indent="-143510">
              <a:lnSpc>
                <a:spcPct val="110000"/>
              </a:lnSpc>
            </a:pPr>
            <a:r>
              <a:rPr lang="fi-FI" sz="1300" dirty="0">
                <a:latin typeface="+mn-lt"/>
              </a:rPr>
              <a:t>Suositellaan käsiteltäväksi tietopyyntö ja varsinainen tietojen luovutus</a:t>
            </a:r>
          </a:p>
          <a:p>
            <a:pPr lvl="1" indent="-143510">
              <a:lnSpc>
                <a:spcPct val="110000"/>
              </a:lnSpc>
            </a:pPr>
            <a:r>
              <a:rPr lang="fi-FI" sz="1300" dirty="0">
                <a:latin typeface="+mn-lt"/>
              </a:rPr>
              <a:t>Tietopyyntö koskee vain niitä palvelussuhteita, joita ei ole pystytty identifioimaan helmikuun tietojen toimituksessa</a:t>
            </a:r>
          </a:p>
          <a:p>
            <a:pPr indent="-143510">
              <a:lnSpc>
                <a:spcPct val="110000"/>
              </a:lnSpc>
            </a:pPr>
            <a:r>
              <a:rPr lang="fi-FI" sz="1400" dirty="0">
                <a:latin typeface="+mn-lt"/>
              </a:rPr>
              <a:t>Palkkahallinnon projektin osalta järjestelmätoimittajat toimittavat palkkahallinnon edellyttämät tiedot siirtyvästä henkilöstöstä syyskuusta alkaen ja viimeiset tiedot toimitetaan vuoden 2023 alkupuolella</a:t>
            </a:r>
          </a:p>
          <a:p>
            <a:pPr marL="542290" lvl="1" indent="0">
              <a:buNone/>
            </a:pPr>
            <a:endParaRPr lang="fi-FI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7503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DA25E4-C576-416A-94E2-C3909487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Tietojen keruu ja </a:t>
            </a:r>
            <a:r>
              <a:rPr lang="fi-FI" dirty="0" err="1"/>
              <a:t>yt</a:t>
            </a:r>
            <a:r>
              <a:rPr lang="fi-FI" dirty="0"/>
              <a:t>-aikataulu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0F7BF8CE-DF8F-4E08-96C3-4CF59CEE8B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081709"/>
              </p:ext>
            </p:extLst>
          </p:nvPr>
        </p:nvGraphicFramePr>
        <p:xfrm>
          <a:off x="687346" y="1643064"/>
          <a:ext cx="10817307" cy="507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746">
                  <a:extLst>
                    <a:ext uri="{9D8B030D-6E8A-4147-A177-3AD203B41FA5}">
                      <a16:colId xmlns:a16="http://schemas.microsoft.com/office/drawing/2014/main" val="823796871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1069703718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562865323"/>
                    </a:ext>
                  </a:extLst>
                </a:gridCol>
                <a:gridCol w="949075">
                  <a:extLst>
                    <a:ext uri="{9D8B030D-6E8A-4147-A177-3AD203B41FA5}">
                      <a16:colId xmlns:a16="http://schemas.microsoft.com/office/drawing/2014/main" val="1288692674"/>
                    </a:ext>
                  </a:extLst>
                </a:gridCol>
                <a:gridCol w="1834765">
                  <a:extLst>
                    <a:ext uri="{9D8B030D-6E8A-4147-A177-3AD203B41FA5}">
                      <a16:colId xmlns:a16="http://schemas.microsoft.com/office/drawing/2014/main" val="338486616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338221784"/>
                    </a:ext>
                  </a:extLst>
                </a:gridCol>
                <a:gridCol w="1463041">
                  <a:extLst>
                    <a:ext uri="{9D8B030D-6E8A-4147-A177-3AD203B41FA5}">
                      <a16:colId xmlns:a16="http://schemas.microsoft.com/office/drawing/2014/main" val="489001667"/>
                    </a:ext>
                  </a:extLst>
                </a:gridCol>
              </a:tblGrid>
              <a:tr h="657976">
                <a:tc>
                  <a:txBody>
                    <a:bodyPr/>
                    <a:lstStyle/>
                    <a:p>
                      <a:r>
                        <a:rPr lang="fi-FI" sz="1200" dirty="0"/>
                        <a:t>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HR vastaavien kokous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Ohjeet/ tietopyyntö lähtee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YT Foorumi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err="1"/>
                        <a:t>Hlöstöä</a:t>
                      </a:r>
                      <a:r>
                        <a:rPr lang="fi-FI" sz="1200" dirty="0"/>
                        <a:t> luovuttavan organisaation </a:t>
                      </a:r>
                      <a:r>
                        <a:rPr lang="fi-FI" sz="1200" dirty="0" err="1"/>
                        <a:t>yt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err="1"/>
                        <a:t>Vaten</a:t>
                      </a:r>
                      <a:r>
                        <a:rPr lang="fi-FI" sz="1200" dirty="0"/>
                        <a:t>/</a:t>
                      </a:r>
                      <a:r>
                        <a:rPr lang="fi-FI" sz="1200" dirty="0" err="1"/>
                        <a:t>HVAn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yt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err="1"/>
                        <a:t>Vate</a:t>
                      </a:r>
                      <a:r>
                        <a:rPr lang="fi-FI" sz="1200" dirty="0"/>
                        <a:t>/aluehallitus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438448"/>
                  </a:ext>
                </a:extLst>
              </a:tr>
              <a:tr h="1133527">
                <a:tc>
                  <a:txBody>
                    <a:bodyPr/>
                    <a:lstStyle/>
                    <a:p>
                      <a:r>
                        <a:rPr lang="fi-FI" sz="1200" dirty="0"/>
                        <a:t>Tietopyyntö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10.12.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16.12./20.12./12.1./24.1.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28.1.2022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02/2022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21.10.2021 käsitelty tietopyyntö/ käsitellään vastaanotetut tiedot x.x.2022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26.10.2021 käsitelty lähtevä tietopyyntö/ 28.2.2022 </a:t>
                      </a:r>
                      <a:r>
                        <a:rPr lang="fi-FI" sz="1200" dirty="0" err="1"/>
                        <a:t>vate</a:t>
                      </a:r>
                      <a:r>
                        <a:rPr lang="fi-FI" sz="1200" dirty="0"/>
                        <a:t> kuittaa tiedot saapuneiksi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91694"/>
                  </a:ext>
                </a:extLst>
              </a:tr>
              <a:tr h="849886">
                <a:tc>
                  <a:txBody>
                    <a:bodyPr/>
                    <a:lstStyle/>
                    <a:p>
                      <a:r>
                        <a:rPr lang="fi-FI" sz="1200" dirty="0"/>
                        <a:t>Siirtosuunnitelma ja sopimusluonnos (päivittyvä asiakirja, merkitään tiedoksi)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24.1.2022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28.1.2022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02/2022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28.1.2022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15.2.2022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783094"/>
                  </a:ext>
                </a:extLst>
              </a:tr>
              <a:tr h="1307916">
                <a:tc>
                  <a:txBody>
                    <a:bodyPr/>
                    <a:lstStyle/>
                    <a:p>
                      <a:r>
                        <a:rPr lang="fi-FI" sz="1200" dirty="0"/>
                        <a:t>Tietopyyntö 2 (Saija Rintala)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i-FI" sz="1200" dirty="0"/>
                        <a:t>Kyselyt ja päivitetty siirtosuunnitelma (merkitään tiedoksi)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i-FI" sz="1200" dirty="0"/>
                        <a:t>Henkilöstösiirtotiedoston päivitys edellyttää </a:t>
                      </a:r>
                      <a:r>
                        <a:rPr lang="fi-FI" sz="1200" dirty="0" err="1"/>
                        <a:t>yt</a:t>
                      </a:r>
                      <a:r>
                        <a:rPr lang="fi-FI" sz="1200" dirty="0"/>
                        <a:t>-käsittelyä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4.4.2022</a:t>
                      </a:r>
                    </a:p>
                    <a:p>
                      <a:endParaRPr lang="fi-FI" sz="1200" dirty="0"/>
                    </a:p>
                    <a:p>
                      <a:endParaRPr lang="fi-FI" sz="1200" dirty="0"/>
                    </a:p>
                    <a:p>
                      <a:endParaRPr lang="fi-FI" sz="1200" dirty="0"/>
                    </a:p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25.3.2022/</a:t>
                      </a:r>
                    </a:p>
                    <a:p>
                      <a:r>
                        <a:rPr lang="fi-FI" sz="1200" dirty="0"/>
                        <a:t>Päivitetty pyyntö toimitetaan 8.4.2022 jälkeen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1.4.2022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Kaksinkertainen käsittely eli tietopyyntö ja tietojen luovutus 04-06/2022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Kaksinkertainen käsittely eli tietopyyntö ja tietojen luovutus 04-05/2022 ja 08/2022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04-06/2022 ja 08/2022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620025"/>
                  </a:ext>
                </a:extLst>
              </a:tr>
              <a:tr h="84988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sz="1200" dirty="0"/>
                        <a:t>Palkkahallinnon tietojen siirto </a:t>
                      </a:r>
                      <a:r>
                        <a:rPr lang="fi-FI" sz="1200" dirty="0" err="1"/>
                        <a:t>HVAn</a:t>
                      </a:r>
                      <a:r>
                        <a:rPr lang="fi-FI" sz="1200" dirty="0"/>
                        <a:t> palkkahallinnon järjestelmään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11.8.2022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Käsitellään järjestelmätoimittajien ja palveluntuottajien välillä, kun organisaatio on määritellyt siirtyvän henkilöstön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Käsittely 08-09/2022 henkilöstön siirtosuunnitelman käsittelyn yhteydessä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25.8.2022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Ei tulkita tarvittavan aluehallituksen käsittelyä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410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23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1D15-F543-4B45-B0DC-ADF2412C6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Rekrytoinnit</a:t>
            </a:r>
          </a:p>
        </p:txBody>
      </p:sp>
    </p:spTree>
    <p:extLst>
      <p:ext uri="{BB962C8B-B14F-4D97-AF65-F5344CB8AC3E}">
        <p14:creationId xmlns:p14="http://schemas.microsoft.com/office/powerpoint/2010/main" val="363568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65334C-FC11-4FC2-AAA5-3FDB060E3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Aluejohtaja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2D084F-73C3-410F-8B4B-39C56D61A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Aluevaltuusto perustaa aluejohtajan viran ja päättää kelpoisuudesta sekä hakumenettelystä</a:t>
            </a:r>
          </a:p>
          <a:p>
            <a:pPr lvl="1"/>
            <a:r>
              <a:rPr lang="fi-FI" sz="1600" dirty="0"/>
              <a:t>Tavoite: virka perustettu aluevaltuuston ensimmäisessä kokouksessa ja julistettu haettavaksi</a:t>
            </a:r>
          </a:p>
          <a:p>
            <a:pPr lvl="1"/>
            <a:r>
              <a:rPr lang="fi-FI" sz="1600" dirty="0"/>
              <a:t>Virkaa on haettava eli suostumusmenettely ei ole riittävä</a:t>
            </a:r>
          </a:p>
          <a:p>
            <a:pPr lvl="1"/>
            <a:r>
              <a:rPr lang="fi-FI" sz="1600" dirty="0"/>
              <a:t>Linjattava: soveltuvuusarviointi</a:t>
            </a:r>
          </a:p>
          <a:p>
            <a:r>
              <a:rPr lang="fi-FI" sz="1800" dirty="0"/>
              <a:t>Hakuaika umpeutui 30.3.2022</a:t>
            </a:r>
          </a:p>
          <a:p>
            <a:r>
              <a:rPr lang="fi-FI" sz="1800" dirty="0"/>
              <a:t>Aluejohtaja osallistuu mahdollisuuksien mukaan muiden johtavien viranhaltijoiden valintaan</a:t>
            </a:r>
          </a:p>
        </p:txBody>
      </p:sp>
    </p:spTree>
    <p:extLst>
      <p:ext uri="{BB962C8B-B14F-4D97-AF65-F5344CB8AC3E}">
        <p14:creationId xmlns:p14="http://schemas.microsoft.com/office/powerpoint/2010/main" val="244137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B9555-2528-44BB-923E-56817E0DA4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dirty="0"/>
              <a:t>Siirtosuunnitelma</a:t>
            </a:r>
            <a:r>
              <a:rPr lang="fi-FI" sz="4800" dirty="0"/>
              <a:t/>
            </a:r>
            <a:br>
              <a:rPr lang="fi-FI" sz="4800" dirty="0"/>
            </a:br>
            <a:r>
              <a:rPr lang="fi-FI" sz="4000" i="1" dirty="0"/>
              <a:t>Päivittyvä dokumentti</a:t>
            </a:r>
            <a:endParaRPr lang="fi-FI" sz="4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214D9-CF3A-4060-8C11-A48018288D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Laura Saurama</a:t>
            </a:r>
          </a:p>
        </p:txBody>
      </p:sp>
    </p:spTree>
    <p:extLst>
      <p:ext uri="{BB962C8B-B14F-4D97-AF65-F5344CB8AC3E}">
        <p14:creationId xmlns:p14="http://schemas.microsoft.com/office/powerpoint/2010/main" val="3662220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107F53-D755-47E6-BD15-106CA679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 johtavat viranhaltijat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357B9D-2D86-46D4-A8D9-47B2B5B86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-143510"/>
            <a:r>
              <a:rPr lang="fi-FI" sz="1800" dirty="0"/>
              <a:t>Edellyttää määrittelyä hallintosäännössä ja tarkennettua organisaatiomallia</a:t>
            </a:r>
          </a:p>
          <a:p>
            <a:pPr indent="-143510"/>
            <a:r>
              <a:rPr lang="fi-FI" sz="1800" dirty="0"/>
              <a:t>Johtavat viranhaltijat valitaan pääosin liikkeen luovutuksella siirtyvistä henkilöistä</a:t>
            </a:r>
          </a:p>
          <a:p>
            <a:pPr lvl="1" indent="-143510"/>
            <a:r>
              <a:rPr lang="fi-FI" sz="1600" dirty="0"/>
              <a:t>Vaihtoehtoisia toimintamalleja on, tässä vaiheessa KT:n ohjeistuksia soveltaen on valmisteltu asiaa seuraavasti</a:t>
            </a:r>
          </a:p>
          <a:p>
            <a:pPr lvl="2" indent="-143510"/>
            <a:r>
              <a:rPr lang="fi-FI" sz="1400" dirty="0"/>
              <a:t>Johtavat viranhaltijat valitaan henkilöstöä luovuttavien organisaatioiden siirtyvistä henkilöistä arviolta kesällä 2022</a:t>
            </a:r>
          </a:p>
          <a:p>
            <a:pPr lvl="3" indent="-143510"/>
            <a:r>
              <a:rPr lang="fi-FI" sz="1200" dirty="0"/>
              <a:t>Tehtävä huolellinen arviointi</a:t>
            </a:r>
          </a:p>
          <a:p>
            <a:pPr lvl="3" indent="-143510"/>
            <a:r>
              <a:rPr lang="fi-FI" sz="1200" dirty="0"/>
              <a:t>Varmistuttava siitä, että kaikki johtavat tulevat huomioiduksi</a:t>
            </a:r>
          </a:p>
          <a:p>
            <a:pPr lvl="3" indent="-143510"/>
            <a:r>
              <a:rPr lang="fi-FI" sz="1200" dirty="0"/>
              <a:t>Voisivat aloittaa osin vuoden 2022 aikana, mikä edellyttää</a:t>
            </a:r>
          </a:p>
          <a:p>
            <a:pPr lvl="4" indent="-143510"/>
            <a:r>
              <a:rPr lang="fi-FI" sz="1200" dirty="0"/>
              <a:t>vähintään osittaista virkavapautta omista organisaatioista</a:t>
            </a:r>
          </a:p>
          <a:p>
            <a:pPr lvl="4" indent="-143510"/>
            <a:r>
              <a:rPr lang="fi-FI" sz="1200" dirty="0"/>
              <a:t>tehtävänkuvien tulee vastata vuoden 2023 virkatehtävää, jotta on kyse </a:t>
            </a:r>
            <a:r>
              <a:rPr lang="fi-FI" sz="1200" dirty="0" err="1"/>
              <a:t>ns</a:t>
            </a:r>
            <a:r>
              <a:rPr lang="fi-FI" sz="1200" dirty="0"/>
              <a:t> samasta virasta</a:t>
            </a:r>
          </a:p>
          <a:p>
            <a:pPr lvl="4" indent="-143510"/>
            <a:r>
              <a:rPr lang="fi-FI" sz="1200" dirty="0"/>
              <a:t>Oltava käytettävissä lähtöorganisaatioiden tilinpäätöksen valmistelussa</a:t>
            </a:r>
          </a:p>
          <a:p>
            <a:pPr lvl="3" indent="-143510"/>
            <a:r>
              <a:rPr lang="fi-FI" sz="1400" dirty="0"/>
              <a:t>Jos soveltuvaa henkilöä ei löydy, voidaan virka julistaa avoimeen hakuun</a:t>
            </a:r>
          </a:p>
          <a:p>
            <a:pPr lvl="2" indent="-143510"/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811588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3CBF7E-2A3D-4407-B9FB-5AD0510D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 henkilökunta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C9D01-56CD-418E-81D9-079E65A48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Pääosa henkilöstöstä siirtyy liikkeen luovutuksella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Hyvinvointialueelle perustetaan tarvittavat virat vuoden 2022 aikana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Hallinnon tehtäviin ja erilaisiin järjestelmiin liittyviä muutoksia ja koulutustarpeita tulee paljon, joilla on mahdollisesti vaikutusta tehtävänkuviin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400" dirty="0"/>
              <a:t>Tehtävänkuviin tehdään muutoksia hallitusti siten, että asiakaspalvelu ja sen edellyttämät sisäiset prosessit tulee varmistaa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400" dirty="0"/>
              <a:t>Lähtökohtaisesti tehtävänkuvia ei muuteta vuoden vaihteessa muutoin kuin toiminnan varmistamiseksi. Jatkossa tehtävänkuvien muutokset ovat mahdollisia.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400" dirty="0"/>
              <a:t>Tehtävänkuvien muutoksista käydään henkilön kanssa neuvottelut</a:t>
            </a:r>
          </a:p>
        </p:txBody>
      </p:sp>
    </p:spTree>
    <p:extLst>
      <p:ext uri="{BB962C8B-B14F-4D97-AF65-F5344CB8AC3E}">
        <p14:creationId xmlns:p14="http://schemas.microsoft.com/office/powerpoint/2010/main" val="2727488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1D15-F543-4B45-B0DC-ADF2412C6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Liikkeen luovutus</a:t>
            </a:r>
          </a:p>
        </p:txBody>
      </p:sp>
    </p:spTree>
    <p:extLst>
      <p:ext uri="{BB962C8B-B14F-4D97-AF65-F5344CB8AC3E}">
        <p14:creationId xmlns:p14="http://schemas.microsoft.com/office/powerpoint/2010/main" val="1448249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5AAF60-AF84-4043-9ABA-AA7D79DA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Liikkeen luovutusprosessi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91F832-EF00-4E61-8425-6746DF30E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-143510"/>
            <a:r>
              <a:rPr lang="fi-FI" sz="1600" dirty="0"/>
              <a:t>Tietojen siirto ja tietojen keruu on liikkeen luovutukseen valmistautumista, ei varsinaista liikkeen luovutusta</a:t>
            </a:r>
          </a:p>
          <a:p>
            <a:pPr indent="-143510"/>
            <a:r>
              <a:rPr lang="fi-FI" sz="1600" dirty="0"/>
              <a:t>Liikkeen luovutusprosessi</a:t>
            </a:r>
          </a:p>
          <a:p>
            <a:pPr lvl="1" indent="-143510"/>
            <a:r>
              <a:rPr lang="fi-FI" sz="1400" dirty="0"/>
              <a:t>Valmistautuminen</a:t>
            </a:r>
          </a:p>
          <a:p>
            <a:pPr lvl="2" indent="-143510"/>
            <a:r>
              <a:rPr lang="fi-FI" sz="1200" dirty="0"/>
              <a:t>Tietojen siirto valmistelun tueksi</a:t>
            </a:r>
          </a:p>
          <a:p>
            <a:pPr lvl="2" indent="-143510"/>
            <a:r>
              <a:rPr lang="fi-FI" sz="1200" dirty="0"/>
              <a:t>Siirtosuunnitelman valmistelu ja päivittäminen aikataulujen tarkentuessa</a:t>
            </a:r>
          </a:p>
          <a:p>
            <a:pPr lvl="2" indent="-143510"/>
            <a:r>
              <a:rPr lang="fi-FI" sz="1200" dirty="0"/>
              <a:t>Siirtosopimuksen valmistelu</a:t>
            </a:r>
          </a:p>
          <a:p>
            <a:pPr lvl="2" indent="-143510"/>
            <a:r>
              <a:rPr lang="fi-FI" sz="1200" dirty="0" err="1"/>
              <a:t>Yt</a:t>
            </a:r>
            <a:r>
              <a:rPr lang="fi-FI" sz="1200" dirty="0"/>
              <a:t>-menettely on jatkuvaa henkilöstöä luovuttavissa organisaatioissa</a:t>
            </a:r>
          </a:p>
          <a:p>
            <a:pPr lvl="1" indent="-143510"/>
            <a:r>
              <a:rPr lang="fi-FI" sz="1400" dirty="0"/>
              <a:t>Päätöksenteko</a:t>
            </a:r>
          </a:p>
          <a:p>
            <a:pPr lvl="2" indent="-143510"/>
            <a:r>
              <a:rPr lang="fi-FI" sz="1200" dirty="0"/>
              <a:t>Molemmat osapuolet tekevät päätöksen liikkeen luovutuksesta ja allekirjoittavat siirtosopimuksen</a:t>
            </a:r>
          </a:p>
          <a:p>
            <a:pPr lvl="2" indent="-143510"/>
            <a:r>
              <a:rPr lang="fi-FI" sz="1200" dirty="0"/>
              <a:t>Liikkeen luovutus, siirtosopimus ja siirtyvä henkilöstö on käsiteltävä oman asianaan YT:ssä</a:t>
            </a:r>
          </a:p>
          <a:p>
            <a:pPr lvl="1" indent="-143510"/>
            <a:r>
              <a:rPr lang="fi-FI" sz="1400" dirty="0"/>
              <a:t>Vastaanotto</a:t>
            </a:r>
          </a:p>
          <a:p>
            <a:pPr lvl="2" indent="-143510"/>
            <a:r>
              <a:rPr lang="fi-FI" sz="1200" dirty="0"/>
              <a:t>HVA käy </a:t>
            </a:r>
            <a:r>
              <a:rPr lang="fi-FI" sz="1200" dirty="0" err="1"/>
              <a:t>yt</a:t>
            </a:r>
            <a:r>
              <a:rPr lang="fi-FI" sz="1200" dirty="0"/>
              <a:t>-menettelyn vastaanottaessaan henkilöstön ja osaltaan tarkastaa saamansa tiedot</a:t>
            </a:r>
          </a:p>
          <a:p>
            <a:pPr indent="-143510"/>
            <a:r>
              <a:rPr lang="fi-FI" sz="1600" dirty="0">
                <a:ea typeface="Verdana"/>
              </a:rPr>
              <a:t>Liikkeen luovutus ohjeistetaan organisaatioihin erikseen ja </a:t>
            </a:r>
            <a:r>
              <a:rPr lang="fi-FI" sz="1600" dirty="0" err="1">
                <a:ea typeface="Verdana"/>
              </a:rPr>
              <a:t>aikatauluttuu</a:t>
            </a:r>
            <a:r>
              <a:rPr lang="fi-FI" sz="1600" dirty="0">
                <a:ea typeface="Verdana"/>
              </a:rPr>
              <a:t> syksyyn</a:t>
            </a:r>
          </a:p>
          <a:p>
            <a:pPr lvl="1" indent="-143510"/>
            <a:r>
              <a:rPr lang="fi-FI" sz="1200" dirty="0">
                <a:ea typeface="Verdana"/>
              </a:rPr>
              <a:t>Ohjeistus arviolta elokuussa</a:t>
            </a:r>
          </a:p>
          <a:p>
            <a:pPr lvl="1" indent="-143510"/>
            <a:r>
              <a:rPr lang="fi-FI" sz="1200" dirty="0">
                <a:ea typeface="Verdana"/>
              </a:rPr>
              <a:t>Käydään organisaatiokohtaisesti syys-lokakuussa</a:t>
            </a:r>
          </a:p>
          <a:p>
            <a:pPr lvl="1" indent="-143510"/>
            <a:r>
              <a:rPr lang="fi-FI" sz="1200" dirty="0">
                <a:ea typeface="Verdana"/>
              </a:rPr>
              <a:t>Vastaanottajan päätös marraskuussa, jotta päätös saa lainvoiman</a:t>
            </a:r>
            <a:endParaRPr lang="fi-FI" sz="1200" dirty="0"/>
          </a:p>
          <a:p>
            <a:pPr lvl="2" indent="-143510"/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837508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3F7ACF-757C-41CD-A1E4-487CF01C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Liikkeen luovutuksen aikataulu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78837E3A-E2C4-4554-A000-1AC24D3B8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062336"/>
              </p:ext>
            </p:extLst>
          </p:nvPr>
        </p:nvGraphicFramePr>
        <p:xfrm>
          <a:off x="738188" y="2068513"/>
          <a:ext cx="9236075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195CFBB0-47EA-4727-BD37-9FD0E6D299E5}"/>
              </a:ext>
            </a:extLst>
          </p:cNvPr>
          <p:cNvSpPr/>
          <p:nvPr/>
        </p:nvSpPr>
        <p:spPr>
          <a:xfrm>
            <a:off x="2999105" y="1824673"/>
            <a:ext cx="4714240" cy="6645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Tulosalue/-ryhmä </a:t>
            </a:r>
            <a:r>
              <a:rPr lang="fi-FI" dirty="0" err="1"/>
              <a:t>tmv</a:t>
            </a:r>
            <a:r>
              <a:rPr lang="fi-FI" dirty="0"/>
              <a:t> infoja</a:t>
            </a:r>
          </a:p>
        </p:txBody>
      </p:sp>
    </p:spTree>
    <p:extLst>
      <p:ext uri="{BB962C8B-B14F-4D97-AF65-F5344CB8AC3E}">
        <p14:creationId xmlns:p14="http://schemas.microsoft.com/office/powerpoint/2010/main" val="2428631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3D4CE9CF-2349-4532-BD4E-A6FBB512A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162DA2-9F16-4A35-BA42-2745B07078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3" y="473710"/>
            <a:ext cx="3200000" cy="1800000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62BBA515-B326-488A-BC7A-A47ED06C2A0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22" y="3121948"/>
            <a:ext cx="3200000" cy="1800000"/>
          </a:xfrm>
          <a:prstGeom prst="rect">
            <a:avLst/>
          </a:prstGeom>
        </p:spPr>
      </p:pic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069820EC-022F-404D-A153-70A8A7F4FB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44" y="3121948"/>
            <a:ext cx="3200000" cy="1800000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37BF8EDA-BFC0-479C-A64A-58521F782B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25" y="473710"/>
            <a:ext cx="3200000" cy="1800000"/>
          </a:xfrm>
          <a:prstGeom prst="rect">
            <a:avLst/>
          </a:prstGeom>
        </p:spPr>
      </p:pic>
      <p:pic>
        <p:nvPicPr>
          <p:cNvPr id="22" name="Picture 21" descr="Map&#10;&#10;Description automatically generated">
            <a:extLst>
              <a:ext uri="{FF2B5EF4-FFF2-40B4-BE49-F238E27FC236}">
                <a16:creationId xmlns:a16="http://schemas.microsoft.com/office/drawing/2014/main" id="{F3F0B636-EFA7-4AB5-A3C2-D6BE9C0951F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44" y="473710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0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F89B-ED28-4365-A038-AB60BC85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Siirtosuunnitelma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E119-5C41-4442-938A-A7A739838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indent="-143510"/>
            <a:r>
              <a:rPr lang="fi-FI" dirty="0"/>
              <a:t>Versio 1</a:t>
            </a:r>
          </a:p>
          <a:p>
            <a:pPr lvl="1" indent="-143510"/>
            <a:r>
              <a:rPr lang="fi-FI" dirty="0">
                <a:ea typeface="Calibri" panose="020F0502020204030204" pitchFamily="34" charset="0"/>
              </a:rPr>
              <a:t>Laadittu 29.12.2021</a:t>
            </a:r>
          </a:p>
          <a:p>
            <a:pPr lvl="1" indent="-143510"/>
            <a:r>
              <a:rPr lang="fi-FI" dirty="0">
                <a:ea typeface="Calibri" panose="020F0502020204030204" pitchFamily="34" charset="0"/>
              </a:rPr>
              <a:t>Laatija Laura Saurama</a:t>
            </a:r>
          </a:p>
          <a:p>
            <a:pPr lvl="1" indent="-143510"/>
            <a:r>
              <a:rPr lang="fi-FI" dirty="0">
                <a:ea typeface="Calibri" panose="020F0502020204030204" pitchFamily="34" charset="0"/>
              </a:rPr>
              <a:t>Käsittely: </a:t>
            </a:r>
          </a:p>
          <a:p>
            <a:pPr lvl="2" indent="-143510"/>
            <a:r>
              <a:rPr lang="fi-FI" dirty="0">
                <a:ea typeface="Calibri" panose="020F0502020204030204" pitchFamily="34" charset="0"/>
              </a:rPr>
              <a:t>HR-vastuuhenkilöiden kokous 24.1.2022, Henkilöstöfoorumi 28.1.2022, </a:t>
            </a:r>
            <a:r>
              <a:rPr lang="fi-FI" dirty="0" err="1">
                <a:ea typeface="Calibri" panose="020F0502020204030204" pitchFamily="34" charset="0"/>
              </a:rPr>
              <a:t>VATE:n</a:t>
            </a:r>
            <a:r>
              <a:rPr lang="fi-FI" dirty="0">
                <a:ea typeface="Calibri" panose="020F0502020204030204" pitchFamily="34" charset="0"/>
              </a:rPr>
              <a:t> YT 28.1.2022, VATE 15.2.2022</a:t>
            </a:r>
          </a:p>
          <a:p>
            <a:pPr lvl="2" indent="-143510"/>
            <a:r>
              <a:rPr lang="fi-FI" dirty="0">
                <a:ea typeface="Calibri" panose="020F0502020204030204" pitchFamily="34" charset="0"/>
              </a:rPr>
              <a:t>Toimitetaan </a:t>
            </a:r>
            <a:r>
              <a:rPr lang="fi-FI" b="1" dirty="0">
                <a:ea typeface="Calibri" panose="020F0502020204030204" pitchFamily="34" charset="0"/>
              </a:rPr>
              <a:t>tiedoksi</a:t>
            </a:r>
            <a:r>
              <a:rPr lang="fi-FI" dirty="0">
                <a:ea typeface="Calibri" panose="020F0502020204030204" pitchFamily="34" charset="0"/>
              </a:rPr>
              <a:t> luovuttaviin organisaatioihin 28.1.2022</a:t>
            </a:r>
          </a:p>
          <a:p>
            <a:pPr indent="-143510"/>
            <a:r>
              <a:rPr lang="fi-FI" dirty="0">
                <a:ea typeface="Calibri" panose="020F0502020204030204" pitchFamily="34" charset="0"/>
              </a:rPr>
              <a:t>Versio 2</a:t>
            </a:r>
          </a:p>
          <a:p>
            <a:pPr lvl="1" indent="-143510"/>
            <a:r>
              <a:rPr lang="fi-FI" dirty="0">
                <a:ea typeface="Calibri" panose="020F0502020204030204" pitchFamily="34" charset="0"/>
              </a:rPr>
              <a:t>Laadittu 8.4.2022</a:t>
            </a:r>
          </a:p>
          <a:p>
            <a:pPr lvl="1" indent="-143510"/>
            <a:r>
              <a:rPr lang="fi-FI" dirty="0">
                <a:ea typeface="Calibri" panose="020F0502020204030204" pitchFamily="34" charset="0"/>
              </a:rPr>
              <a:t>Laatija Laura Saurama</a:t>
            </a:r>
          </a:p>
          <a:p>
            <a:pPr lvl="1" indent="-143510"/>
            <a:r>
              <a:rPr lang="fi-FI" dirty="0">
                <a:ea typeface="Calibri" panose="020F0502020204030204" pitchFamily="34" charset="0"/>
              </a:rPr>
              <a:t>Käsittely:</a:t>
            </a:r>
          </a:p>
          <a:p>
            <a:pPr lvl="2" indent="-143510"/>
            <a:r>
              <a:rPr lang="fi-FI" dirty="0">
                <a:ea typeface="Calibri" panose="020F0502020204030204" pitchFamily="34" charset="0"/>
              </a:rPr>
              <a:t>Henkilöstöfoorumi 1.4.2022</a:t>
            </a:r>
          </a:p>
          <a:p>
            <a:pPr lvl="2" indent="-143510"/>
            <a:r>
              <a:rPr lang="fi-FI" dirty="0">
                <a:ea typeface="Calibri" panose="020F0502020204030204" pitchFamily="34" charset="0"/>
              </a:rPr>
              <a:t>Hyvinvointialueen YT 04/2022</a:t>
            </a:r>
          </a:p>
          <a:p>
            <a:pPr lvl="2" indent="-143510"/>
            <a:r>
              <a:rPr lang="fi-FI" dirty="0">
                <a:ea typeface="Calibri" panose="020F0502020204030204" pitchFamily="34" charset="0"/>
              </a:rPr>
              <a:t>Aluehallitus 04-06/2022</a:t>
            </a:r>
          </a:p>
          <a:p>
            <a:pPr lvl="2" indent="-143510"/>
            <a:r>
              <a:rPr lang="fi-FI" dirty="0">
                <a:ea typeface="Calibri" panose="020F0502020204030204" pitchFamily="34" charset="0"/>
              </a:rPr>
              <a:t>Toimitetaan tiedoksi luovuttaviin organisaatioihin 8.4.2022</a:t>
            </a:r>
          </a:p>
          <a:p>
            <a:pPr indent="-143510"/>
            <a:r>
              <a:rPr lang="fi-FI" dirty="0">
                <a:ea typeface="Calibri" panose="020F0502020204030204" pitchFamily="34" charset="0"/>
              </a:rPr>
              <a:t>Versio 3</a:t>
            </a:r>
          </a:p>
          <a:p>
            <a:pPr lvl="1" indent="-143510"/>
            <a:r>
              <a:rPr lang="fi-FI" dirty="0">
                <a:ea typeface="Calibri" panose="020F0502020204030204" pitchFamily="34" charset="0"/>
              </a:rPr>
              <a:t>Laatija Laura Saurama</a:t>
            </a:r>
          </a:p>
          <a:p>
            <a:pPr lvl="1" indent="-143510"/>
            <a:r>
              <a:rPr lang="fi-FI" dirty="0">
                <a:ea typeface="Calibri" panose="020F0502020204030204" pitchFamily="34" charset="0"/>
              </a:rPr>
              <a:t>Käsittely:</a:t>
            </a:r>
          </a:p>
          <a:p>
            <a:pPr lvl="2" indent="-143510"/>
            <a:r>
              <a:rPr lang="fi-FI" dirty="0">
                <a:ea typeface="Calibri" panose="020F0502020204030204" pitchFamily="34" charset="0"/>
              </a:rPr>
              <a:t>Hyvinvointialueen YT 25.8.2022</a:t>
            </a:r>
          </a:p>
          <a:p>
            <a:pPr lvl="2" indent="-143510"/>
            <a:r>
              <a:rPr lang="fi-FI" dirty="0">
                <a:ea typeface="Calibri" panose="020F0502020204030204" pitchFamily="34" charset="0"/>
              </a:rPr>
              <a:t>Toimitetaan tiedoksi henkilöstöä luovuttaviin organisaatioihin 26.8.2022</a:t>
            </a:r>
          </a:p>
          <a:p>
            <a:pPr indent="-14351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734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7A31FC-E20A-4930-BFBB-7DF54E54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Sisällys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13863D-4F63-469B-BD75-D2FF7AD41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3200" indent="-228600">
              <a:buFont typeface="+mj-lt"/>
              <a:buAutoNum type="arabicPeriod"/>
            </a:pPr>
            <a:r>
              <a:rPr lang="fi-FI" dirty="0"/>
              <a:t>Siirtosuunnitelmasta</a:t>
            </a:r>
          </a:p>
          <a:p>
            <a:pPr marL="313200" indent="-228600">
              <a:buFont typeface="+mj-lt"/>
              <a:buAutoNum type="arabicPeriod"/>
            </a:pPr>
            <a:r>
              <a:rPr lang="fi-FI" dirty="0"/>
              <a:t>Liikkeen luovutuksen kohteena oleva henkilöstö</a:t>
            </a:r>
          </a:p>
          <a:p>
            <a:pPr marL="313200" indent="-228600">
              <a:buFont typeface="+mj-lt"/>
              <a:buAutoNum type="arabicPeriod"/>
            </a:pPr>
            <a:r>
              <a:rPr lang="fi-FI" dirty="0"/>
              <a:t>Palvelu- ja palvelussuhdetietojen siirto</a:t>
            </a:r>
          </a:p>
          <a:p>
            <a:pPr marL="313200" indent="-228600">
              <a:buFont typeface="+mj-lt"/>
              <a:buAutoNum type="arabicPeriod"/>
            </a:pPr>
            <a:r>
              <a:rPr lang="fi-FI" dirty="0"/>
              <a:t>YT-menettely</a:t>
            </a:r>
          </a:p>
          <a:p>
            <a:pPr marL="313200" indent="-228600">
              <a:buFont typeface="+mj-lt"/>
              <a:buAutoNum type="arabicPeriod"/>
            </a:pPr>
            <a:r>
              <a:rPr lang="fi-FI" dirty="0"/>
              <a:t>Rekrytoinnit</a:t>
            </a:r>
          </a:p>
          <a:p>
            <a:pPr marL="313200" indent="-228600">
              <a:buFont typeface="+mj-lt"/>
              <a:buAutoNum type="arabicPeriod"/>
            </a:pPr>
            <a:r>
              <a:rPr lang="fi-FI" dirty="0"/>
              <a:t>Liikkeen luovutusprosessi</a:t>
            </a:r>
          </a:p>
        </p:txBody>
      </p:sp>
    </p:spTree>
    <p:extLst>
      <p:ext uri="{BB962C8B-B14F-4D97-AF65-F5344CB8AC3E}">
        <p14:creationId xmlns:p14="http://schemas.microsoft.com/office/powerpoint/2010/main" val="25377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F89B-ED28-4365-A038-AB60BC85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Siirtosuunnitelmasta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E119-5C41-4442-938A-A7A739838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-143510"/>
            <a:r>
              <a:rPr lang="fi-FI" sz="1400" dirty="0"/>
              <a:t>Voimaanpanolaki 10 §</a:t>
            </a:r>
          </a:p>
          <a:p>
            <a:pPr lvl="1" indent="-143510" fontAlgn="base"/>
            <a:r>
              <a:rPr lang="fi-FI" sz="1200" b="0" i="1" dirty="0">
                <a:solidFill>
                  <a:srgbClr val="444444"/>
                </a:solidFill>
                <a:effectLst/>
                <a:latin typeface="IntervalSansProRegular"/>
              </a:rPr>
              <a:t>Valmistelutoimielimen tehtävänä on yhteistyössä niiden viranomaisten kanssa, joista tehtäviä ja niitä hoitavaa henkilöstöä siirtyy hyvinvointialueelle:</a:t>
            </a:r>
          </a:p>
          <a:p>
            <a:pPr lvl="1" indent="-143510" fontAlgn="base"/>
            <a:r>
              <a:rPr lang="fi-FI" sz="1200" b="0" i="1" dirty="0">
                <a:solidFill>
                  <a:srgbClr val="444444"/>
                </a:solidFill>
                <a:effectLst/>
                <a:latin typeface="IntervalSansProRegular"/>
              </a:rPr>
              <a:t>1) selvittää hyvinvointialueille siirtyvä henkilöstö ja valmistella aluevaltuustolle ehdotukset henkilöstön siirtosuunnitelmaksi ja -sopimuksiksi;</a:t>
            </a:r>
          </a:p>
          <a:p>
            <a:pPr indent="-143510"/>
            <a:r>
              <a:rPr lang="fi-FI" sz="1400" dirty="0">
                <a:ea typeface="Calibri" panose="020F0502020204030204" pitchFamily="34" charset="0"/>
              </a:rPr>
              <a:t>Hyvinvointialue muodostetaan ns. automaattisella ja lakiin perustuvalla liikkeen luovutuksella</a:t>
            </a:r>
          </a:p>
          <a:p>
            <a:pPr indent="-143510"/>
            <a:r>
              <a:rPr lang="fi-FI" sz="1400" dirty="0">
                <a:ea typeface="Calibri" panose="020F0502020204030204" pitchFamily="34" charset="0"/>
              </a:rPr>
              <a:t>Siirtosuunnitelman sisältöä ei ole määritelty eli siten se on vapaamuotoinen</a:t>
            </a:r>
          </a:p>
          <a:p>
            <a:pPr indent="-143510"/>
            <a:r>
              <a:rPr lang="fi-FI" sz="1400" dirty="0">
                <a:ea typeface="Calibri" panose="020F0502020204030204" pitchFamily="34" charset="0"/>
              </a:rPr>
              <a:t>Siirtosuunnitelman lähtökohtana on ”mitä – milloin” </a:t>
            </a:r>
          </a:p>
          <a:p>
            <a:pPr lvl="1" indent="-143510"/>
            <a:r>
              <a:rPr lang="fi-FI" sz="1200" dirty="0">
                <a:latin typeface="Verdana"/>
                <a:ea typeface="Calibri" panose="020F0502020204030204" pitchFamily="34" charset="0"/>
              </a:rPr>
              <a:t>Siirtosuunnitelmaa käsitellään yhteistoiminnassa ja sen luonne on päivittyvä asiakirja</a:t>
            </a:r>
            <a:endParaRPr lang="fi-FI" sz="1200" dirty="0">
              <a:ea typeface="Calibri" panose="020F0502020204030204" pitchFamily="34" charset="0"/>
            </a:endParaRPr>
          </a:p>
          <a:p>
            <a:pPr indent="-143510"/>
            <a:endParaRPr lang="fi-FI" sz="1400" dirty="0">
              <a:ea typeface="Calibri" panose="020F0502020204030204" pitchFamily="34" charset="0"/>
            </a:endParaRPr>
          </a:p>
          <a:p>
            <a:pPr indent="-143510"/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5034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1D15-F543-4B45-B0DC-ADF2412C6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Liikkeen luovutuksen kohteena oleva henkilöstö</a:t>
            </a:r>
          </a:p>
        </p:txBody>
      </p:sp>
    </p:spTree>
    <p:extLst>
      <p:ext uri="{BB962C8B-B14F-4D97-AF65-F5344CB8AC3E}">
        <p14:creationId xmlns:p14="http://schemas.microsoft.com/office/powerpoint/2010/main" val="99596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Verdana"/>
                <a:ea typeface="Verdana"/>
              </a:rPr>
              <a:t>Siirtyvä henkilöstö</a:t>
            </a:r>
            <a:endParaRPr lang="fi-FI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8F7056-B282-41CE-9F64-6AD546FE2DEF}"/>
              </a:ext>
            </a:extLst>
          </p:cNvPr>
          <p:cNvSpPr txBox="1">
            <a:spLocks/>
          </p:cNvSpPr>
          <p:nvPr/>
        </p:nvSpPr>
        <p:spPr>
          <a:xfrm>
            <a:off x="738183" y="2027899"/>
            <a:ext cx="10423874" cy="4315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14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14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14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14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Liikkeen luovutus hyvinvointialueelle koskee niitä henkilöitä,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lvl="1" fontAlgn="base">
              <a:lnSpc>
                <a:spcPct val="100000"/>
              </a:lnSpc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jotka työskentelevät kuntien ja kuntayhtymien sosiaali- ja terveydenhuollon ja pelastustoimen organisaatioiden palveluksessa </a:t>
            </a:r>
            <a:r>
              <a:rPr lang="fi-FI" sz="16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lvl="1" fontAlgn="base">
              <a:lnSpc>
                <a:spcPct val="100000"/>
              </a:lnSpc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joiden työtehtävistä tosiasiallisesti vähintään 50% kohdistuu soteen tai pelaan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lvl="2" fontAlgn="base">
              <a:lnSpc>
                <a:spcPct val="100000"/>
              </a:lnSpc>
            </a:pP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Tukipalveluhenkilöstön osalta henkilöstöä luovuttavien organisaatioiden tulee ennen 28.2.2022 arvioida siirtyvä henkilöstö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lvl="3" fontAlgn="base">
              <a:lnSpc>
                <a:spcPct val="100000"/>
              </a:lnSpc>
            </a:pPr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Tehtävänkuvien tarkastelu ja mahdollinen uudelleen määrittely tarkoituksenmukaisesti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lvl="3" fontAlgn="base">
              <a:lnSpc>
                <a:spcPct val="100000"/>
              </a:lnSpc>
            </a:pPr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Tarvittaessa neuvoteltava kevään 2022 aikana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lvl="1" fontAlgn="base">
              <a:lnSpc>
                <a:spcPct val="100000"/>
              </a:lnSpc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jotka työskentelevät opiskeluhuollon psykologeina tai kuraattoreina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lvl="2" fontAlgn="base">
              <a:lnSpc>
                <a:spcPct val="100000"/>
              </a:lnSpc>
            </a:pP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Nämä ammattiryhmät siirtyvät vaikka työskentelisivät tällä hetkellä sivistys-/opetustoimessa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lvl="1" fontAlgn="base">
              <a:lnSpc>
                <a:spcPct val="100000"/>
              </a:lnSpc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jotka työskentelevät kiinteistöhuollon yhtiöissä, joiden omistus siirtyy </a:t>
            </a:r>
            <a:r>
              <a:rPr lang="fi-FI" sz="16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HVA:lle</a:t>
            </a:r>
            <a:r>
              <a:rPr lang="fi-FI" sz="1600" b="0" i="0" dirty="0">
                <a:solidFill>
                  <a:srgbClr val="000000"/>
                </a:solidFill>
                <a:effectLst/>
                <a:latin typeface="+mn-lt"/>
              </a:rPr>
              <a:t>​ (</a:t>
            </a:r>
            <a:r>
              <a:rPr lang="fi-FI" sz="1600" b="0" i="0" dirty="0" err="1">
                <a:solidFill>
                  <a:srgbClr val="000000"/>
                </a:solidFill>
                <a:effectLst/>
                <a:latin typeface="+mn-lt"/>
              </a:rPr>
              <a:t>HVA:n</a:t>
            </a:r>
            <a:r>
              <a:rPr lang="fi-FI" sz="1600" b="0" i="0" dirty="0">
                <a:solidFill>
                  <a:srgbClr val="000000"/>
                </a:solidFill>
                <a:effectLst/>
                <a:latin typeface="+mn-lt"/>
              </a:rPr>
              <a:t> vuokraamien kiinteistöjen kiinteistön hoitajat eivät kuulu liikkeen luovutuksen piiriin)</a:t>
            </a:r>
          </a:p>
          <a:p>
            <a:pPr lvl="1" fontAlgn="base">
              <a:lnSpc>
                <a:spcPct val="100000"/>
              </a:lnSpc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Joiden osalta </a:t>
            </a:r>
            <a:r>
              <a:rPr lang="fi-FI" sz="16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em</a:t>
            </a: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 kriteerit täyttyvät vaikka työ-/virkasuhde olisi määräaikainen, jos se on voimassa henkilöstöä luovuttavaan organisaatioon siirtohetkellä ja sen jälkeen 1.1.2023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lvl="1" fontAlgn="base">
              <a:lnSpc>
                <a:spcPct val="100000"/>
              </a:lnSpc>
            </a:pPr>
            <a:r>
              <a:rPr lang="fi-FI" sz="1600" b="0" i="0" dirty="0">
                <a:effectLst/>
                <a:latin typeface="+mn-lt"/>
              </a:rPr>
              <a:t>Mikäli yksityisen palvelutuottajan kanssa tehty ostopalvelusopimus on mitätön tai hyvinvointialue irtisanoo ostopalvelusopimuksen, sote- ja tukipalveluhenkilöstö siirtyy sopimuksen päätyttyä liikkeenluovutuksena hyvinvointialueelle, jos henkilöstöä on aiemmin ostopalvelusopimuksen perusteella siirtynyt ostopalvelutuottajan palvelukseen.</a:t>
            </a:r>
            <a:endParaRPr lang="en-US" sz="1600" b="0" i="0" dirty="0">
              <a:effectLst/>
              <a:latin typeface="+mn-lt"/>
            </a:endParaRPr>
          </a:p>
          <a:p>
            <a:endParaRPr lang="fi-FI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777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1D15-F543-4B45-B0DC-ADF2412C6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Palvelu- ja palvelussuhdetietojen siirto</a:t>
            </a:r>
          </a:p>
        </p:txBody>
      </p:sp>
    </p:spTree>
    <p:extLst>
      <p:ext uri="{BB962C8B-B14F-4D97-AF65-F5344CB8AC3E}">
        <p14:creationId xmlns:p14="http://schemas.microsoft.com/office/powerpoint/2010/main" val="3428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CE8637-7902-4FB2-9403-2768C7E5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Tavoitetila 2023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3F5972A7-4B3E-443E-A39B-C2AC7AAF4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02" y="1842343"/>
            <a:ext cx="8711190" cy="44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82409"/>
      </p:ext>
    </p:extLst>
  </p:cSld>
  <p:clrMapOvr>
    <a:masterClrMapping/>
  </p:clrMapOvr>
</p:sld>
</file>

<file path=ppt/theme/theme1.xml><?xml version="1.0" encoding="utf-8"?>
<a:theme xmlns:a="http://schemas.openxmlformats.org/drawingml/2006/main" name="VSHVA esityspohja">
  <a:themeElements>
    <a:clrScheme name="VSHVA">
      <a:dk1>
        <a:srgbClr val="3C3C3C"/>
      </a:dk1>
      <a:lt1>
        <a:sysClr val="window" lastClr="FFFFFF"/>
      </a:lt1>
      <a:dk2>
        <a:srgbClr val="44546A"/>
      </a:dk2>
      <a:lt2>
        <a:srgbClr val="E7E6E6"/>
      </a:lt2>
      <a:accent1>
        <a:srgbClr val="681C82"/>
      </a:accent1>
      <a:accent2>
        <a:srgbClr val="3C3C3C"/>
      </a:accent2>
      <a:accent3>
        <a:srgbClr val="E2E2E2"/>
      </a:accent3>
      <a:accent4>
        <a:srgbClr val="0055A4"/>
      </a:accent4>
      <a:accent5>
        <a:srgbClr val="051946"/>
      </a:accent5>
      <a:accent6>
        <a:srgbClr val="D90066"/>
      </a:accent6>
      <a:hlink>
        <a:srgbClr val="0563C1"/>
      </a:hlink>
      <a:folHlink>
        <a:srgbClr val="954F72"/>
      </a:folHlink>
    </a:clrScheme>
    <a:fontScheme name="Osaaj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-02 VSHVA ppt" id="{7ADBF515-E26B-4FCB-906C-1BD682C358AC}" vid="{F30CDE99-8985-46B1-8A9C-4AAC10D11F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7307244D3600148A64E494272C51E82" ma:contentTypeVersion="11" ma:contentTypeDescription="Luo uusi asiakirja." ma:contentTypeScope="" ma:versionID="610f078e0325eab8f73e94adc5a44c8c">
  <xsd:schema xmlns:xsd="http://www.w3.org/2001/XMLSchema" xmlns:xs="http://www.w3.org/2001/XMLSchema" xmlns:p="http://schemas.microsoft.com/office/2006/metadata/properties" xmlns:ns2="a30f5918-2cb4-4e5d-804a-6029c5a58da6" xmlns:ns3="d0b8f4dc-c86d-4d4b-842a-029411eafb65" targetNamespace="http://schemas.microsoft.com/office/2006/metadata/properties" ma:root="true" ma:fieldsID="7c6184b0f736b57a8bb122e37b7d777d" ns2:_="" ns3:_="">
    <xsd:import namespace="a30f5918-2cb4-4e5d-804a-6029c5a58da6"/>
    <xsd:import namespace="d0b8f4dc-c86d-4d4b-842a-029411eafb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Hankkeennimi" minOccurs="0"/>
                <xsd:element ref="ns3:TiedostonTil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f5918-2cb4-4e5d-804a-6029c5a58d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8f4dc-c86d-4d4b-842a-029411eafb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Hankkeennimi" ma:index="12" nillable="true" ma:displayName="Hankkeennimi" ma:internalName="Hankkeennimi">
      <xsd:simpleType>
        <xsd:restriction base="dms:Text">
          <xsd:maxLength value="255"/>
        </xsd:restriction>
      </xsd:simpleType>
    </xsd:element>
    <xsd:element name="TiedostonTila" ma:index="13" nillable="true" ma:displayName="TiedostonTila" ma:default="Työn alla" ma:format="Dropdown" ma:internalName="TiedostonTila">
      <xsd:simpleType>
        <xsd:restriction base="dms:Choice">
          <xsd:enumeration value="Työn alla"/>
          <xsd:enumeration value="Julkaise Tilannehuoneeseen"/>
          <xsd:enumeration value="Tilannehuoneess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nkkeennimi xmlns="d0b8f4dc-c86d-4d4b-842a-029411eafb65">Hanke 1. Hallinto, talous ja tukipalvelut</Hankkeennimi>
    <TiedostonTila xmlns="d0b8f4dc-c86d-4d4b-842a-029411eafb65">Työn alla</TiedostonTila>
  </documentManagement>
</p:properties>
</file>

<file path=customXml/itemProps1.xml><?xml version="1.0" encoding="utf-8"?>
<ds:datastoreItem xmlns:ds="http://schemas.openxmlformats.org/officeDocument/2006/customXml" ds:itemID="{480DC847-6E53-45E3-B026-30CCE7BC60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0f5918-2cb4-4e5d-804a-6029c5a58da6"/>
    <ds:schemaRef ds:uri="d0b8f4dc-c86d-4d4b-842a-029411eaf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E9EAB1-2430-4A46-8DF5-0125A6A9B6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4C5FFC-C017-4020-AC6A-C17FC335B12C}">
  <ds:schemaRefs>
    <ds:schemaRef ds:uri="http://schemas.microsoft.com/office/2006/documentManagement/types"/>
    <ds:schemaRef ds:uri="http://schemas.microsoft.com/office/infopath/2007/PartnerControls"/>
    <ds:schemaRef ds:uri="a30f5918-2cb4-4e5d-804a-6029c5a58da6"/>
    <ds:schemaRef ds:uri="http://purl.org/dc/elements/1.1/"/>
    <ds:schemaRef ds:uri="http://schemas.microsoft.com/office/2006/metadata/properties"/>
    <ds:schemaRef ds:uri="d0b8f4dc-c86d-4d4b-842a-029411eafb65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2022-02 VSHVA ppt (5)</Template>
  <TotalTime>113</TotalTime>
  <Words>941</Words>
  <Application>Microsoft Office PowerPoint</Application>
  <PresentationFormat>Laajakuva</PresentationFormat>
  <Paragraphs>228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2" baseType="lpstr">
      <vt:lpstr>Arial</vt:lpstr>
      <vt:lpstr>Calibri</vt:lpstr>
      <vt:lpstr>IntervalSansProRegular</vt:lpstr>
      <vt:lpstr>Roboto</vt:lpstr>
      <vt:lpstr>Times New Roman</vt:lpstr>
      <vt:lpstr>Verdana</vt:lpstr>
      <vt:lpstr>VSHVA esityspohja</vt:lpstr>
      <vt:lpstr>Kohti Varsinais-Suomen  hyvinvointialuetta</vt:lpstr>
      <vt:lpstr>Siirtosuunnitelma Päivittyvä dokumentti</vt:lpstr>
      <vt:lpstr>Siirtosuunnitelma</vt:lpstr>
      <vt:lpstr>Sisällys</vt:lpstr>
      <vt:lpstr>Siirtosuunnitelmasta</vt:lpstr>
      <vt:lpstr>Liikkeen luovutuksen kohteena oleva henkilöstö</vt:lpstr>
      <vt:lpstr>Siirtyvä henkilöstö</vt:lpstr>
      <vt:lpstr>Palvelu- ja palvelussuhdetietojen siirto</vt:lpstr>
      <vt:lpstr>Tavoitetila 2023</vt:lpstr>
      <vt:lpstr>Palvelu- ja palvelussuhdetietojen siirto</vt:lpstr>
      <vt:lpstr>Tietojen siirto</vt:lpstr>
      <vt:lpstr>Palvelussuhdetietojen siirto</vt:lpstr>
      <vt:lpstr>Palkkahallinnon projektin edellyttämä tietojensiirto</vt:lpstr>
      <vt:lpstr>YT-menettely</vt:lpstr>
      <vt:lpstr>Yhteistoiminnan rakenne</vt:lpstr>
      <vt:lpstr>Palvelu- ja palvelussuhdetietojen siirtoon liittyvä yt-menettely</vt:lpstr>
      <vt:lpstr>Tietojen keruu ja yt-aikataulu</vt:lpstr>
      <vt:lpstr>Rekrytoinnit</vt:lpstr>
      <vt:lpstr>Aluejohtaja</vt:lpstr>
      <vt:lpstr>Muut johtavat viranhaltijat</vt:lpstr>
      <vt:lpstr>Muu henkilökunta</vt:lpstr>
      <vt:lpstr>Liikkeen luovutus</vt:lpstr>
      <vt:lpstr>Liikkeen luovutusprosessi</vt:lpstr>
      <vt:lpstr>Liikkeen luovutuksen aikataulu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Kohti Varsinais-Suomen  hyvinvointialuetta</dc:title>
  <dc:creator>Saurama Laura</dc:creator>
  <cp:lastModifiedBy>Marianne Leskinen</cp:lastModifiedBy>
  <cp:revision>6</cp:revision>
  <dcterms:created xsi:type="dcterms:W3CDTF">2022-03-30T13:10:17Z</dcterms:created>
  <dcterms:modified xsi:type="dcterms:W3CDTF">2022-08-22T12:45:35Z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0x01010097307244D3600148A64E494272C51E82</vt:lpwstr>
  </property>
</Properties>
</file>